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159.xml.rels" ContentType="application/vnd.openxmlformats-package.relationships+xml"/>
  <Override PartName="/ppt/notesSlides/_rels/notesSlide154.xml.rels" ContentType="application/vnd.openxmlformats-package.relationships+xml"/>
  <Override PartName="/ppt/notesSlides/_rels/notesSlide153.xml.rels" ContentType="application/vnd.openxmlformats-package.relationships+xml"/>
  <Override PartName="/ppt/notesSlides/_rels/notesSlide149.xml.rels" ContentType="application/vnd.openxmlformats-package.relationships+xml"/>
  <Override PartName="/ppt/notesSlides/_rels/notesSlide151.xml.rels" ContentType="application/vnd.openxmlformats-package.relationships+xml"/>
  <Override PartName="/ppt/notesSlides/_rels/notesSlide102.xml.rels" ContentType="application/vnd.openxmlformats-package.relationships+xml"/>
  <Override PartName="/ppt/notesSlides/_rels/notesSlide130.xml.rels" ContentType="application/vnd.openxmlformats-package.relationships+xml"/>
  <Override PartName="/ppt/notesSlides/_rels/notesSlide150.xml.rels" ContentType="application/vnd.openxmlformats-package.relationships+xml"/>
  <Override PartName="/ppt/notesSlides/_rels/notesSlide101.xml.rels" ContentType="application/vnd.openxmlformats-package.relationships+xml"/>
  <Override PartName="/ppt/notesSlides/_rels/notesSlide100.xml.rels" ContentType="application/vnd.openxmlformats-package.relationships+xml"/>
  <Override PartName="/ppt/notesSlides/_rels/notesSlide127.xml.rels" ContentType="application/vnd.openxmlformats-package.relationships+xml"/>
  <Override PartName="/ppt/notesSlides/_rels/notesSlide97.xml.rels" ContentType="application/vnd.openxmlformats-package.relationships+xml"/>
  <Override PartName="/ppt/notesSlides/_rels/notesSlide124.xml.rels" ContentType="application/vnd.openxmlformats-package.relationships+xml"/>
  <Override PartName="/ppt/notesSlides/_rels/notesSlide95.xml.rels" ContentType="application/vnd.openxmlformats-package.relationships+xml"/>
  <Override PartName="/ppt/notesSlides/_rels/notesSlide93.xml.rels" ContentType="application/vnd.openxmlformats-package.relationships+xml"/>
  <Override PartName="/ppt/notesSlides/_rels/notesSlide122.xml.rels" ContentType="application/vnd.openxmlformats-package.relationships+xml"/>
  <Override PartName="/ppt/notesSlides/_rels/notesSlide92.xml.rels" ContentType="application/vnd.openxmlformats-package.relationships+xml"/>
  <Override PartName="/ppt/notesSlides/_rels/notesSlide139.xml.rels" ContentType="application/vnd.openxmlformats-package.relationships+xml"/>
  <Override PartName="/ppt/notesSlides/_rels/notesSlide121.xml.rels" ContentType="application/vnd.openxmlformats-package.relationships+xml"/>
  <Override PartName="/ppt/notesSlides/_rels/notesSlide91.xml.rels" ContentType="application/vnd.openxmlformats-package.relationships+xml"/>
  <Override PartName="/ppt/notesSlides/_rels/notesSlide138.xml.rels" ContentType="application/vnd.openxmlformats-package.relationships+xml"/>
  <Override PartName="/ppt/notesSlides/_rels/notesSlide120.xml.rels" ContentType="application/vnd.openxmlformats-package.relationships+xml"/>
  <Override PartName="/ppt/notesSlides/_rels/notesSlide90.xml.rels" ContentType="application/vnd.openxmlformats-package.relationships+xml"/>
  <Override PartName="/ppt/notesSlides/_rels/notesSlide137.xml.rels" ContentType="application/vnd.openxmlformats-package.relationships+xml"/>
  <Override PartName="/ppt/notesSlides/_rels/notesSlide89.xml.rels" ContentType="application/vnd.openxmlformats-package.relationships+xml"/>
  <Override PartName="/ppt/notesSlides/_rels/notesSlide145.xml.rels" ContentType="application/vnd.openxmlformats-package.relationships+xml"/>
  <Override PartName="/ppt/notesSlides/_rels/notesSlide88.xml.rels" ContentType="application/vnd.openxmlformats-package.relationships+xml"/>
  <Override PartName="/ppt/notesSlides/_rels/notesSlide144.xml.rels" ContentType="application/vnd.openxmlformats-package.relationships+xml"/>
  <Override PartName="/ppt/notesSlides/_rels/notesSlide160.xml.rels" ContentType="application/vnd.openxmlformats-package.relationships+xml"/>
  <Override PartName="/ppt/notesSlides/_rels/notesSlide81.xml.rels" ContentType="application/vnd.openxmlformats-package.relationships+xml"/>
  <Override PartName="/ppt/notesSlides/_rels/notesSlide155.xml.rels" ContentType="application/vnd.openxmlformats-package.relationships+xml"/>
  <Override PartName="/ppt/notesSlides/_rels/notesSlide106.xml.rels" ContentType="application/vnd.openxmlformats-package.relationships+xml"/>
  <Override PartName="/ppt/notesSlides/_rels/notesSlide141.xml.rels" ContentType="application/vnd.openxmlformats-package.relationships+xml"/>
  <Override PartName="/ppt/notesSlides/_rels/notesSlide83.xml.rels" ContentType="application/vnd.openxmlformats-package.relationships+xml"/>
  <Override PartName="/ppt/notesSlides/_rels/notesSlide161.xml.rels" ContentType="application/vnd.openxmlformats-package.relationships+xml"/>
  <Override PartName="/ppt/notesSlides/_rels/notesSlide112.xml.rels" ContentType="application/vnd.openxmlformats-package.relationships+xml"/>
  <Override PartName="/ppt/notesSlides/_rels/notesSlide87.xml.rels" ContentType="application/vnd.openxmlformats-package.relationships+xml"/>
  <Override PartName="/ppt/notesSlides/_rels/notesSlide143.xml.rels" ContentType="application/vnd.openxmlformats-package.relationships+xml"/>
  <Override PartName="/ppt/notesSlides/_rels/notesSlide128.xml.rels" ContentType="application/vnd.openxmlformats-package.relationships+xml"/>
  <Override PartName="/ppt/notesSlides/_rels/notesSlide98.xml.rels" ContentType="application/vnd.openxmlformats-package.relationships+xml"/>
  <Override PartName="/ppt/notesSlides/_rels/notesSlide96.xml.rels" ContentType="application/vnd.openxmlformats-package.relationships+xml"/>
  <Override PartName="/ppt/notesSlides/_rels/notesSlide126.xml.rels" ContentType="application/vnd.openxmlformats-package.relationships+xml"/>
  <Override PartName="/ppt/notesSlides/_rels/notesSlide94.xml.rels" ContentType="application/vnd.openxmlformats-package.relationships+xml"/>
  <Override PartName="/ppt/notesSlides/_rels/notesSlide45.xml.rels" ContentType="application/vnd.openxmlformats-package.relationships+xml"/>
  <Override PartName="/ppt/notesSlides/_rels/notesSlide125.xml.rels" ContentType="application/vnd.openxmlformats-package.relationships+xml"/>
  <Override PartName="/ppt/notesSlides/_rels/notesSlide46.xml.rels" ContentType="application/vnd.openxmlformats-package.relationships+xml"/>
  <Override PartName="/ppt/notesSlides/_rels/notesSlide152.xml.rels" ContentType="application/vnd.openxmlformats-package.relationships+xml"/>
  <Override PartName="/ppt/notesSlides/_rels/notesSlide103.xml.rels" ContentType="application/vnd.openxmlformats-package.relationships+xml"/>
  <Override PartName="/ppt/notesSlides/_rels/notesSlide131.xml.rels" ContentType="application/vnd.openxmlformats-package.relationships+xml"/>
  <Override PartName="/ppt/notesSlides/_rels/notesSlide104.xml.rels" ContentType="application/vnd.openxmlformats-package.relationships+xml"/>
  <Override PartName="/ppt/notesSlides/_rels/notesSlide105.xml.rels" ContentType="application/vnd.openxmlformats-package.relationships+xml"/>
  <Override PartName="/ppt/notesSlides/_rels/notesSlide30.xml.rels" ContentType="application/vnd.openxmlformats-package.relationships+xml"/>
  <Override PartName="/ppt/notesSlides/_rels/notesSlide140.xml.rels" ContentType="application/vnd.openxmlformats-package.relationships+xml"/>
  <Override PartName="/ppt/notesSlides/_rels/notesSlide82.xml.rels" ContentType="application/vnd.openxmlformats-package.relationships+xml"/>
  <Override PartName="/ppt/notesSlides/_rels/notesSlide80.xml.rels" ContentType="application/vnd.openxmlformats-package.relationships+xml"/>
  <Override PartName="/ppt/notesSlides/_rels/notesSlide110.xml.rels" ContentType="application/vnd.openxmlformats-package.relationships+xml"/>
  <Override PartName="/ppt/notesSlides/_rels/notesSlide99.xml.rels" ContentType="application/vnd.openxmlformats-package.relationships+xml"/>
  <Override PartName="/ppt/notesSlides/_rels/notesSlide129.xml.rels" ContentType="application/vnd.openxmlformats-package.relationships+xml"/>
  <Override PartName="/ppt/notesSlides/_rels/notesSlide156.xml.rels" ContentType="application/vnd.openxmlformats-package.relationships+xml"/>
  <Override PartName="/ppt/notesSlides/_rels/notesSlide107.xml.rels" ContentType="application/vnd.openxmlformats-package.relationships+xml"/>
  <Override PartName="/ppt/notesSlides/_rels/notesSlide115.xml.rels" ContentType="application/vnd.openxmlformats-package.relationships+xml"/>
  <Override PartName="/ppt/notesSlides/_rels/notesSlide85.xml.rels" ContentType="application/vnd.openxmlformats-package.relationships+xml"/>
  <Override PartName="/ppt/notesSlides/_rels/notesSlide162.xml.rels" ContentType="application/vnd.openxmlformats-package.relationships+xml"/>
  <Override PartName="/ppt/notesSlides/_rels/notesSlide113.xml.rels" ContentType="application/vnd.openxmlformats-package.relationships+xml"/>
  <Override PartName="/ppt/notesSlides/_rels/notesSlide116.xml.rels" ContentType="application/vnd.openxmlformats-package.relationships+xml"/>
  <Override PartName="/ppt/notesSlides/_rels/notesSlide86.xml.rels" ContentType="application/vnd.openxmlformats-package.relationships+xml"/>
  <Override PartName="/ppt/notesSlides/_rels/notesSlide84.xml.rels" ContentType="application/vnd.openxmlformats-package.relationships+xml"/>
  <Override PartName="/ppt/notesSlides/_rels/notesSlide114.xml.rels" ContentType="application/vnd.openxmlformats-package.relationships+xml"/>
  <Override PartName="/ppt/notesSlides/_rels/notesSlide142.xml.rels" ContentType="application/vnd.openxmlformats-package.relationships+xml"/>
  <Override PartName="/ppt/notesSlides/_rels/notesSlide157.xml.rels" ContentType="application/vnd.openxmlformats-package.relationships+xml"/>
  <Override PartName="/ppt/notesSlides/_rels/notesSlide29.xml.rels" ContentType="application/vnd.openxmlformats-package.relationships+xml"/>
  <Override PartName="/ppt/notesSlides/_rels/notesSlide108.xml.rels" ContentType="application/vnd.openxmlformats-package.relationships+xml"/>
  <Override PartName="/ppt/notesSlides/_rels/notesSlide158.xml.rels" ContentType="application/vnd.openxmlformats-package.relationships+xml"/>
  <Override PartName="/ppt/notesSlides/_rels/notesSlide79.xml.rels" ContentType="application/vnd.openxmlformats-package.relationships+xml"/>
  <Override PartName="/ppt/notesSlides/_rels/notesSlide109.xml.rels" ContentType="application/vnd.openxmlformats-package.relationships+xml"/>
  <Override PartName="/ppt/notesSlides/_rels/notesSlide111.xml.rels" ContentType="application/vnd.openxmlformats-package.relationships+xml"/>
  <Override PartName="/ppt/notesSlides/_rels/notesSlide117.xml.rels" ContentType="application/vnd.openxmlformats-package.relationships+xml"/>
  <Override PartName="/ppt/notesSlides/_rels/notesSlide6.xml.rels" ContentType="application/vnd.openxmlformats-package.relationships+xml"/>
  <Override PartName="/ppt/notesSlides/_rels/notesSlide118.xml.rels" ContentType="application/vnd.openxmlformats-package.relationships+xml"/>
  <Override PartName="/ppt/notesSlides/_rels/notesSlide7.xml.rels" ContentType="application/vnd.openxmlformats-package.relationships+xml"/>
  <Override PartName="/ppt/notesSlides/_rels/notesSlide119.xml.rels" ContentType="application/vnd.openxmlformats-package.relationships+xml"/>
  <Override PartName="/ppt/notesSlides/_rels/notesSlide123.xml.rels" ContentType="application/vnd.openxmlformats-package.relationships+xml"/>
  <Override PartName="/ppt/notesSlides/_rels/notesSlide132.xml.rels" ContentType="application/vnd.openxmlformats-package.relationships+xml"/>
  <Override PartName="/ppt/notesSlides/_rels/notesSlide133.xml.rels" ContentType="application/vnd.openxmlformats-package.relationships+xml"/>
  <Override PartName="/ppt/notesSlides/_rels/notesSlide134.xml.rels" ContentType="application/vnd.openxmlformats-package.relationships+xml"/>
  <Override PartName="/ppt/notesSlides/_rels/notesSlide135.xml.rels" ContentType="application/vnd.openxmlformats-package.relationships+xml"/>
  <Override PartName="/ppt/notesSlides/_rels/notesSlide136.xml.rels" ContentType="application/vnd.openxmlformats-package.relationships+xml"/>
  <Override PartName="/ppt/notesSlides/_rels/notesSlide18.xml.rels" ContentType="application/vnd.openxmlformats-package.relationships+xml"/>
  <Override PartName="/ppt/notesSlides/_rels/notesSlide146.xml.rels" ContentType="application/vnd.openxmlformats-package.relationships+xml"/>
  <Override PartName="/ppt/notesSlides/_rels/notesSlide147.xml.rels" ContentType="application/vnd.openxmlformats-package.relationships+xml"/>
  <Override PartName="/ppt/notesSlides/_rels/notesSlide69.xml.rels" ContentType="application/vnd.openxmlformats-package.relationships+xml"/>
  <Override PartName="/ppt/notesSlides/_rels/notesSlide148.xml.rels" ContentType="application/vnd.openxmlformats-package.relationships+xml"/>
  <Override PartName="/ppt/notesSlides/notesSlide162.xml" ContentType="application/vnd.openxmlformats-officedocument.presentationml.notesSlide+xml"/>
  <Override PartName="/ppt/notesSlides/notesSlide161.xml" ContentType="application/vnd.openxmlformats-officedocument.presentationml.notesSlide+xml"/>
  <Override PartName="/ppt/notesSlides/notesSlide160.xml" ContentType="application/vnd.openxmlformats-officedocument.presentationml.notesSlide+xml"/>
  <Override PartName="/ppt/notesSlides/notesSlide159.xml" ContentType="application/vnd.openxmlformats-officedocument.presentationml.notesSlide+xml"/>
  <Override PartName="/ppt/notesSlides/notesSlide158.xml" ContentType="application/vnd.openxmlformats-officedocument.presentationml.notesSlide+xml"/>
  <Override PartName="/ppt/notesSlides/notesSlide157.xml" ContentType="application/vnd.openxmlformats-officedocument.presentationml.notesSlide+xml"/>
  <Override PartName="/ppt/notesSlides/notesSlide156.xml" ContentType="application/vnd.openxmlformats-officedocument.presentationml.notesSlide+xml"/>
  <Override PartName="/ppt/notesSlides/notesSlide155.xml" ContentType="application/vnd.openxmlformats-officedocument.presentationml.notesSlide+xml"/>
  <Override PartName="/ppt/notesSlides/notesSlide154.xml" ContentType="application/vnd.openxmlformats-officedocument.presentationml.notesSlide+xml"/>
  <Override PartName="/ppt/notesSlides/notesSlide153.xml" ContentType="application/vnd.openxmlformats-officedocument.presentationml.notesSlide+xml"/>
  <Override PartName="/ppt/notesSlides/notesSlide152.xml" ContentType="application/vnd.openxmlformats-officedocument.presentationml.notesSlide+xml"/>
  <Override PartName="/ppt/notesSlides/notesSlide151.xml" ContentType="application/vnd.openxmlformats-officedocument.presentationml.notesSlide+xml"/>
  <Override PartName="/ppt/notesSlides/notesSlide150.xml" ContentType="application/vnd.openxmlformats-officedocument.presentationml.notesSlide+xml"/>
  <Override PartName="/ppt/notesSlides/notesSlide149.xml" ContentType="application/vnd.openxmlformats-officedocument.presentationml.notesSlide+xml"/>
  <Override PartName="/ppt/notesSlides/notesSlide106.xml" ContentType="application/vnd.openxmlformats-officedocument.presentationml.notesSlide+xml"/>
  <Override PartName="/ppt/notesSlides/notesSlide105.xml" ContentType="application/vnd.openxmlformats-officedocument.presentationml.notesSlide+xml"/>
  <Override PartName="/ppt/notesSlides/notesSlide104.xml" ContentType="application/vnd.openxmlformats-officedocument.presentationml.notesSlide+xml"/>
  <Override PartName="/ppt/notesSlides/notesSlide129.xml" ContentType="application/vnd.openxmlformats-officedocument.presentationml.notesSlide+xml"/>
  <Override PartName="/ppt/notesSlides/notesSlide103.xml" ContentType="application/vnd.openxmlformats-officedocument.presentationml.notesSlide+xml"/>
  <Override PartName="/ppt/notesSlides/notesSlide128.xml" ContentType="application/vnd.openxmlformats-officedocument.presentationml.notesSlide+xml"/>
  <Override PartName="/ppt/notesSlides/notesSlide102.xml" ContentType="application/vnd.openxmlformats-officedocument.presentationml.notesSlide+xml"/>
  <Override PartName="/ppt/notesSlides/notesSlide127.xml" ContentType="application/vnd.openxmlformats-officedocument.presentationml.notesSlide+xml"/>
  <Override PartName="/ppt/notesSlides/notesSlide101.xml" ContentType="application/vnd.openxmlformats-officedocument.presentationml.notesSlide+xml"/>
  <Override PartName="/ppt/notesSlides/notesSlide126.xml" ContentType="application/vnd.openxmlformats-officedocument.presentationml.notesSlide+xml"/>
  <Override PartName="/ppt/notesSlides/notesSlide125.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0.xml" ContentType="application/vnd.openxmlformats-officedocument.presentationml.notesSlide+xml"/>
  <Override PartName="/ppt/notesSlides/notesSlide30.xml" ContentType="application/vnd.openxmlformats-officedocument.presentationml.notesSlide+xml"/>
  <Override PartName="/ppt/notesSlides/notesSlide90.xml" ContentType="application/vnd.openxmlformats-officedocument.presentationml.notesSlide+xml"/>
  <Override PartName="/ppt/notesSlides/notesSlide29.xml" ContentType="application/vnd.openxmlformats-officedocument.presentationml.notesSlide+xml"/>
  <Override PartName="/ppt/notesSlides/notesSlide18.xml" ContentType="application/vnd.openxmlformats-officedocument.presentationml.notesSlide+xml"/>
  <Override PartName="/ppt/notesSlides/notesSlide141.xml" ContentType="application/vnd.openxmlformats-officedocument.presentationml.notesSlide+xml"/>
  <Override PartName="/ppt/notesSlides/notesSlide81.xml" ContentType="application/vnd.openxmlformats-officedocument.presentationml.notesSlide+xml"/>
  <Override PartName="/ppt/notesSlides/notesSlide98.xml" ContentType="application/vnd.openxmlformats-officedocument.presentationml.notesSlide+xml"/>
  <Override PartName="/ppt/notesSlides/notesSlide97.xml" ContentType="application/vnd.openxmlformats-officedocument.presentationml.notesSlide+xml"/>
  <Override PartName="/ppt/notesSlides/notesSlide96.xml" ContentType="application/vnd.openxmlformats-officedocument.presentationml.notesSlide+xml"/>
  <Override PartName="/ppt/notesSlides/notesSlide95.xml" ContentType="application/vnd.openxmlformats-officedocument.presentationml.notesSlide+xml"/>
  <Override PartName="/ppt/notesSlides/notesSlide94.xml" ContentType="application/vnd.openxmlformats-officedocument.presentationml.notesSlide+xml"/>
  <Override PartName="/ppt/notesSlides/notesSlide93.xml" ContentType="application/vnd.openxmlformats-officedocument.presentationml.notesSlide+xml"/>
  <Override PartName="/ppt/notesSlides/notesSlide46.xml" ContentType="application/vnd.openxmlformats-officedocument.presentationml.notesSlide+xml"/>
  <Override PartName="/ppt/notesSlides/notesSlide92.xml" ContentType="application/vnd.openxmlformats-officedocument.presentationml.notesSlide+xml"/>
  <Override PartName="/ppt/notesSlides/notesSlide45.xml" ContentType="application/vnd.openxmlformats-officedocument.presentationml.notesSlide+xml"/>
  <Override PartName="/ppt/notesSlides/notesSlide91.xml" ContentType="application/vnd.openxmlformats-officedocument.presentationml.notesSlide+xml"/>
  <Override PartName="/ppt/notesSlides/notesSlide88.xml" ContentType="application/vnd.openxmlformats-officedocument.presentationml.notesSlide+xml"/>
  <Override PartName="/ppt/notesSlides/notesSlide87.xml" ContentType="application/vnd.openxmlformats-officedocument.presentationml.notesSlide+xml"/>
  <Override PartName="/ppt/notesSlides/notesSlide142.xml" ContentType="application/vnd.openxmlformats-officedocument.presentationml.notesSlide+xml"/>
  <Override PartName="/ppt/notesSlides/notesSlide100.xml" ContentType="application/vnd.openxmlformats-officedocument.presentationml.notesSlide+xml"/>
  <Override PartName="/ppt/notesSlides/notesSlide69.xml" ContentType="application/vnd.openxmlformats-officedocument.presentationml.notesSlide+xml"/>
  <Override PartName="/ppt/notesSlides/notesSlide132.xml" ContentType="application/vnd.openxmlformats-officedocument.presentationml.notesSlide+xml"/>
  <Override PartName="/ppt/notesSlides/notesSlide83.xml" ContentType="application/vnd.openxmlformats-officedocument.presentationml.notesSlide+xml"/>
  <Override PartName="/ppt/notesSlides/notesSlide82.xml" ContentType="application/vnd.openxmlformats-officedocument.presentationml.notesSlide+xml"/>
  <Override PartName="/ppt/notesSlides/notesSlide84.xml" ContentType="application/vnd.openxmlformats-officedocument.presentationml.notesSlide+xml"/>
  <Override PartName="/ppt/notesSlides/notesSlide6.xml" ContentType="application/vnd.openxmlformats-officedocument.presentationml.notesSlide+xml"/>
  <Override PartName="/ppt/notesSlides/notesSlide107.xml" ContentType="application/vnd.openxmlformats-officedocument.presentationml.notesSlide+xml"/>
  <Override PartName="/ppt/notesSlides/notesSlide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79.xml" ContentType="application/vnd.openxmlformats-officedocument.presentationml.notesSlide+xml"/>
  <Override PartName="/ppt/notesSlides/notesSlide110.xml" ContentType="application/vnd.openxmlformats-officedocument.presentationml.notesSlide+xml"/>
  <Override PartName="/ppt/notesSlides/notesSlide135.xml" ContentType="application/vnd.openxmlformats-officedocument.presentationml.notesSlide+xml"/>
  <Override PartName="/ppt/notesSlides/notesSlide111.xml" ContentType="application/vnd.openxmlformats-officedocument.presentationml.notesSlide+xml"/>
  <Override PartName="/ppt/notesSlides/notesSlide136.xml" ContentType="application/vnd.openxmlformats-officedocument.presentationml.notesSlide+xml"/>
  <Override PartName="/ppt/notesSlides/notesSlide112.xml" ContentType="application/vnd.openxmlformats-officedocument.presentationml.notesSlide+xml"/>
  <Override PartName="/ppt/notesSlides/notesSlide137.xml" ContentType="application/vnd.openxmlformats-officedocument.presentationml.notesSlide+xml"/>
  <Override PartName="/ppt/notesSlides/notesSlide113.xml" ContentType="application/vnd.openxmlformats-officedocument.presentationml.notesSlide+xml"/>
  <Override PartName="/ppt/notesSlides/notesSlide138.xml" ContentType="application/vnd.openxmlformats-officedocument.presentationml.notesSlide+xml"/>
  <Override PartName="/ppt/notesSlides/notesSlide114.xml" ContentType="application/vnd.openxmlformats-officedocument.presentationml.notesSlide+xml"/>
  <Override PartName="/ppt/notesSlides/notesSlide139.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89.xml" ContentType="application/vnd.openxmlformats-officedocument.presentationml.notesSlide+xml"/>
  <Override PartName="/ppt/notesSlides/notesSlide120.xml" ContentType="application/vnd.openxmlformats-officedocument.presentationml.notesSlide+xml"/>
  <Override PartName="/ppt/notesSlides/notesSlide145.xml" ContentType="application/vnd.openxmlformats-officedocument.presentationml.notesSlide+xml"/>
  <Override PartName="/ppt/notesSlides/notesSlide121.xml" ContentType="application/vnd.openxmlformats-officedocument.presentationml.notesSlide+xml"/>
  <Override PartName="/ppt/notesSlides/notesSlide146.xml" ContentType="application/vnd.openxmlformats-officedocument.presentationml.notesSlide+xml"/>
  <Override PartName="/ppt/notesSlides/notesSlide122.xml" ContentType="application/vnd.openxmlformats-officedocument.presentationml.notesSlide+xml"/>
  <Override PartName="/ppt/notesSlides/notesSlide147.xml" ContentType="application/vnd.openxmlformats-officedocument.presentationml.notesSlide+xml"/>
  <Override PartName="/ppt/notesSlides/notesSlide123.xml" ContentType="application/vnd.openxmlformats-officedocument.presentationml.notesSlide+xml"/>
  <Override PartName="/ppt/notesSlides/notesSlide148.xml" ContentType="application/vnd.openxmlformats-officedocument.presentationml.notesSlide+xml"/>
  <Override PartName="/ppt/notesSlides/notesSlide124.xml" ContentType="application/vnd.openxmlformats-officedocument.presentationml.notesSlide+xml"/>
  <Override PartName="/ppt/notesSlides/notesSlide9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40.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media/image152.gif" ContentType="image/gif"/>
  <Override PartName="/ppt/media/image150.gif" ContentType="image/gif"/>
  <Override PartName="/ppt/media/image136.gif" ContentType="image/gif"/>
  <Override PartName="/ppt/media/image135.gif" ContentType="image/gif"/>
  <Override PartName="/ppt/media/image134.gif" ContentType="image/gif"/>
  <Override PartName="/ppt/media/image133.gif" ContentType="image/gif"/>
  <Override PartName="/ppt/media/image132.gif" ContentType="image/gif"/>
  <Override PartName="/ppt/media/image131.gif" ContentType="image/gif"/>
  <Override PartName="/ppt/media/image130.gif" ContentType="image/gif"/>
  <Override PartName="/ppt/media/image125.gif" ContentType="image/gif"/>
  <Override PartName="/ppt/media/image124.gif" ContentType="image/gif"/>
  <Override PartName="/ppt/media/image123.gif" ContentType="image/gif"/>
  <Override PartName="/ppt/media/image122.gif" ContentType="image/gif"/>
  <Override PartName="/ppt/media/image121.gif" ContentType="image/gif"/>
  <Override PartName="/ppt/media/image120.gif" ContentType="image/gif"/>
  <Override PartName="/ppt/media/image119.gif" ContentType="image/gif"/>
  <Override PartName="/ppt/media/image118.png" ContentType="image/png"/>
  <Override PartName="/ppt/media/image116.tif" ContentType="image/tiff"/>
  <Override PartName="/ppt/media/image115.tif" ContentType="image/tiff"/>
  <Override PartName="/ppt/media/image114.tif" ContentType="image/tiff"/>
  <Override PartName="/ppt/media/image113.tif" ContentType="image/tiff"/>
  <Override PartName="/ppt/media/image109.tif" ContentType="image/tiff"/>
  <Override PartName="/ppt/media/image108.tif" ContentType="image/tiff"/>
  <Override PartName="/ppt/media/image107.tif" ContentType="image/tiff"/>
  <Override PartName="/ppt/media/image106.tif" ContentType="image/tiff"/>
  <Override PartName="/ppt/media/image105.tif" ContentType="image/tiff"/>
  <Override PartName="/ppt/media/image104.tif" ContentType="image/tiff"/>
  <Override PartName="/ppt/media/image103.tif" ContentType="image/tiff"/>
  <Override PartName="/ppt/media/image117.png" ContentType="image/png"/>
  <Override PartName="/ppt/media/image99.png" ContentType="image/png"/>
  <Override PartName="/ppt/media/image98.png" ContentType="image/png"/>
  <Override PartName="/ppt/media/image96.png" ContentType="image/png"/>
  <Override PartName="/ppt/media/image112.jpeg" ContentType="image/jpeg"/>
  <Override PartName="/ppt/media/image95.png" ContentType="image/png"/>
  <Override PartName="/ppt/media/image94.png" ContentType="image/png"/>
  <Override PartName="/ppt/media/image93.png" ContentType="image/png"/>
  <Override PartName="/ppt/media/image92.png" ContentType="image/png"/>
  <Override PartName="/ppt/media/image91.png" ContentType="image/png"/>
  <Override PartName="/ppt/media/image90.png" ContentType="image/png"/>
  <Override PartName="/ppt/media/image81.png" ContentType="image/png"/>
  <Override PartName="/ppt/media/image80.png" ContentType="image/png"/>
  <Override PartName="/ppt/media/image79.png" ContentType="image/png"/>
  <Override PartName="/ppt/media/image126.gif" ContentType="image/gif"/>
  <Override PartName="/ppt/media/image17.gif" ContentType="image/gif"/>
  <Override PartName="/ppt/media/image61.png" ContentType="image/png"/>
  <Override PartName="/ppt/media/image86.png" ContentType="image/png"/>
  <Override PartName="/ppt/media/image5.png" ContentType="image/png"/>
  <Override PartName="/ppt/media/image60.png" ContentType="image/png"/>
  <Override PartName="/ppt/media/image111.jpeg" ContentType="image/jpeg"/>
  <Override PartName="/ppt/media/image85.png" ContentType="image/png"/>
  <Override PartName="/ppt/media/image4.png" ContentType="image/png"/>
  <Override PartName="/ppt/media/image84.png" ContentType="image/png"/>
  <Override PartName="/ppt/media/image3.png" ContentType="image/png"/>
  <Override PartName="/ppt/media/image100.png" ContentType="image/png"/>
  <Override PartName="/ppt/media/image82.png" ContentType="image/png"/>
  <Override PartName="/ppt/media/image1.png" ContentType="image/png"/>
  <Override PartName="/ppt/media/image83.png" ContentType="image/png"/>
  <Override PartName="/ppt/media/image2.png" ContentType="image/png"/>
  <Override PartName="/ppt/media/image88.png" ContentType="image/png"/>
  <Override PartName="/ppt/media/image7.png" ContentType="image/png"/>
  <Override PartName="/ppt/media/image62.png" ContentType="image/png"/>
  <Override PartName="/ppt/media/image145.png" ContentType="image/png"/>
  <Override PartName="/ppt/media/image36.png" ContentType="image/png"/>
  <Override PartName="/ppt/media/image87.png" ContentType="image/png"/>
  <Override PartName="/ppt/media/image6.png" ContentType="image/png"/>
  <Override PartName="/ppt/media/image8.jpeg" ContentType="image/jpeg"/>
  <Override PartName="/ppt/media/image11.png" ContentType="image/png"/>
  <Override PartName="/ppt/media/image144.png" ContentType="image/png"/>
  <Override PartName="/ppt/media/image35.png" ContentType="image/png"/>
  <Override PartName="/ppt/media/image143.png" ContentType="image/png"/>
  <Override PartName="/ppt/media/image34.png" ContentType="image/png"/>
  <Override PartName="/ppt/media/image59.png" ContentType="image/png"/>
  <Override PartName="/ppt/media/image142.png" ContentType="image/png"/>
  <Override PartName="/ppt/media/image33.png" ContentType="image/png"/>
  <Override PartName="/ppt/media/image141.png" ContentType="image/png"/>
  <Override PartName="/ppt/media/image139.gif" ContentType="image/gif"/>
  <Override PartName="/ppt/media/image32.png" ContentType="image/png"/>
  <Override PartName="/ppt/media/image57.png" ContentType="image/png"/>
  <Override PartName="/ppt/media/image140.png" ContentType="image/png"/>
  <Override PartName="/ppt/media/image138.gif" ContentType="image/gif"/>
  <Override PartName="/ppt/media/image31.png" ContentType="image/png"/>
  <Override PartName="/ppt/media/image56.png" ContentType="image/png"/>
  <Override PartName="/ppt/media/image137.gif" ContentType="image/gif"/>
  <Override PartName="/ppt/media/image30.png" ContentType="image/png"/>
  <Override PartName="/ppt/media/image55.png" ContentType="image/png"/>
  <Override PartName="/ppt/media/image29.png" ContentType="image/png"/>
  <Override PartName="/ppt/media/image28.png" ContentType="image/png"/>
  <Override PartName="/ppt/media/image110.tif" ContentType="image/tiff"/>
  <Override PartName="/ppt/media/image27.png" ContentType="image/png"/>
  <Override PartName="/ppt/media/image151.gif" ContentType="image/gif"/>
  <Override PartName="/ppt/media/image77.tif" ContentType="image/tiff"/>
  <Override PartName="/ppt/media/image26.png" ContentType="image/png"/>
  <Override PartName="/ppt/media/image25.png" ContentType="image/png"/>
  <Override PartName="/ppt/media/image24.png" ContentType="image/png"/>
  <Override PartName="/ppt/media/image49.png" ContentType="image/png"/>
  <Override PartName="/ppt/media/image23.png" ContentType="image/png"/>
  <Override PartName="/ppt/media/image129.gif" ContentType="image/gif"/>
  <Override PartName="/ppt/media/image22.png" ContentType="image/png"/>
  <Override PartName="/ppt/media/image47.png" ContentType="image/png"/>
  <Override PartName="/ppt/media/image128.gif" ContentType="image/gif"/>
  <Override PartName="/ppt/media/image21.png" ContentType="image/png"/>
  <Override PartName="/ppt/media/image97.png" ContentType="image/png"/>
  <Override PartName="/ppt/media/image9.jpeg" ContentType="image/jpeg"/>
  <Override PartName="/ppt/media/image46.png" ContentType="image/png"/>
  <Override PartName="/ppt/media/image127.gif" ContentType="image/gif"/>
  <Override PartName="/ppt/media/image20.png" ContentType="image/png"/>
  <Override PartName="/ppt/media/image45.png" ContentType="image/png"/>
  <Override PartName="/ppt/media/image102.tif" ContentType="image/tiff"/>
  <Override PartName="/ppt/media/image19.png" ContentType="image/png"/>
  <Override PartName="/ppt/media/image13.png" ContentType="image/png"/>
  <Override PartName="/ppt/media/image147.png" ContentType="image/png"/>
  <Override PartName="/ppt/media/image38.png" ContentType="image/png"/>
  <Override PartName="/ppt/media/image14.jpeg" ContentType="image/jpeg"/>
  <Override PartName="/ppt/media/image89.png" ContentType="image/png"/>
  <Override PartName="/ppt/media/image10.jpeg" ContentType="image/jpeg"/>
  <Override PartName="/ppt/media/image70.png" ContentType="image/png"/>
  <Override PartName="/ppt/media/image101.tif" ContentType="image/tiff"/>
  <Override PartName="/ppt/media/image18.png" ContentType="image/png"/>
  <Override PartName="/ppt/media/image12.jpeg" ContentType="image/jpeg"/>
  <Override PartName="/ppt/media/image48.png" ContentType="image/png"/>
  <Override PartName="/ppt/media/image15.jpeg" ContentType="image/jpeg"/>
  <Override PartName="/ppt/media/image58.png" ContentType="image/png"/>
  <Override PartName="/ppt/media/image16.jpeg" ContentType="image/jpeg"/>
  <Override PartName="/ppt/media/image146.png" ContentType="image/png"/>
  <Override PartName="/ppt/media/image37.png" ContentType="image/png"/>
  <Override PartName="/ppt/media/image148.png" ContentType="image/png"/>
  <Override PartName="/ppt/media/image39.png" ContentType="image/png"/>
  <Override PartName="/ppt/media/image40.png" ContentType="image/png"/>
  <Override PartName="/ppt/media/image65.png" ContentType="image/png"/>
  <Override PartName="/ppt/media/image41.png" ContentType="image/png"/>
  <Override PartName="/ppt/media/image66.png" ContentType="image/png"/>
  <Override PartName="/ppt/media/image149.gif" ContentType="image/gif"/>
  <Override PartName="/ppt/media/image42.png" ContentType="image/png"/>
  <Override PartName="/ppt/media/image67.png" ContentType="image/png"/>
  <Override PartName="/ppt/media/image43.png" ContentType="image/png"/>
  <Override PartName="/ppt/media/image68.png" ContentType="image/png"/>
  <Override PartName="/ppt/media/image44.png" ContentType="image/png"/>
  <Override PartName="/ppt/media/image69.png" ContentType="image/png"/>
  <Override PartName="/ppt/media/image50.png" ContentType="image/png"/>
  <Override PartName="/ppt/media/image75.png" ContentType="image/png"/>
  <Override PartName="/ppt/media/image51.png" ContentType="image/png"/>
  <Override PartName="/ppt/media/image76.png" ContentType="image/png"/>
  <Override PartName="/ppt/media/image52.png" ContentType="image/png"/>
  <Override PartName="/ppt/media/image53.png" ContentType="image/png"/>
  <Override PartName="/ppt/media/image78.png" ContentType="image/png"/>
  <Override PartName="/ppt/media/image54.png" ContentType="image/png"/>
  <Override PartName="/ppt/media/image63.png" ContentType="image/png"/>
  <Override PartName="/ppt/media/image64.png" ContentType="image/png"/>
  <Override PartName="/ppt/media/image71.png" ContentType="image/png"/>
  <Override PartName="/ppt/media/image72.png" ContentType="image/png"/>
  <Override PartName="/ppt/media/image73.png" ContentType="image/png"/>
  <Override PartName="/ppt/media/image74.png" ContentType="image/png"/>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presentation.xml" ContentType="application/vnd.openxmlformats-officedocument.presentationml.presentation.main+xml"/>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slideLayouts/_rels/slideLayout95.xml.rels" ContentType="application/vnd.openxmlformats-package.relationships+xml"/>
  <Override PartName="/ppt/slideLayouts/_rels/slideLayout89.xml.rels" ContentType="application/vnd.openxmlformats-package.relationships+xml"/>
  <Override PartName="/ppt/slideLayouts/_rels/slideLayout88.xml.rels" ContentType="application/vnd.openxmlformats-package.relationships+xml"/>
  <Override PartName="/ppt/slideLayouts/_rels/slideLayout82.xml.rels" ContentType="application/vnd.openxmlformats-package.relationships+xml"/>
  <Override PartName="/ppt/slideLayouts/_rels/slideLayout79.xml.rels" ContentType="application/vnd.openxmlformats-package.relationships+xml"/>
  <Override PartName="/ppt/slideLayouts/_rels/slideLayout85.xml.rels" ContentType="application/vnd.openxmlformats-package.relationships+xml"/>
  <Override PartName="/ppt/slideLayouts/_rels/slideLayout36.xml.rels" ContentType="application/vnd.openxmlformats-package.relationships+xml"/>
  <Override PartName="/ppt/slideLayouts/_rels/slideLayout84.xml.rels" ContentType="application/vnd.openxmlformats-package.relationships+xml"/>
  <Override PartName="/ppt/slideLayouts/_rels/slideLayout35.xml.rels" ContentType="application/vnd.openxmlformats-package.relationships+xml"/>
  <Override PartName="/ppt/slideLayouts/_rels/slideLayout83.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10.xml.rels" ContentType="application/vnd.openxmlformats-package.relationships+xml"/>
  <Override PartName="/ppt/slideLayouts/_rels/slideLayout81.xml.rels" ContentType="application/vnd.openxmlformats-package.relationships+xml"/>
  <Override PartName="/ppt/slideLayouts/_rels/slideLayout32.xml.rels" ContentType="application/vnd.openxmlformats-package.relationships+xml"/>
  <Override PartName="/ppt/slideLayouts/_rels/slideLayout27.xml.rels" ContentType="application/vnd.openxmlformats-package.relationships+xml"/>
  <Override PartName="/ppt/slideLayouts/_rels/slideLayout80.xml.rels" ContentType="application/vnd.openxmlformats-package.relationships+xml"/>
  <Override PartName="/ppt/slideLayouts/_rels/slideLayout31.xml.rels" ContentType="application/vnd.openxmlformats-package.relationships+xml"/>
  <Override PartName="/ppt/slideLayouts/_rels/slideLayout29.xml.rels" ContentType="application/vnd.openxmlformats-package.relationships+xml"/>
  <Override PartName="/ppt/slideLayouts/_rels/slideLayout78.xml.rels" ContentType="application/vnd.openxmlformats-package.relationships+xml"/>
  <Override PartName="/ppt/slideLayouts/_rels/slideLayout30.xml.rels" ContentType="application/vnd.openxmlformats-package.relationships+xml"/>
  <Override PartName="/ppt/slideLayouts/_rels/slideLayout28.xml.rels" ContentType="application/vnd.openxmlformats-package.relationships+xml"/>
  <Override PartName="/ppt/slideLayouts/_rels/slideLayout77.xml.rels" ContentType="application/vnd.openxmlformats-package.relationships+xml"/>
  <Override PartName="/ppt/slideLayouts/_rels/slideLayout39.xml.rels" ContentType="application/vnd.openxmlformats-package.relationships+xml"/>
  <Override PartName="/ppt/slideLayouts/_rels/slideLayout3.xml.rels" ContentType="application/vnd.openxmlformats-package.relationships+xml"/>
  <Override PartName="/ppt/slideLayouts/_rels/slideLayout96.xml.rels" ContentType="application/vnd.openxmlformats-package.relationships+xml"/>
  <Override PartName="/ppt/slideLayouts/_rels/slideLayout4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49.xml.rels" ContentType="application/vnd.openxmlformats-package.relationships+xml"/>
  <Override PartName="/ppt/slideLayouts/_rels/slideLayout14.xml.rels" ContentType="application/vnd.openxmlformats-package.relationships+xml"/>
  <Override PartName="/ppt/slideLayouts/_rels/slideLayout2.xml.rels" ContentType="application/vnd.openxmlformats-package.relationships+xml"/>
  <Override PartName="/ppt/slideLayouts/_rels/slideLayout46.xml.rels" ContentType="application/vnd.openxmlformats-package.relationships+xml"/>
  <Override PartName="/ppt/slideLayouts/_rels/slideLayout4.xml.rels" ContentType="application/vnd.openxmlformats-package.relationships+xml"/>
  <Override PartName="/ppt/slideLayouts/_rels/slideLayout48.xml.rels" ContentType="application/vnd.openxmlformats-package.relationships+xml"/>
  <Override PartName="/ppt/slideLayouts/_rels/slideLayout59.xml.rels" ContentType="application/vnd.openxmlformats-package.relationships+xml"/>
  <Override PartName="/ppt/slideLayouts/_rels/slideLayout1.xml.rels" ContentType="application/vnd.openxmlformats-package.relationships+xml"/>
  <Override PartName="/ppt/slideLayouts/_rels/slideLayout60.xml.rels" ContentType="application/vnd.openxmlformats-package.relationships+xml"/>
  <Override PartName="/ppt/slideLayouts/_rels/slideLayout11.xml.rels" ContentType="application/vnd.openxmlformats-package.relationships+xml"/>
  <Override PartName="/ppt/slideLayouts/_rels/slideLayout58.xml.rels" ContentType="application/vnd.openxmlformats-package.relationships+xml"/>
  <Override PartName="/ppt/slideLayouts/_rels/slideLayout20.xml.rels" ContentType="application/vnd.openxmlformats-package.relationships+xml"/>
  <Override PartName="/ppt/slideLayouts/_rels/slideLayout7.xml.rels" ContentType="application/vnd.openxmlformats-package.relationships+xml"/>
  <Override PartName="/ppt/slideLayouts/_rels/slideLayout86.xml.rels" ContentType="application/vnd.openxmlformats-package.relationships+xml"/>
  <Override PartName="/ppt/slideLayouts/_rels/slideLayout37.xml.rels" ContentType="application/vnd.openxmlformats-package.relationships+xml"/>
  <Override PartName="/ppt/slideLayouts/_rels/slideLayout8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90.xml.rels" ContentType="application/vnd.openxmlformats-package.relationships+xml"/>
  <Override PartName="/ppt/slideLayouts/_rels/slideLayout41.xml.rels" ContentType="application/vnd.openxmlformats-package.relationships+xml"/>
  <Override PartName="/ppt/slideLayouts/_rels/slideLayout91.xml.rels" ContentType="application/vnd.openxmlformats-package.relationships+xml"/>
  <Override PartName="/ppt/slideLayouts/_rels/slideLayout42.xml.rels" ContentType="application/vnd.openxmlformats-package.relationships+xml"/>
  <Override PartName="/ppt/slideLayouts/_rels/slideLayout8.xml.rels" ContentType="application/vnd.openxmlformats-package.relationships+xml"/>
  <Override PartName="/ppt/slideLayouts/_rels/slideLayout21.xml.rels" ContentType="application/vnd.openxmlformats-package.relationships+xml"/>
  <Override PartName="/ppt/slideLayouts/_rels/slideLayout70.xml.rels" ContentType="application/vnd.openxmlformats-package.relationships+xml"/>
  <Override PartName="/ppt/slideLayouts/_rels/slideLayout92.xml.rels" ContentType="application/vnd.openxmlformats-package.relationships+xml"/>
  <Override PartName="/ppt/slideLayouts/_rels/slideLayout43.xml.rels" ContentType="application/vnd.openxmlformats-package.relationships+xml"/>
  <Override PartName="/ppt/slideLayouts/_rels/slideLayout9.xml.rels" ContentType="application/vnd.openxmlformats-package.relationships+xml"/>
  <Override PartName="/ppt/slideLayouts/_rels/slideLayout22.xml.rels" ContentType="application/vnd.openxmlformats-package.relationships+xml"/>
  <Override PartName="/ppt/slideLayouts/_rels/slideLayout71.xml.rels" ContentType="application/vnd.openxmlformats-package.relationships+xml"/>
  <Override PartName="/ppt/slideLayouts/_rels/slideLayout93.xml.rels" ContentType="application/vnd.openxmlformats-package.relationships+xml"/>
  <Override PartName="/ppt/slideLayouts/_rels/slideLayout44.xml.rels" ContentType="application/vnd.openxmlformats-package.relationships+xml"/>
  <Override PartName="/ppt/slideLayouts/_rels/slideLayout23.xml.rels" ContentType="application/vnd.openxmlformats-package.relationships+xml"/>
  <Override PartName="/ppt/slideLayouts/_rels/slideLayout72.xml.rels" ContentType="application/vnd.openxmlformats-package.relationships+xml"/>
  <Override PartName="/ppt/slideLayouts/_rels/slideLayout94.xml.rels" ContentType="application/vnd.openxmlformats-package.relationships+xml"/>
  <Override PartName="/ppt/slideLayouts/_rels/slideLayout45.xml.rels" ContentType="application/vnd.openxmlformats-package.relationships+xml"/>
  <Override PartName="/ppt/slideLayouts/_rels/slideLayout24.xml.rels" ContentType="application/vnd.openxmlformats-package.relationships+xml"/>
  <Override PartName="/ppt/slideLayouts/_rels/slideLayout73.xml.rels" ContentType="application/vnd.openxmlformats-package.relationships+xml"/>
  <Override PartName="/ppt/slideLayouts/_rels/slideLayout50.xml.rels" ContentType="application/vnd.openxmlformats-package.relationships+xml"/>
  <Override PartName="/ppt/slideLayouts/_rels/slideLayout69.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53.xml.rels" ContentType="application/vnd.openxmlformats-package.relationships+xml"/>
  <Override PartName="/ppt/slideLayouts/_rels/slideLayout54.xml.rels" ContentType="application/vnd.openxmlformats-package.relationships+xml"/>
  <Override PartName="/ppt/slideLayouts/_rels/slideLayout55.xml.rels" ContentType="application/vnd.openxmlformats-package.relationships+xml"/>
  <Override PartName="/ppt/slideLayouts/_rels/slideLayout56.xml.rels" ContentType="application/vnd.openxmlformats-package.relationships+xml"/>
  <Override PartName="/ppt/slideLayouts/_rels/slideLayout57.xml.rels" ContentType="application/vnd.openxmlformats-package.relationships+xml"/>
  <Override PartName="/ppt/slideLayouts/_rels/slideLayout12.xml.rels" ContentType="application/vnd.openxmlformats-package.relationships+xml"/>
  <Override PartName="/ppt/slideLayouts/_rels/slideLayout61.xml.rels" ContentType="application/vnd.openxmlformats-package.relationships+xml"/>
  <Override PartName="/ppt/slideLayouts/_rels/slideLayout13.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15.xml.rels" ContentType="application/vnd.openxmlformats-package.relationships+xml"/>
  <Override PartName="/ppt/slideLayouts/_rels/slideLayout64.xml.rels" ContentType="application/vnd.openxmlformats-package.relationships+xml"/>
  <Override PartName="/ppt/slideLayouts/_rels/slideLayout16.xml.rels" ContentType="application/vnd.openxmlformats-package.relationships+xml"/>
  <Override PartName="/ppt/slideLayouts/_rels/slideLayout65.xml.rels" ContentType="application/vnd.openxmlformats-package.relationships+xml"/>
  <Override PartName="/ppt/slideLayouts/_rels/slideLayout17.xml.rels" ContentType="application/vnd.openxmlformats-package.relationships+xml"/>
  <Override PartName="/ppt/slideLayouts/_rels/slideLayout66.xml.rels" ContentType="application/vnd.openxmlformats-package.relationships+xml"/>
  <Override PartName="/ppt/slideLayouts/_rels/slideLayout18.xml.rels" ContentType="application/vnd.openxmlformats-package.relationships+xml"/>
  <Override PartName="/ppt/slideLayouts/_rels/slideLayout67.xml.rels" ContentType="application/vnd.openxmlformats-package.relationships+xml"/>
  <Override PartName="/ppt/slideLayouts/_rels/slideLayout19.xml.rels" ContentType="application/vnd.openxmlformats-package.relationships+xml"/>
  <Override PartName="/ppt/slideLayouts/_rels/slideLayout68.xml.rels" ContentType="application/vnd.openxmlformats-package.relationships+xml"/>
  <Override PartName="/ppt/slideLayouts/_rels/slideLayout25.xml.rels" ContentType="application/vnd.openxmlformats-package.relationships+xml"/>
  <Override PartName="/ppt/slideLayouts/_rels/slideLayout74.xml.rels" ContentType="application/vnd.openxmlformats-package.relationships+xml"/>
  <Override PartName="/ppt/slideLayouts/_rels/slideLayout26.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slideLayout96.xml" ContentType="application/vnd.openxmlformats-officedocument.presentationml.slideLayout+xml"/>
  <Override PartName="/ppt/slideLayouts/slideLayout95.xml" ContentType="application/vnd.openxmlformats-officedocument.presentationml.slideLayout+xml"/>
  <Override PartName="/ppt/slideLayouts/slideLayout94.xml" ContentType="application/vnd.openxmlformats-officedocument.presentationml.slideLayout+xml"/>
  <Override PartName="/ppt/slideLayouts/slideLayout93.xml" ContentType="application/vnd.openxmlformats-officedocument.presentationml.slideLayout+xml"/>
  <Override PartName="/ppt/slideLayouts/slideLayout92.xml" ContentType="application/vnd.openxmlformats-officedocument.presentationml.slideLayout+xml"/>
  <Override PartName="/ppt/slideLayouts/slideLayout91.xml" ContentType="application/vnd.openxmlformats-officedocument.presentationml.slideLayout+xml"/>
  <Override PartName="/ppt/slideLayouts/slideLayout90.xml" ContentType="application/vnd.openxmlformats-officedocument.presentationml.slideLayout+xml"/>
  <Override PartName="/ppt/slideLayouts/slideLayout89.xml" ContentType="application/vnd.openxmlformats-officedocument.presentationml.slideLayout+xml"/>
  <Override PartName="/ppt/slideLayouts/slideLayout88.xml" ContentType="application/vnd.openxmlformats-officedocument.presentationml.slideLayout+xml"/>
  <Override PartName="/ppt/slideLayouts/slideLayout87.xml" ContentType="application/vnd.openxmlformats-officedocument.presentationml.slideLayout+xml"/>
  <Override PartName="/ppt/slideLayouts/slideLayout86.xml" ContentType="application/vnd.openxmlformats-officedocument.presentationml.slideLayout+xml"/>
  <Override PartName="/ppt/slideLayouts/slideLayout85.xml" ContentType="application/vnd.openxmlformats-officedocument.presentationml.slideLayout+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9.xml" ContentType="application/vnd.openxmlformats-officedocument.presentationml.slideLayout+xml"/>
  <Override PartName="/ppt/slideLayouts/slideLayout42.xml" ContentType="application/vnd.openxmlformats-officedocument.presentationml.slideLayout+xml"/>
  <Override PartName="/ppt/slideLayouts/slideLayout67.xml" ContentType="application/vnd.openxmlformats-officedocument.presentationml.slideLayout+xml"/>
  <Override PartName="/ppt/slideLayouts/slideLayout41.xml" ContentType="application/vnd.openxmlformats-officedocument.presentationml.slideLayout+xml"/>
  <Override PartName="/ppt/slideLayouts/slideLayout66.xml" ContentType="application/vnd.openxmlformats-officedocument.presentationml.slideLayout+xml"/>
  <Override PartName="/ppt/slideLayouts/slideLayout40.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7.xml" ContentType="application/vnd.openxmlformats-officedocument.presentationml.slideLayout+xml"/>
  <Override PartName="/ppt/slideLayouts/slideLayout43.xml" ContentType="application/vnd.openxmlformats-officedocument.presentationml.slideLayout+xml"/>
  <Override PartName="/ppt/slideLayouts/slideLayout68.xml" ContentType="application/vnd.openxmlformats-officedocument.presentationml.slideLayout+xml"/>
  <Override PartName="/ppt/slideLayouts/slideLayout8.xml" ContentType="application/vnd.openxmlformats-officedocument.presentationml.slideLayout+xml"/>
  <Override PartName="/ppt/slideLayouts/slideLayout44.xml" ContentType="application/vnd.openxmlformats-officedocument.presentationml.slideLayout+xml"/>
  <Override PartName="/ppt/slideLayouts/slideLayout69.xml" ContentType="application/vnd.openxmlformats-officedocument.presentationml.slideLayout+xml"/>
  <Override PartName="/ppt/slideLayouts/slideLayout9.xml" ContentType="application/vnd.openxmlformats-officedocument.presentationml.slideLayout+xml"/>
  <Override PartName="/ppt/slideLayouts/slideLayout20.xml" ContentType="application/vnd.openxmlformats-officedocument.presentationml.slideLayout+xml"/>
  <Override PartName="/ppt/slideLayouts/slideLayout45.xml" ContentType="application/vnd.openxmlformats-officedocument.presentationml.slideLayout+xml"/>
  <Override PartName="/ppt/slideLayouts/slideLayout36.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59.xml" ContentType="application/vnd.openxmlformats-officedocument.presentationml.slideLayout+xml"/>
  <Override PartName="/ppt/slideLayouts/slideLayout33.xml" ContentType="application/vnd.openxmlformats-officedocument.presentationml.slideLayout+xml"/>
  <Override PartName="/ppt/slideLayouts/slideLayout58.xml" ContentType="application/vnd.openxmlformats-officedocument.presentationml.slideLayout+xml"/>
  <Override PartName="/ppt/slideLayouts/slideLayout32.xml" ContentType="application/vnd.openxmlformats-officedocument.presentationml.slideLayout+xml"/>
  <Override PartName="/ppt/slideLayouts/slideLayout57.xml" ContentType="application/vnd.openxmlformats-officedocument.presentationml.slideLayout+xml"/>
  <Override PartName="/ppt/slideLayouts/slideLayout31.xml" ContentType="application/vnd.openxmlformats-officedocument.presentationml.slideLayout+xml"/>
  <Override PartName="/ppt/slideLayouts/slideLayout56.xml" ContentType="application/vnd.openxmlformats-officedocument.presentationml.slideLayout+xml"/>
  <Override PartName="/ppt/slideLayouts/slideLayout30.xml" ContentType="application/vnd.openxmlformats-officedocument.presentationml.slideLayout+xml"/>
  <Override PartName="/ppt/slideLayouts/slideLayout55.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49.xml" ContentType="application/vnd.openxmlformats-officedocument.presentationml.slideLayout+xml"/>
  <Override PartName="/ppt/slideLayouts/slideLayout23.xml" ContentType="application/vnd.openxmlformats-officedocument.presentationml.slideLayout+xml"/>
  <Override PartName="/ppt/slideLayouts/slideLayout48.xml" ContentType="application/vnd.openxmlformats-officedocument.presentationml.slideLayout+xml"/>
  <Override PartName="/ppt/slideLayouts/slideLayout22.xml" ContentType="application/vnd.openxmlformats-officedocument.presentationml.slideLayout+xml"/>
  <Override PartName="/ppt/slideLayouts/slideLayout47.xml" ContentType="application/vnd.openxmlformats-officedocument.presentationml.slideLayout+xml"/>
  <Override PartName="/ppt/slideLayouts/slideLayout21.xml" ContentType="application/vnd.openxmlformats-officedocument.presentationml.slideLayout+xml"/>
  <Override PartName="/ppt/slideLayouts/slideLayout46.xml" ContentType="application/vnd.openxmlformats-officedocument.presentationml.slideLayout+xml"/>
  <Override PartName="/ppt/slideLayouts/slideLayout6.xml" ContentType="application/vnd.openxmlformats-officedocument.presentationml.slideLayout+xml"/>
  <Override PartName="/ppt/slideLayouts/slideLayout19.xml" ContentType="application/vnd.openxmlformats-officedocument.presentationml.slideLayout+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4.xml" ContentType="application/vnd.openxmlformats-officedocument.presentationml.slideLayout+xml"/>
  <Override PartName="/ppt/slideLayouts/slideLayout17.xml" ContentType="application/vnd.openxmlformats-officedocument.presentationml.slideLayout+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12.xml" ContentType="application/vnd.openxmlformats-officedocument.presentationml.slideLayout+xml"/>
  <Override PartName="/ppt/slideLayouts/slideLayout37.xml" ContentType="application/vnd.openxmlformats-officedocument.presentationml.slideLayout+xml"/>
  <Override PartName="/ppt/slideLayouts/slideLayout13.xml" ContentType="application/vnd.openxmlformats-officedocument.presentationml.slideLayout+xml"/>
  <Override PartName="/ppt/slideLayouts/slideLayout38.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50.xml" ContentType="application/vnd.openxmlformats-officedocument.presentationml.slideLayout+xml"/>
  <Override PartName="/ppt/slideLayouts/slideLayout75.xml" ContentType="application/vnd.openxmlformats-officedocument.presentationml.slideLayout+xml"/>
  <Override PartName="/ppt/slideLayouts/slideLayout51.xml" ContentType="application/vnd.openxmlformats-officedocument.presentationml.slideLayout+xml"/>
  <Override PartName="/ppt/slideLayouts/slideLayout76.xml" ContentType="application/vnd.openxmlformats-officedocument.presentationml.slideLayout+xml"/>
  <Override PartName="/ppt/slideLayouts/slideLayout52.xml" ContentType="application/vnd.openxmlformats-officedocument.presentationml.slideLayout+xml"/>
  <Override PartName="/ppt/slideLayouts/slideLayout77.xml" ContentType="application/vnd.openxmlformats-officedocument.presentationml.slideLayout+xml"/>
  <Override PartName="/ppt/slideLayouts/slideLayout53.xml" ContentType="application/vnd.openxmlformats-officedocument.presentationml.slideLayout+xml"/>
  <Override PartName="/ppt/slideLayouts/slideLayout78.xml" ContentType="application/vnd.openxmlformats-officedocument.presentationml.slideLayout+xml"/>
  <Override PartName="/ppt/slideLayouts/slideLayout5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59.xml" ContentType="application/vnd.openxmlformats-officedocument.presentationml.slide+xml"/>
  <Override PartName="/ppt/slides/slide158.xml" ContentType="application/vnd.openxmlformats-officedocument.presentationml.slide+xml"/>
  <Override PartName="/ppt/slides/slide157.xml" ContentType="application/vnd.openxmlformats-officedocument.presentationml.slide+xml"/>
  <Override PartName="/ppt/slides/slide156.xml" ContentType="application/vnd.openxmlformats-officedocument.presentationml.slide+xml"/>
  <Override PartName="/ppt/slides/slide155.xml" ContentType="application/vnd.openxmlformats-officedocument.presentationml.slide+xml"/>
  <Override PartName="/ppt/slides/slide154.xml" ContentType="application/vnd.openxmlformats-officedocument.presentationml.slide+xml"/>
  <Override PartName="/ppt/slides/slide153.xml" ContentType="application/vnd.openxmlformats-officedocument.presentationml.slide+xml"/>
  <Override PartName="/ppt/slides/slide149.xml" ContentType="application/vnd.openxmlformats-officedocument.presentationml.slide+xml"/>
  <Override PartName="/ppt/slides/slide148.xml" ContentType="application/vnd.openxmlformats-officedocument.presentationml.slide+xml"/>
  <Override PartName="/ppt/slides/slide147.xml" ContentType="application/vnd.openxmlformats-officedocument.presentationml.slide+xml"/>
  <Override PartName="/ppt/slides/slide146.xml" ContentType="application/vnd.openxmlformats-officedocument.presentationml.slide+xml"/>
  <Override PartName="/ppt/slides/slide145.xml" ContentType="application/vnd.openxmlformats-officedocument.presentationml.slide+xml"/>
  <Override PartName="/ppt/slides/slide144.xml" ContentType="application/vnd.openxmlformats-officedocument.presentationml.slide+xml"/>
  <Override PartName="/ppt/slides/slide143.xml" ContentType="application/vnd.openxmlformats-officedocument.presentationml.slide+xml"/>
  <Override PartName="/ppt/slides/slide142.xml" ContentType="application/vnd.openxmlformats-officedocument.presentationml.slide+xml"/>
  <Override PartName="/ppt/slides/slide139.xml" ContentType="application/vnd.openxmlformats-officedocument.presentationml.slide+xml"/>
  <Override PartName="/ppt/slides/slide138.xml" ContentType="application/vnd.openxmlformats-officedocument.presentationml.slide+xml"/>
  <Override PartName="/ppt/slides/slide137.xml" ContentType="application/vnd.openxmlformats-officedocument.presentationml.slide+xml"/>
  <Override PartName="/ppt/slides/slide136.xml" ContentType="application/vnd.openxmlformats-officedocument.presentationml.slide+xml"/>
  <Override PartName="/ppt/slides/slide135.xml" ContentType="application/vnd.openxmlformats-officedocument.presentationml.slide+xml"/>
  <Override PartName="/ppt/slides/slide134.xml" ContentType="application/vnd.openxmlformats-officedocument.presentationml.slide+xml"/>
  <Override PartName="/ppt/slides/slide133.xml" ContentType="application/vnd.openxmlformats-officedocument.presentationml.slide+xml"/>
  <Override PartName="/ppt/slides/slide132.xml" ContentType="application/vnd.openxmlformats-officedocument.presentationml.slide+xml"/>
  <Override PartName="/ppt/slides/slide129.xml" ContentType="application/vnd.openxmlformats-officedocument.presentationml.slide+xml"/>
  <Override PartName="/ppt/slides/slide128.xml" ContentType="application/vnd.openxmlformats-officedocument.presentationml.slide+xml"/>
  <Override PartName="/ppt/slides/slide127.xml" ContentType="application/vnd.openxmlformats-officedocument.presentationml.slide+xml"/>
  <Override PartName="/ppt/slides/slide126.xml" ContentType="application/vnd.openxmlformats-officedocument.presentationml.slide+xml"/>
  <Override PartName="/ppt/slides/slide125.xml" ContentType="application/vnd.openxmlformats-officedocument.presentationml.slide+xml"/>
  <Override PartName="/ppt/slides/slide124.xml" ContentType="application/vnd.openxmlformats-officedocument.presentationml.slide+xml"/>
  <Override PartName="/ppt/slides/slide123.xml" ContentType="application/vnd.openxmlformats-officedocument.presentationml.slide+xml"/>
  <Override PartName="/ppt/slides/slide122.xml" ContentType="application/vnd.openxmlformats-officedocument.presentationml.slide+xml"/>
  <Override PartName="/ppt/slides/slide119.xml" ContentType="application/vnd.openxmlformats-officedocument.presentationml.slide+xml"/>
  <Override PartName="/ppt/slides/slide118.xml" ContentType="application/vnd.openxmlformats-officedocument.presentationml.slide+xml"/>
  <Override PartName="/ppt/slides/slide117.xml" ContentType="application/vnd.openxmlformats-officedocument.presentationml.slide+xml"/>
  <Override PartName="/ppt/slides/slide116.xml" ContentType="application/vnd.openxmlformats-officedocument.presentationml.slide+xml"/>
  <Override PartName="/ppt/slides/slide115.xml" ContentType="application/vnd.openxmlformats-officedocument.presentationml.slide+xml"/>
  <Override PartName="/ppt/slides/slide114.xml" ContentType="application/vnd.openxmlformats-officedocument.presentationml.slide+xml"/>
  <Override PartName="/ppt/slides/slide113.xml" ContentType="application/vnd.openxmlformats-officedocument.presentationml.slide+xml"/>
  <Override PartName="/ppt/slides/slide112.xml" ContentType="application/vnd.openxmlformats-officedocument.presentationml.slide+xml"/>
  <Override PartName="/ppt/slides/slide107.xml" ContentType="application/vnd.openxmlformats-officedocument.presentationml.slide+xml"/>
  <Override PartName="/ppt/slides/slide106.xml" ContentType="application/vnd.openxmlformats-officedocument.presentationml.slide+xml"/>
  <Override PartName="/ppt/slides/slide105.xml" ContentType="application/vnd.openxmlformats-officedocument.presentationml.slide+xml"/>
  <Override PartName="/ppt/slides/slide104.xml" ContentType="application/vnd.openxmlformats-officedocument.presentationml.slide+xml"/>
  <Override PartName="/ppt/slides/slide103.xml" ContentType="application/vnd.openxmlformats-officedocument.presentationml.slide+xml"/>
  <Override PartName="/ppt/slides/slide102.xml" ContentType="application/vnd.openxmlformats-officedocument.presentationml.slide+xml"/>
  <Override PartName="/ppt/slides/slide141.xml" ContentType="application/vnd.openxmlformats-officedocument.presentationml.slide+xml"/>
  <Override PartName="/ppt/slides/slide99.xml" ContentType="application/vnd.openxmlformats-officedocument.presentationml.slide+xml"/>
  <Override PartName="/ppt/slides/slide140.xml" ContentType="application/vnd.openxmlformats-officedocument.presentationml.slide+xml"/>
  <Override PartName="/ppt/slides/slide98.xml" ContentType="application/vnd.openxmlformats-officedocument.presentationml.slide+xml"/>
  <Override PartName="/ppt/slides/slide97.xml" ContentType="application/vnd.openxmlformats-officedocument.presentationml.slide+xml"/>
  <Override PartName="/ppt/slides/slide96.xml" ContentType="application/vnd.openxmlformats-officedocument.presentationml.slide+xml"/>
  <Override PartName="/ppt/slides/slide95.xml" ContentType="application/vnd.openxmlformats-officedocument.presentationml.slide+xml"/>
  <Override PartName="/ppt/slides/slide94.xml" ContentType="application/vnd.openxmlformats-officedocument.presentationml.slide+xml"/>
  <Override PartName="/ppt/slides/slide93.xml" ContentType="application/vnd.openxmlformats-officedocument.presentationml.slide+xml"/>
  <Override PartName="/ppt/slides/slide92.xml" ContentType="application/vnd.openxmlformats-officedocument.presentationml.slide+xml"/>
  <Override PartName="/ppt/slides/slide91.xml" ContentType="application/vnd.openxmlformats-officedocument.presentationml.slide+xml"/>
  <Override PartName="/ppt/slides/slide90.xml" ContentType="application/vnd.openxmlformats-officedocument.presentationml.slide+xml"/>
  <Override PartName="/ppt/slides/slide131.xml" ContentType="application/vnd.openxmlformats-officedocument.presentationml.slide+xml"/>
  <Override PartName="/ppt/slides/slide89.xml" ContentType="application/vnd.openxmlformats-officedocument.presentationml.slide+xml"/>
  <Override PartName="/ppt/slides/slide130.xml" ContentType="application/vnd.openxmlformats-officedocument.presentationml.slide+xml"/>
  <Override PartName="/ppt/slides/slide88.xml" ContentType="application/vnd.openxmlformats-officedocument.presentationml.slide+xml"/>
  <Override PartName="/ppt/slides/slide87.xml" ContentType="application/vnd.openxmlformats-officedocument.presentationml.slide+xml"/>
  <Override PartName="/ppt/slides/slide86.xml" ContentType="application/vnd.openxmlformats-officedocument.presentationml.slide+xml"/>
  <Override PartName="/ppt/slides/slide85.xml" ContentType="application/vnd.openxmlformats-officedocument.presentationml.slide+xml"/>
  <Override PartName="/ppt/slides/slide84.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80.xml" ContentType="application/vnd.openxmlformats-officedocument.presentationml.slide+xml"/>
  <Override PartName="/ppt/slides/slide121.xml" ContentType="application/vnd.openxmlformats-officedocument.presentationml.slide+xml"/>
  <Override PartName="/ppt/slides/slide79.xml" ContentType="application/vnd.openxmlformats-officedocument.presentationml.slide+xml"/>
  <Override PartName="/ppt/slides/slide152.xml" ContentType="application/vnd.openxmlformats-officedocument.presentationml.slide+xml"/>
  <Override PartName="/ppt/slides/slide19.xml" ContentType="application/vnd.openxmlformats-officedocument.presentationml.slide+xml"/>
  <Override PartName="/ppt/slides/slide151.xml" ContentType="application/vnd.openxmlformats-officedocument.presentationml.slide+xml"/>
  <Override PartName="/ppt/slides/slide18.xml" ContentType="application/vnd.openxmlformats-officedocument.presentationml.slide+xml"/>
  <Override PartName="/ppt/slides/slide150.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6.xml" ContentType="application/vnd.openxmlformats-officedocument.presentationml.slide+xml"/>
  <Override PartName="/ppt/slides/slide108.xml" ContentType="application/vnd.openxmlformats-officedocument.presentationml.slide+xml"/>
  <Override PartName="/ppt/slides/slide1.xml" ContentType="application/vnd.openxmlformats-officedocument.presentationml.slide+xml"/>
  <Override PartName="/ppt/slides/slide39.xml" ContentType="application/vnd.openxmlformats-officedocument.presentationml.slide+xml"/>
  <Override PartName="/ppt/slides/slide109.xml" ContentType="application/vnd.openxmlformats-officedocument.presentationml.slide+xml"/>
  <Override PartName="/ppt/slides/slide2.xml" ContentType="application/vnd.openxmlformats-officedocument.presentationml.slide+xml"/>
  <Override PartName="/ppt/slides/slide14.xml" ContentType="application/vnd.openxmlformats-officedocument.presentationml.slide+xml"/>
  <Override PartName="/ppt/slides/slide8.xml" ContentType="application/vnd.openxmlformats-officedocument.presentationml.slide+xml"/>
  <Override PartName="/ppt/slides/slide15.xml" ContentType="application/vnd.openxmlformats-officedocument.presentationml.slide+xml"/>
  <Override PartName="/ppt/slides/slide9.xml" ContentType="application/vnd.openxmlformats-officedocument.presentationml.slide+xml"/>
  <Override PartName="/ppt/slides/slide36.xml" ContentType="application/vnd.openxmlformats-officedocument.presentationml.slide+xml"/>
  <Override PartName="/ppt/slides/slide5.xml" ContentType="application/vnd.openxmlformats-officedocument.presentationml.slide+xml"/>
  <Override PartName="/ppt/slides/slide11.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10.xml" ContentType="application/vnd.openxmlformats-officedocument.presentationml.slide+xml"/>
  <Override PartName="/ppt/slides/slide34.xml" ContentType="application/vnd.openxmlformats-officedocument.presentationml.slide+xml"/>
  <Override PartName="/ppt/slides/slide101.xml" ContentType="application/vnd.openxmlformats-officedocument.presentationml.slide+xml"/>
  <Override PartName="/ppt/slides/slide59.xml" ContentType="application/vnd.openxmlformats-officedocument.presentationml.slide+xml"/>
  <Override PartName="/ppt/slides/slide33.xml" ContentType="application/vnd.openxmlformats-officedocument.presentationml.slide+xml"/>
  <Override PartName="/ppt/slides/slide100.xml" ContentType="application/vnd.openxmlformats-officedocument.presentationml.slide+xml"/>
  <Override PartName="/ppt/slides/slide58.xml" ContentType="application/vnd.openxmlformats-officedocument.presentationml.slide+xml"/>
  <Override PartName="/ppt/slides/slide32.xml" ContentType="application/vnd.openxmlformats-officedocument.presentationml.slide+xml"/>
  <Override PartName="/ppt/slides/slide57.xml" ContentType="application/vnd.openxmlformats-officedocument.presentationml.slide+xml"/>
  <Override PartName="/ppt/slides/slide31.xml" ContentType="application/vnd.openxmlformats-officedocument.presentationml.slide+xml"/>
  <Override PartName="/ppt/slides/slide56.xml" ContentType="application/vnd.openxmlformats-officedocument.presentationml.slide+xml"/>
  <Override PartName="/ppt/slides/slide30.xml" ContentType="application/vnd.openxmlformats-officedocument.presentationml.slide+xml"/>
  <Override PartName="/ppt/slides/slide55.xml" ContentType="application/vnd.openxmlformats-officedocument.presentationml.slide+xml"/>
  <Override PartName="/ppt/slides/slide162.xml" ContentType="application/vnd.openxmlformats-officedocument.presentationml.slide+xml"/>
  <Override PartName="/ppt/slides/slide29.xml" ContentType="application/vnd.openxmlformats-officedocument.presentationml.slide+xml"/>
  <Override PartName="/ppt/slides/slide161.xml" ContentType="application/vnd.openxmlformats-officedocument.presentationml.slide+xml"/>
  <Override PartName="/ppt/slides/slide28.xml" ContentType="application/vnd.openxmlformats-officedocument.presentationml.slide+xml"/>
  <Override PartName="/ppt/slides/slide160.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49.xml" ContentType="application/vnd.openxmlformats-officedocument.presentationml.slide+xml"/>
  <Override PartName="/ppt/slides/slide23.xml" ContentType="application/vnd.openxmlformats-officedocument.presentationml.slide+xml"/>
  <Override PartName="/ppt/slides/slide48.xml" ContentType="application/vnd.openxmlformats-officedocument.presentationml.slide+xml"/>
  <Override PartName="/ppt/slides/slide22.xml" ContentType="application/vnd.openxmlformats-officedocument.presentationml.slide+xml"/>
  <Override PartName="/ppt/slides/slide47.xml" ContentType="application/vnd.openxmlformats-officedocument.presentationml.slide+xml"/>
  <Override PartName="/ppt/slides/slide21.xml" ContentType="application/vnd.openxmlformats-officedocument.presentationml.slide+xml"/>
  <Override PartName="/ppt/slides/_rels/slide160.xml.rels" ContentType="application/vnd.openxmlformats-package.relationships+xml"/>
  <Override PartName="/ppt/slides/_rels/slide154.xml.rels" ContentType="application/vnd.openxmlformats-package.relationships+xml"/>
  <Override PartName="/ppt/slides/_rels/slide153.xml.rels" ContentType="application/vnd.openxmlformats-package.relationships+xml"/>
  <Override PartName="/ppt/slides/_rels/slide149.xml.rels" ContentType="application/vnd.openxmlformats-package.relationships+xml"/>
  <Override PartName="/ppt/slides/_rels/slide148.xml.rels" ContentType="application/vnd.openxmlformats-package.relationships+xml"/>
  <Override PartName="/ppt/slides/_rels/slide147.xml.rels" ContentType="application/vnd.openxmlformats-package.relationships+xml"/>
  <Override PartName="/ppt/slides/_rels/slide146.xml.rels" ContentType="application/vnd.openxmlformats-package.relationships+xml"/>
  <Override PartName="/ppt/slides/_rels/slide145.xml.rels" ContentType="application/vnd.openxmlformats-package.relationships+xml"/>
  <Override PartName="/ppt/slides/_rels/slide144.xml.rels" ContentType="application/vnd.openxmlformats-package.relationships+xml"/>
  <Override PartName="/ppt/slides/_rels/slide141.xml.rels" ContentType="application/vnd.openxmlformats-package.relationships+xml"/>
  <Override PartName="/ppt/slides/_rels/slide139.xml.rels" ContentType="application/vnd.openxmlformats-package.relationships+xml"/>
  <Override PartName="/ppt/slides/_rels/slide138.xml.rels" ContentType="application/vnd.openxmlformats-package.relationships+xml"/>
  <Override PartName="/ppt/slides/_rels/slide137.xml.rels" ContentType="application/vnd.openxmlformats-package.relationships+xml"/>
  <Override PartName="/ppt/slides/_rels/slide136.xml.rels" ContentType="application/vnd.openxmlformats-package.relationships+xml"/>
  <Override PartName="/ppt/slides/_rels/slide135.xml.rels" ContentType="application/vnd.openxmlformats-package.relationships+xml"/>
  <Override PartName="/ppt/slides/_rels/slide134.xml.rels" ContentType="application/vnd.openxmlformats-package.relationships+xml"/>
  <Override PartName="/ppt/slides/_rels/slide133.xml.rels" ContentType="application/vnd.openxmlformats-package.relationships+xml"/>
  <Override PartName="/ppt/slides/_rels/slide132.xml.rels" ContentType="application/vnd.openxmlformats-package.relationships+xml"/>
  <Override PartName="/ppt/slides/_rels/slide131.xml.rels" ContentType="application/vnd.openxmlformats-package.relationships+xml"/>
  <Override PartName="/ppt/slides/_rels/slide129.xml.rels" ContentType="application/vnd.openxmlformats-package.relationships+xml"/>
  <Override PartName="/ppt/slides/_rels/slide128.xml.rels" ContentType="application/vnd.openxmlformats-package.relationships+xml"/>
  <Override PartName="/ppt/slides/_rels/slide127.xml.rels" ContentType="application/vnd.openxmlformats-package.relationships+xml"/>
  <Override PartName="/ppt/slides/_rels/slide122.xml.rels" ContentType="application/vnd.openxmlformats-package.relationships+xml"/>
  <Override PartName="/ppt/slides/_rels/slide121.xml.rels" ContentType="application/vnd.openxmlformats-package.relationships+xml"/>
  <Override PartName="/ppt/slides/_rels/slide120.xml.rels" ContentType="application/vnd.openxmlformats-package.relationships+xml"/>
  <Override PartName="/ppt/slides/_rels/slide119.xml.rels" ContentType="application/vnd.openxmlformats-package.relationships+xml"/>
  <Override PartName="/ppt/slides/_rels/slide118.xml.rels" ContentType="application/vnd.openxmlformats-package.relationships+xml"/>
  <Override PartName="/ppt/slides/_rels/slide158.xml.rels" ContentType="application/vnd.openxmlformats-package.relationships+xml"/>
  <Override PartName="/ppt/slides/_rels/slide109.xml.rels" ContentType="application/vnd.openxmlformats-package.relationships+xml"/>
  <Override PartName="/ppt/slides/_rels/slide157.xml.rels" ContentType="application/vnd.openxmlformats-package.relationships+xml"/>
  <Override PartName="/ppt/slides/_rels/slide108.xml.rels" ContentType="application/vnd.openxmlformats-package.relationships+xml"/>
  <Override PartName="/ppt/slides/_rels/slide156.xml.rels" ContentType="application/vnd.openxmlformats-package.relationships+xml"/>
  <Override PartName="/ppt/slides/_rels/slide107.xml.rels" ContentType="application/vnd.openxmlformats-package.relationships+xml"/>
  <Override PartName="/ppt/slides/_rels/slide155.xml.rels" ContentType="application/vnd.openxmlformats-package.relationships+xml"/>
  <Override PartName="/ppt/slides/_rels/slide106.xml.rels" ContentType="application/vnd.openxmlformats-package.relationships+xml"/>
  <Override PartName="/ppt/slides/_rels/slide126.xml.rels" ContentType="application/vnd.openxmlformats-package.relationships+xml"/>
  <Override PartName="/ppt/slides/_rels/slide99.xml.rels" ContentType="application/vnd.openxmlformats-package.relationships+xml"/>
  <Override PartName="/ppt/slides/_rels/slide143.xml.rels" ContentType="application/vnd.openxmlformats-package.relationships+xml"/>
  <Override PartName="/ppt/slides/_rels/slide95.xml.rels" ContentType="application/vnd.openxmlformats-package.relationships+xml"/>
  <Override PartName="/ppt/slides/_rels/slide116.xml.rels" ContentType="application/vnd.openxmlformats-package.relationships+xml"/>
  <Override PartName="/ppt/slides/_rels/slide89.xml.rels" ContentType="application/vnd.openxmlformats-package.relationships+xml"/>
  <Override PartName="/ppt/slides/_rels/slide130.xml.rels" ContentType="application/vnd.openxmlformats-package.relationships+xml"/>
  <Override PartName="/ppt/slides/_rels/slide82.xml.rels" ContentType="application/vnd.openxmlformats-package.relationships+xml"/>
  <Override PartName="/ppt/slides/_rels/slide79.xml.rels" ContentType="application/vnd.openxmlformats-package.relationships+xml"/>
  <Override PartName="/ppt/slides/_rels/slide10.xml.rels" ContentType="application/vnd.openxmlformats-package.relationships+xml"/>
  <Override PartName="/ppt/slides/_rels/slide81.xml.rels" ContentType="application/vnd.openxmlformats-package.relationships+xml"/>
  <Override PartName="/ppt/slides/_rels/slide32.xml.rels" ContentType="application/vnd.openxmlformats-package.relationships+xml"/>
  <Override PartName="/ppt/slides/_rels/slide27.xml.rels" ContentType="application/vnd.openxmlformats-package.relationships+xml"/>
  <Override PartName="/ppt/slides/_rels/slide80.xml.rels" ContentType="application/vnd.openxmlformats-package.relationships+xml"/>
  <Override PartName="/ppt/slides/_rels/slide31.xml.rels" ContentType="application/vnd.openxmlformats-package.relationships+xml"/>
  <Override PartName="/ppt/slides/_rels/slide29.xml.rels" ContentType="application/vnd.openxmlformats-package.relationships+xml"/>
  <Override PartName="/ppt/slides/_rels/slide78.xml.rels" ContentType="application/vnd.openxmlformats-package.relationships+xml"/>
  <Override PartName="/ppt/slides/_rels/slide30.xml.rels" ContentType="application/vnd.openxmlformats-package.relationships+xml"/>
  <Override PartName="/ppt/slides/_rels/slide28.xml.rels" ContentType="application/vnd.openxmlformats-package.relationships+xml"/>
  <Override PartName="/ppt/slides/_rels/slide77.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23.xml.rels" ContentType="application/vnd.openxmlformats-package.relationships+xml"/>
  <Override PartName="/ppt/slides/_rels/slide96.xml.rels" ContentType="application/vnd.openxmlformats-package.relationships+xml"/>
  <Override PartName="/ppt/slides/_rels/slide47.xml.rels" ContentType="application/vnd.openxmlformats-package.relationships+xml"/>
  <Override PartName="/ppt/slides/_rels/slide46.xml.rels" ContentType="application/vnd.openxmlformats-package.relationships+xml"/>
  <Override PartName="/ppt/slides/_rels/slide151.xml.rels" ContentType="application/vnd.openxmlformats-package.relationships+xml"/>
  <Override PartName="/ppt/slides/_rels/slide102.xml.rels" ContentType="application/vnd.openxmlformats-package.relationships+xml"/>
  <Override PartName="/ppt/slides/_rels/slide26.xml.rels" ContentType="application/vnd.openxmlformats-package.relationships+xml"/>
  <Override PartName="/ppt/slides/_rels/slide75.xml.rels" ContentType="application/vnd.openxmlformats-package.relationships+xml"/>
  <Override PartName="/ppt/slides/_rels/slide161.xml.rels" ContentType="application/vnd.openxmlformats-package.relationships+xml"/>
  <Override PartName="/ppt/slides/_rels/slide112.xml.rels" ContentType="application/vnd.openxmlformats-package.relationships+xml"/>
  <Override PartName="/ppt/slides/_rels/slide85.xml.rels" ContentType="application/vnd.openxmlformats-package.relationships+xml"/>
  <Override PartName="/ppt/slides/_rels/slide36.xml.rels" ContentType="application/vnd.openxmlformats-package.relationships+xml"/>
  <Override PartName="/ppt/slides/_rels/slide5.xml.rels" ContentType="application/vnd.openxmlformats-package.relationships+xml"/>
  <Override PartName="/ppt/slides/_rels/slide150.xml.rels" ContentType="application/vnd.openxmlformats-package.relationships+xml"/>
  <Override PartName="/ppt/slides/_rels/slide101.xml.rels" ContentType="application/vnd.openxmlformats-package.relationships+xml"/>
  <Override PartName="/ppt/slides/_rels/slide25.xml.rels" ContentType="application/vnd.openxmlformats-package.relationships+xml"/>
  <Override PartName="/ppt/slides/_rels/slide74.xml.rels" ContentType="application/vnd.openxmlformats-package.relationships+xml"/>
  <Override PartName="/ppt/slides/_rels/slide111.xml.rels" ContentType="application/vnd.openxmlformats-package.relationships+xml"/>
  <Override PartName="/ppt/slides/_rels/slide84.xml.rels" ContentType="application/vnd.openxmlformats-package.relationships+xml"/>
  <Override PartName="/ppt/slides/_rels/slide35.xml.rels" ContentType="application/vnd.openxmlformats-package.relationships+xml"/>
  <Override PartName="/ppt/slides/_rels/slide70.xml.rels" ContentType="application/vnd.openxmlformats-package.relationships+xml"/>
  <Override PartName="/ppt/slides/_rels/slide4.xml.rels" ContentType="application/vnd.openxmlformats-package.relationships+xml"/>
  <Override PartName="/ppt/slides/_rels/slide142.xml.rels" ContentType="application/vnd.openxmlformats-package.relationships+xml"/>
  <Override PartName="/ppt/slides/_rels/slide94.xml.rels" ContentType="application/vnd.openxmlformats-package.relationships+xml"/>
  <Override PartName="/ppt/slides/_rels/slide45.xml.rels" ContentType="application/vnd.openxmlformats-package.relationships+xml"/>
  <Override PartName="/ppt/slides/_rels/slide100.xml.rels" ContentType="application/vnd.openxmlformats-package.relationships+xml"/>
  <Override PartName="/ppt/slides/_rels/slide24.xml.rels" ContentType="application/vnd.openxmlformats-package.relationships+xml"/>
  <Override PartName="/ppt/slides/_rels/slide73.xml.rels" ContentType="application/vnd.openxmlformats-package.relationships+xml"/>
  <Override PartName="/ppt/slides/_rels/slide3.xml.rels" ContentType="application/vnd.openxmlformats-package.relationships+xml"/>
  <Override PartName="/ppt/slides/_rels/slide33.xml.rels" ContentType="application/vnd.openxmlformats-package.relationships+xml"/>
  <Override PartName="/ppt/slides/_rels/slide159.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110.xml.rels" ContentType="application/vnd.openxmlformats-package.relationships+xml"/>
  <Override PartName="/ppt/slides/_rels/slide83.xml.rels" ContentType="application/vnd.openxmlformats-package.relationships+xml"/>
  <Override PartName="/ppt/slides/_rels/slide34.xml.rels" ContentType="application/vnd.openxmlformats-package.relationships+xml"/>
  <Override PartName="/ppt/slides/_rels/slide2.xml.rels" ContentType="application/vnd.openxmlformats-package.relationships+xml"/>
  <Override PartName="/ppt/slides/_rels/slide152.xml.rels" ContentType="application/vnd.openxmlformats-package.relationships+xml"/>
  <Override PartName="/ppt/slides/_rels/slide103.xml.rels" ContentType="application/vnd.openxmlformats-package.relationships+xml"/>
  <Override PartName="/ppt/slides/_rels/slide76.xml.rels" ContentType="application/vnd.openxmlformats-package.relationships+xml"/>
  <Override PartName="/ppt/slides/_rels/slide8.xml.rels" ContentType="application/vnd.openxmlformats-package.relationships+xml"/>
  <Override PartName="/ppt/slides/_rels/slide60.xml.rels" ContentType="application/vnd.openxmlformats-package.relationships+xml"/>
  <Override PartName="/ppt/slides/_rels/slide11.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2.xml.rels" ContentType="application/vnd.openxmlformats-package.relationships+xml"/>
  <Override PartName="/ppt/slides/_rels/slide113.xml.rels" ContentType="application/vnd.openxmlformats-package.relationships+xml"/>
  <Override PartName="/ppt/slides/_rels/slide86.xml.rels" ContentType="application/vnd.openxmlformats-package.relationships+xml"/>
  <Override PartName="/ppt/slides/_rels/slide37.xml.rels" ContentType="application/vnd.openxmlformats-package.relationships+xml"/>
  <Override PartName="/ppt/slides/_rels/slide114.xml.rels" ContentType="application/vnd.openxmlformats-package.relationships+xml"/>
  <Override PartName="/ppt/slides/_rels/slide87.xml.rels" ContentType="application/vnd.openxmlformats-package.relationships+xml"/>
  <Override PartName="/ppt/slides/_rels/slide38.xml.rels" ContentType="application/vnd.openxmlformats-package.relationships+xml"/>
  <Override PartName="/ppt/slides/_rels/slide115.xml.rels" ContentType="application/vnd.openxmlformats-package.relationships+xml"/>
  <Override PartName="/ppt/slides/_rels/slide88.xml.rels" ContentType="application/vnd.openxmlformats-package.relationships+xml"/>
  <Override PartName="/ppt/slides/_rels/slide39.xml.rels" ContentType="application/vnd.openxmlformats-package.relationships+xml"/>
  <Override PartName="/ppt/slides/_rels/slide40.xml.rels" ContentType="application/vnd.openxmlformats-package.relationships+xml"/>
  <Override PartName="/ppt/slides/_rels/slide90.xml.rels" ContentType="application/vnd.openxmlformats-package.relationships+xml"/>
  <Override PartName="/ppt/slides/_rels/slide41.xml.rels" ContentType="application/vnd.openxmlformats-package.relationships+xml"/>
  <Override PartName="/ppt/slides/_rels/slide91.xml.rels" ContentType="application/vnd.openxmlformats-package.relationships+xml"/>
  <Override PartName="/ppt/slides/_rels/slide42.xml.rels" ContentType="application/vnd.openxmlformats-package.relationships+xml"/>
  <Override PartName="/ppt/slides/_rels/slide92.xml.rels" ContentType="application/vnd.openxmlformats-package.relationships+xml"/>
  <Override PartName="/ppt/slides/_rels/slide43.xml.rels" ContentType="application/vnd.openxmlformats-package.relationships+xml"/>
  <Override PartName="/ppt/slides/_rels/slide22.xml.rels" ContentType="application/vnd.openxmlformats-package.relationships+xml"/>
  <Override PartName="/ppt/slides/_rels/slide71.xml.rels" ContentType="application/vnd.openxmlformats-package.relationships+xml"/>
  <Override PartName="/ppt/slides/_rels/slide93.xml.rels" ContentType="application/vnd.openxmlformats-package.relationships+xml"/>
  <Override PartName="/ppt/slides/_rels/slide44.xml.rels" ContentType="application/vnd.openxmlformats-package.relationships+xml"/>
  <Override PartName="/ppt/slides/_rels/slide23.xml.rels" ContentType="application/vnd.openxmlformats-package.relationships+xml"/>
  <Override PartName="/ppt/slides/_rels/slide72.xml.rels" ContentType="application/vnd.openxmlformats-package.relationships+xml"/>
  <Override PartName="/ppt/slides/_rels/slide124.xml.rels" ContentType="application/vnd.openxmlformats-package.relationships+xml"/>
  <Override PartName="/ppt/slides/_rels/slide97.xml.rels" ContentType="application/vnd.openxmlformats-package.relationships+xml"/>
  <Override PartName="/ppt/slides/_rels/slide48.xml.rels" ContentType="application/vnd.openxmlformats-package.relationships+xml"/>
  <Override PartName="/ppt/slides/_rels/slide125.xml.rels" ContentType="application/vnd.openxmlformats-package.relationships+xml"/>
  <Override PartName="/ppt/slides/_rels/slide98.xml.rels" ContentType="application/vnd.openxmlformats-package.relationships+xml"/>
  <Override PartName="/ppt/slides/_rels/slide49.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117.xml.rels" ContentType="application/vnd.openxmlformats-package.relationships+xml"/>
  <Override PartName="/ppt/slides/_rels/slide69.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52.xml.rels" ContentType="application/vnd.openxmlformats-package.relationships+xml"/>
  <Override PartName="/ppt/slides/_rels/slide53.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104.xml.rels" ContentType="application/vnd.openxmlformats-package.relationships+xml"/>
  <Override PartName="/ppt/slides/_rels/slide56.xml.rels" ContentType="application/vnd.openxmlformats-package.relationships+xml"/>
  <Override PartName="/ppt/slides/_rels/slide105.xml.rels" ContentType="application/vnd.openxmlformats-package.relationships+xml"/>
  <Override PartName="/ppt/slides/_rels/slide57.xml.rels" ContentType="application/vnd.openxmlformats-package.relationships+xml"/>
  <Override PartName="/ppt/slides/_rels/slide12.xml.rels" ContentType="application/vnd.openxmlformats-package.relationships+xml"/>
  <Override PartName="/ppt/slides/_rels/slide61.xml.rels" ContentType="application/vnd.openxmlformats-package.relationships+xml"/>
  <Override PartName="/ppt/slides/_rels/slide13.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140.xml.rels" ContentType="application/vnd.openxmlformats-package.relationships+xml"/>
  <Override PartName="/ppt/slides/_rels/slide64.xml.rels" ContentType="application/vnd.openxmlformats-package.relationships+xml"/>
  <Override PartName="/ppt/slides/_rels/slide16.xml.rels" ContentType="application/vnd.openxmlformats-package.relationships+xml"/>
  <Override PartName="/ppt/slides/_rels/slide65.xml.rels" ContentType="application/vnd.openxmlformats-package.relationships+xml"/>
  <Override PartName="/ppt/slides/_rels/slide17.xml.rels" ContentType="application/vnd.openxmlformats-package.relationships+xml"/>
  <Override PartName="/ppt/slides/_rels/slide66.xml.rels" ContentType="application/vnd.openxmlformats-package.relationships+xml"/>
  <Override PartName="/ppt/slides/_rels/slide18.xml.rels" ContentType="application/vnd.openxmlformats-package.relationships+xml"/>
  <Override PartName="/ppt/slides/_rels/slide67.xml.rels" ContentType="application/vnd.openxmlformats-package.relationships+xml"/>
  <Override PartName="/ppt/slides/_rels/slide19.xml.rels" ContentType="application/vnd.openxmlformats-package.relationships+xml"/>
  <Override PartName="/ppt/slides/_rels/slide68.xml.rels" ContentType="application/vnd.openxmlformats-package.relationships+xml"/>
  <Override PartName="/ppt/slides/slide46.xml" ContentType="application/vnd.openxmlformats-officedocument.presentationml.slide+xml"/>
  <Override PartName="/ppt/slides/slide20.xml" ContentType="application/vnd.openxmlformats-officedocument.presentationml.slide+xml"/>
  <Override PartName="/ppt/slides/slide45.xml" ContentType="application/vnd.openxmlformats-officedocument.presentationml.slide+xml"/>
  <Override PartName="/ppt/slides/slide6.xml" ContentType="application/vnd.openxmlformats-officedocument.presentationml.slide+xml"/>
  <Override PartName="/ppt/slides/slide12.xml" ContentType="application/vnd.openxmlformats-officedocument.presentationml.slide+xml"/>
  <Override PartName="/ppt/slides/slide37.xml" ContentType="application/vnd.openxmlformats-officedocument.presentationml.slide+xml"/>
  <Override PartName="/ppt/slides/slide7.xml" ContentType="application/vnd.openxmlformats-officedocument.presentationml.slide+xml"/>
  <Override PartName="/ppt/slides/slide13.xml" ContentType="application/vnd.openxmlformats-officedocument.presentationml.slide+xml"/>
  <Override PartName="/ppt/slides/slide38.xml" ContentType="application/vnd.openxmlformats-officedocument.presentationml.slide+xml"/>
  <Override PartName="/ppt/slides/slide40.xml" ContentType="application/vnd.openxmlformats-officedocument.presentationml.slide+xml"/>
  <Override PartName="/ppt/slides/slide65.xml" ContentType="application/vnd.openxmlformats-officedocument.presentationml.slide+xml"/>
  <Override PartName="/ppt/slides/slide41.xml" ContentType="application/vnd.openxmlformats-officedocument.presentationml.slide+xml"/>
  <Override PartName="/ppt/slides/slide66.xml" ContentType="application/vnd.openxmlformats-officedocument.presentationml.slide+xml"/>
  <Override PartName="/ppt/slides/slide42.xml" ContentType="application/vnd.openxmlformats-officedocument.presentationml.slide+xml"/>
  <Override PartName="/ppt/slides/slide67.xml" ContentType="application/vnd.openxmlformats-officedocument.presentationml.slide+xml"/>
  <Override PartName="/ppt/slides/slide43.xml" ContentType="application/vnd.openxmlformats-officedocument.presentationml.slide+xml"/>
  <Override PartName="/ppt/slides/slide110.xml" ContentType="application/vnd.openxmlformats-officedocument.presentationml.slide+xml"/>
  <Override PartName="/ppt/slides/slide68.xml" ContentType="application/vnd.openxmlformats-officedocument.presentationml.slide+xml"/>
  <Override PartName="/ppt/slides/slide44.xml" ContentType="application/vnd.openxmlformats-officedocument.presentationml.slide+xml"/>
  <Override PartName="/ppt/slides/slide111.xml" ContentType="application/vnd.openxmlformats-officedocument.presentationml.slide+xml"/>
  <Override PartName="/ppt/slides/slide69.xml" ContentType="application/vnd.openxmlformats-officedocument.presentationml.slide+xml"/>
  <Override PartName="/ppt/slides/slide50.xml" ContentType="application/vnd.openxmlformats-officedocument.presentationml.slide+xml"/>
  <Override PartName="/ppt/slides/slide75.xml" ContentType="application/vnd.openxmlformats-officedocument.presentationml.slide+xml"/>
  <Override PartName="/ppt/slides/slide51.xml" ContentType="application/vnd.openxmlformats-officedocument.presentationml.slide+xml"/>
  <Override PartName="/ppt/slides/slide76.xml" ContentType="application/vnd.openxmlformats-officedocument.presentationml.slide+xml"/>
  <Override PartName="/ppt/slides/slide52.xml" ContentType="application/vnd.openxmlformats-officedocument.presentationml.slide+xml"/>
  <Override PartName="/ppt/slides/slide77.xml" ContentType="application/vnd.openxmlformats-officedocument.presentationml.slide+xml"/>
  <Override PartName="/ppt/slides/slide53.xml" ContentType="application/vnd.openxmlformats-officedocument.presentationml.slide+xml"/>
  <Override PartName="/ppt/slides/slide120.xml" ContentType="application/vnd.openxmlformats-officedocument.presentationml.slide+xml"/>
  <Override PartName="/ppt/slides/slide78.xml" ContentType="application/vnd.openxmlformats-officedocument.presentationml.slide+xml"/>
  <Override PartName="/ppt/slides/slide54.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 id="340" r:id="rId95"/>
    <p:sldId id="341" r:id="rId96"/>
    <p:sldId id="342" r:id="rId97"/>
    <p:sldId id="343" r:id="rId98"/>
    <p:sldId id="344" r:id="rId99"/>
    <p:sldId id="345" r:id="rId100"/>
    <p:sldId id="346" r:id="rId101"/>
    <p:sldId id="347" r:id="rId102"/>
    <p:sldId id="348" r:id="rId103"/>
    <p:sldId id="349" r:id="rId104"/>
    <p:sldId id="350" r:id="rId105"/>
    <p:sldId id="351" r:id="rId106"/>
    <p:sldId id="352" r:id="rId107"/>
    <p:sldId id="353" r:id="rId108"/>
    <p:sldId id="354" r:id="rId109"/>
    <p:sldId id="355" r:id="rId110"/>
    <p:sldId id="356" r:id="rId111"/>
    <p:sldId id="357" r:id="rId112"/>
    <p:sldId id="358" r:id="rId113"/>
    <p:sldId id="359" r:id="rId114"/>
    <p:sldId id="360" r:id="rId115"/>
    <p:sldId id="361" r:id="rId116"/>
    <p:sldId id="362" r:id="rId117"/>
    <p:sldId id="363" r:id="rId118"/>
    <p:sldId id="364" r:id="rId119"/>
    <p:sldId id="365" r:id="rId120"/>
    <p:sldId id="366" r:id="rId121"/>
    <p:sldId id="367" r:id="rId122"/>
    <p:sldId id="368" r:id="rId123"/>
    <p:sldId id="369" r:id="rId124"/>
    <p:sldId id="370" r:id="rId125"/>
    <p:sldId id="371" r:id="rId126"/>
    <p:sldId id="372" r:id="rId127"/>
    <p:sldId id="373" r:id="rId128"/>
    <p:sldId id="374" r:id="rId129"/>
    <p:sldId id="375" r:id="rId130"/>
    <p:sldId id="376" r:id="rId131"/>
    <p:sldId id="377" r:id="rId132"/>
    <p:sldId id="378" r:id="rId133"/>
    <p:sldId id="379" r:id="rId134"/>
    <p:sldId id="380" r:id="rId135"/>
    <p:sldId id="381" r:id="rId136"/>
    <p:sldId id="382" r:id="rId137"/>
    <p:sldId id="383" r:id="rId138"/>
    <p:sldId id="384" r:id="rId139"/>
    <p:sldId id="385" r:id="rId140"/>
    <p:sldId id="386" r:id="rId141"/>
    <p:sldId id="387" r:id="rId142"/>
    <p:sldId id="388" r:id="rId143"/>
    <p:sldId id="389" r:id="rId144"/>
    <p:sldId id="390" r:id="rId145"/>
    <p:sldId id="391" r:id="rId146"/>
    <p:sldId id="392" r:id="rId147"/>
    <p:sldId id="393" r:id="rId148"/>
    <p:sldId id="394" r:id="rId149"/>
    <p:sldId id="395" r:id="rId150"/>
    <p:sldId id="396" r:id="rId151"/>
    <p:sldId id="397" r:id="rId152"/>
    <p:sldId id="398" r:id="rId153"/>
    <p:sldId id="399" r:id="rId154"/>
    <p:sldId id="400" r:id="rId155"/>
    <p:sldId id="401" r:id="rId156"/>
    <p:sldId id="402" r:id="rId157"/>
    <p:sldId id="403" r:id="rId158"/>
    <p:sldId id="404" r:id="rId159"/>
    <p:sldId id="405" r:id="rId160"/>
    <p:sldId id="406" r:id="rId161"/>
    <p:sldId id="407" r:id="rId162"/>
    <p:sldId id="408" r:id="rId163"/>
    <p:sldId id="409" r:id="rId164"/>
    <p:sldId id="410" r:id="rId165"/>
    <p:sldId id="411" r:id="rId166"/>
    <p:sldId id="412" r:id="rId167"/>
    <p:sldId id="413" r:id="rId168"/>
    <p:sldId id="414" r:id="rId169"/>
    <p:sldId id="415" r:id="rId170"/>
    <p:sldId id="416" r:id="rId171"/>
    <p:sldId id="417" r:id="rId172"/>
  </p:sldIdLst>
  <p:sldSz cx="9144000" cy="6858000"/>
  <p:notesSz cx="7315200" cy="96012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notesMaster" Target="notesMasters/notesMaster1.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 Id="rId50" Type="http://schemas.openxmlformats.org/officeDocument/2006/relationships/slide" Target="slides/slide40.xml"/><Relationship Id="rId51" Type="http://schemas.openxmlformats.org/officeDocument/2006/relationships/slide" Target="slides/slide41.xml"/><Relationship Id="rId52" Type="http://schemas.openxmlformats.org/officeDocument/2006/relationships/slide" Target="slides/slide42.xml"/><Relationship Id="rId53" Type="http://schemas.openxmlformats.org/officeDocument/2006/relationships/slide" Target="slides/slide43.xml"/><Relationship Id="rId54" Type="http://schemas.openxmlformats.org/officeDocument/2006/relationships/slide" Target="slides/slide44.xml"/><Relationship Id="rId55" Type="http://schemas.openxmlformats.org/officeDocument/2006/relationships/slide" Target="slides/slide45.xml"/><Relationship Id="rId56" Type="http://schemas.openxmlformats.org/officeDocument/2006/relationships/slide" Target="slides/slide46.xml"/><Relationship Id="rId57" Type="http://schemas.openxmlformats.org/officeDocument/2006/relationships/slide" Target="slides/slide47.xml"/><Relationship Id="rId58" Type="http://schemas.openxmlformats.org/officeDocument/2006/relationships/slide" Target="slides/slide48.xml"/><Relationship Id="rId59" Type="http://schemas.openxmlformats.org/officeDocument/2006/relationships/slide" Target="slides/slide49.xml"/><Relationship Id="rId60" Type="http://schemas.openxmlformats.org/officeDocument/2006/relationships/slide" Target="slides/slide50.xml"/><Relationship Id="rId61" Type="http://schemas.openxmlformats.org/officeDocument/2006/relationships/slide" Target="slides/slide51.xml"/><Relationship Id="rId62" Type="http://schemas.openxmlformats.org/officeDocument/2006/relationships/slide" Target="slides/slide52.xml"/><Relationship Id="rId63" Type="http://schemas.openxmlformats.org/officeDocument/2006/relationships/slide" Target="slides/slide53.xml"/><Relationship Id="rId64" Type="http://schemas.openxmlformats.org/officeDocument/2006/relationships/slide" Target="slides/slide54.xml"/><Relationship Id="rId65" Type="http://schemas.openxmlformats.org/officeDocument/2006/relationships/slide" Target="slides/slide55.xml"/><Relationship Id="rId66" Type="http://schemas.openxmlformats.org/officeDocument/2006/relationships/slide" Target="slides/slide56.xml"/><Relationship Id="rId67" Type="http://schemas.openxmlformats.org/officeDocument/2006/relationships/slide" Target="slides/slide57.xml"/><Relationship Id="rId68" Type="http://schemas.openxmlformats.org/officeDocument/2006/relationships/slide" Target="slides/slide58.xml"/><Relationship Id="rId69" Type="http://schemas.openxmlformats.org/officeDocument/2006/relationships/slide" Target="slides/slide59.xml"/><Relationship Id="rId70" Type="http://schemas.openxmlformats.org/officeDocument/2006/relationships/slide" Target="slides/slide60.xml"/><Relationship Id="rId71" Type="http://schemas.openxmlformats.org/officeDocument/2006/relationships/slide" Target="slides/slide61.xml"/><Relationship Id="rId72" Type="http://schemas.openxmlformats.org/officeDocument/2006/relationships/slide" Target="slides/slide62.xml"/><Relationship Id="rId73" Type="http://schemas.openxmlformats.org/officeDocument/2006/relationships/slide" Target="slides/slide63.xml"/><Relationship Id="rId74" Type="http://schemas.openxmlformats.org/officeDocument/2006/relationships/slide" Target="slides/slide64.xml"/><Relationship Id="rId75" Type="http://schemas.openxmlformats.org/officeDocument/2006/relationships/slide" Target="slides/slide65.xml"/><Relationship Id="rId76" Type="http://schemas.openxmlformats.org/officeDocument/2006/relationships/slide" Target="slides/slide66.xml"/><Relationship Id="rId77" Type="http://schemas.openxmlformats.org/officeDocument/2006/relationships/slide" Target="slides/slide67.xml"/><Relationship Id="rId78" Type="http://schemas.openxmlformats.org/officeDocument/2006/relationships/slide" Target="slides/slide68.xml"/><Relationship Id="rId79" Type="http://schemas.openxmlformats.org/officeDocument/2006/relationships/slide" Target="slides/slide69.xml"/><Relationship Id="rId80" Type="http://schemas.openxmlformats.org/officeDocument/2006/relationships/slide" Target="slides/slide70.xml"/><Relationship Id="rId81" Type="http://schemas.openxmlformats.org/officeDocument/2006/relationships/slide" Target="slides/slide71.xml"/><Relationship Id="rId82" Type="http://schemas.openxmlformats.org/officeDocument/2006/relationships/slide" Target="slides/slide72.xml"/><Relationship Id="rId83" Type="http://schemas.openxmlformats.org/officeDocument/2006/relationships/slide" Target="slides/slide73.xml"/><Relationship Id="rId84" Type="http://schemas.openxmlformats.org/officeDocument/2006/relationships/slide" Target="slides/slide74.xml"/><Relationship Id="rId85" Type="http://schemas.openxmlformats.org/officeDocument/2006/relationships/slide" Target="slides/slide75.xml"/><Relationship Id="rId86" Type="http://schemas.openxmlformats.org/officeDocument/2006/relationships/slide" Target="slides/slide76.xml"/><Relationship Id="rId87" Type="http://schemas.openxmlformats.org/officeDocument/2006/relationships/slide" Target="slides/slide77.xml"/><Relationship Id="rId88" Type="http://schemas.openxmlformats.org/officeDocument/2006/relationships/slide" Target="slides/slide78.xml"/><Relationship Id="rId89" Type="http://schemas.openxmlformats.org/officeDocument/2006/relationships/slide" Target="slides/slide79.xml"/><Relationship Id="rId90" Type="http://schemas.openxmlformats.org/officeDocument/2006/relationships/slide" Target="slides/slide80.xml"/><Relationship Id="rId91" Type="http://schemas.openxmlformats.org/officeDocument/2006/relationships/slide" Target="slides/slide81.xml"/><Relationship Id="rId92" Type="http://schemas.openxmlformats.org/officeDocument/2006/relationships/slide" Target="slides/slide82.xml"/><Relationship Id="rId93" Type="http://schemas.openxmlformats.org/officeDocument/2006/relationships/slide" Target="slides/slide83.xml"/><Relationship Id="rId94" Type="http://schemas.openxmlformats.org/officeDocument/2006/relationships/slide" Target="slides/slide84.xml"/><Relationship Id="rId95" Type="http://schemas.openxmlformats.org/officeDocument/2006/relationships/slide" Target="slides/slide85.xml"/><Relationship Id="rId96" Type="http://schemas.openxmlformats.org/officeDocument/2006/relationships/slide" Target="slides/slide86.xml"/><Relationship Id="rId97" Type="http://schemas.openxmlformats.org/officeDocument/2006/relationships/slide" Target="slides/slide87.xml"/><Relationship Id="rId98" Type="http://schemas.openxmlformats.org/officeDocument/2006/relationships/slide" Target="slides/slide88.xml"/><Relationship Id="rId99" Type="http://schemas.openxmlformats.org/officeDocument/2006/relationships/slide" Target="slides/slide89.xml"/><Relationship Id="rId100" Type="http://schemas.openxmlformats.org/officeDocument/2006/relationships/slide" Target="slides/slide90.xml"/><Relationship Id="rId101" Type="http://schemas.openxmlformats.org/officeDocument/2006/relationships/slide" Target="slides/slide91.xml"/><Relationship Id="rId102" Type="http://schemas.openxmlformats.org/officeDocument/2006/relationships/slide" Target="slides/slide92.xml"/><Relationship Id="rId103" Type="http://schemas.openxmlformats.org/officeDocument/2006/relationships/slide" Target="slides/slide93.xml"/><Relationship Id="rId104" Type="http://schemas.openxmlformats.org/officeDocument/2006/relationships/slide" Target="slides/slide94.xml"/><Relationship Id="rId105" Type="http://schemas.openxmlformats.org/officeDocument/2006/relationships/slide" Target="slides/slide95.xml"/><Relationship Id="rId106" Type="http://schemas.openxmlformats.org/officeDocument/2006/relationships/slide" Target="slides/slide96.xml"/><Relationship Id="rId107" Type="http://schemas.openxmlformats.org/officeDocument/2006/relationships/slide" Target="slides/slide97.xml"/><Relationship Id="rId108" Type="http://schemas.openxmlformats.org/officeDocument/2006/relationships/slide" Target="slides/slide98.xml"/><Relationship Id="rId109" Type="http://schemas.openxmlformats.org/officeDocument/2006/relationships/slide" Target="slides/slide99.xml"/><Relationship Id="rId110" Type="http://schemas.openxmlformats.org/officeDocument/2006/relationships/slide" Target="slides/slide100.xml"/><Relationship Id="rId111" Type="http://schemas.openxmlformats.org/officeDocument/2006/relationships/slide" Target="slides/slide101.xml"/><Relationship Id="rId112" Type="http://schemas.openxmlformats.org/officeDocument/2006/relationships/slide" Target="slides/slide102.xml"/><Relationship Id="rId113" Type="http://schemas.openxmlformats.org/officeDocument/2006/relationships/slide" Target="slides/slide103.xml"/><Relationship Id="rId114" Type="http://schemas.openxmlformats.org/officeDocument/2006/relationships/slide" Target="slides/slide104.xml"/><Relationship Id="rId115" Type="http://schemas.openxmlformats.org/officeDocument/2006/relationships/slide" Target="slides/slide105.xml"/><Relationship Id="rId116" Type="http://schemas.openxmlformats.org/officeDocument/2006/relationships/slide" Target="slides/slide106.xml"/><Relationship Id="rId117" Type="http://schemas.openxmlformats.org/officeDocument/2006/relationships/slide" Target="slides/slide107.xml"/><Relationship Id="rId118" Type="http://schemas.openxmlformats.org/officeDocument/2006/relationships/slide" Target="slides/slide108.xml"/><Relationship Id="rId119" Type="http://schemas.openxmlformats.org/officeDocument/2006/relationships/slide" Target="slides/slide109.xml"/><Relationship Id="rId120" Type="http://schemas.openxmlformats.org/officeDocument/2006/relationships/slide" Target="slides/slide110.xml"/><Relationship Id="rId121" Type="http://schemas.openxmlformats.org/officeDocument/2006/relationships/slide" Target="slides/slide111.xml"/><Relationship Id="rId122" Type="http://schemas.openxmlformats.org/officeDocument/2006/relationships/slide" Target="slides/slide112.xml"/><Relationship Id="rId123" Type="http://schemas.openxmlformats.org/officeDocument/2006/relationships/slide" Target="slides/slide113.xml"/><Relationship Id="rId124" Type="http://schemas.openxmlformats.org/officeDocument/2006/relationships/slide" Target="slides/slide114.xml"/><Relationship Id="rId125" Type="http://schemas.openxmlformats.org/officeDocument/2006/relationships/slide" Target="slides/slide115.xml"/><Relationship Id="rId126" Type="http://schemas.openxmlformats.org/officeDocument/2006/relationships/slide" Target="slides/slide116.xml"/><Relationship Id="rId127" Type="http://schemas.openxmlformats.org/officeDocument/2006/relationships/slide" Target="slides/slide117.xml"/><Relationship Id="rId128" Type="http://schemas.openxmlformats.org/officeDocument/2006/relationships/slide" Target="slides/slide118.xml"/><Relationship Id="rId129" Type="http://schemas.openxmlformats.org/officeDocument/2006/relationships/slide" Target="slides/slide119.xml"/><Relationship Id="rId130" Type="http://schemas.openxmlformats.org/officeDocument/2006/relationships/slide" Target="slides/slide120.xml"/><Relationship Id="rId131" Type="http://schemas.openxmlformats.org/officeDocument/2006/relationships/slide" Target="slides/slide121.xml"/><Relationship Id="rId132" Type="http://schemas.openxmlformats.org/officeDocument/2006/relationships/slide" Target="slides/slide122.xml"/><Relationship Id="rId133" Type="http://schemas.openxmlformats.org/officeDocument/2006/relationships/slide" Target="slides/slide123.xml"/><Relationship Id="rId134" Type="http://schemas.openxmlformats.org/officeDocument/2006/relationships/slide" Target="slides/slide124.xml"/><Relationship Id="rId135" Type="http://schemas.openxmlformats.org/officeDocument/2006/relationships/slide" Target="slides/slide125.xml"/><Relationship Id="rId136" Type="http://schemas.openxmlformats.org/officeDocument/2006/relationships/slide" Target="slides/slide126.xml"/><Relationship Id="rId137" Type="http://schemas.openxmlformats.org/officeDocument/2006/relationships/slide" Target="slides/slide127.xml"/><Relationship Id="rId138" Type="http://schemas.openxmlformats.org/officeDocument/2006/relationships/slide" Target="slides/slide128.xml"/><Relationship Id="rId139" Type="http://schemas.openxmlformats.org/officeDocument/2006/relationships/slide" Target="slides/slide129.xml"/><Relationship Id="rId140" Type="http://schemas.openxmlformats.org/officeDocument/2006/relationships/slide" Target="slides/slide130.xml"/><Relationship Id="rId141" Type="http://schemas.openxmlformats.org/officeDocument/2006/relationships/slide" Target="slides/slide131.xml"/><Relationship Id="rId142" Type="http://schemas.openxmlformats.org/officeDocument/2006/relationships/slide" Target="slides/slide132.xml"/><Relationship Id="rId143" Type="http://schemas.openxmlformats.org/officeDocument/2006/relationships/slide" Target="slides/slide133.xml"/><Relationship Id="rId144" Type="http://schemas.openxmlformats.org/officeDocument/2006/relationships/slide" Target="slides/slide134.xml"/><Relationship Id="rId145" Type="http://schemas.openxmlformats.org/officeDocument/2006/relationships/slide" Target="slides/slide135.xml"/><Relationship Id="rId146" Type="http://schemas.openxmlformats.org/officeDocument/2006/relationships/slide" Target="slides/slide136.xml"/><Relationship Id="rId147" Type="http://schemas.openxmlformats.org/officeDocument/2006/relationships/slide" Target="slides/slide137.xml"/><Relationship Id="rId148" Type="http://schemas.openxmlformats.org/officeDocument/2006/relationships/slide" Target="slides/slide138.xml"/><Relationship Id="rId149" Type="http://schemas.openxmlformats.org/officeDocument/2006/relationships/slide" Target="slides/slide139.xml"/><Relationship Id="rId150" Type="http://schemas.openxmlformats.org/officeDocument/2006/relationships/slide" Target="slides/slide140.xml"/><Relationship Id="rId151" Type="http://schemas.openxmlformats.org/officeDocument/2006/relationships/slide" Target="slides/slide141.xml"/><Relationship Id="rId152" Type="http://schemas.openxmlformats.org/officeDocument/2006/relationships/slide" Target="slides/slide142.xml"/><Relationship Id="rId153" Type="http://schemas.openxmlformats.org/officeDocument/2006/relationships/slide" Target="slides/slide143.xml"/><Relationship Id="rId154" Type="http://schemas.openxmlformats.org/officeDocument/2006/relationships/slide" Target="slides/slide144.xml"/><Relationship Id="rId155" Type="http://schemas.openxmlformats.org/officeDocument/2006/relationships/slide" Target="slides/slide145.xml"/><Relationship Id="rId156" Type="http://schemas.openxmlformats.org/officeDocument/2006/relationships/slide" Target="slides/slide146.xml"/><Relationship Id="rId157" Type="http://schemas.openxmlformats.org/officeDocument/2006/relationships/slide" Target="slides/slide147.xml"/><Relationship Id="rId158" Type="http://schemas.openxmlformats.org/officeDocument/2006/relationships/slide" Target="slides/slide148.xml"/><Relationship Id="rId159" Type="http://schemas.openxmlformats.org/officeDocument/2006/relationships/slide" Target="slides/slide149.xml"/><Relationship Id="rId160" Type="http://schemas.openxmlformats.org/officeDocument/2006/relationships/slide" Target="slides/slide150.xml"/><Relationship Id="rId161" Type="http://schemas.openxmlformats.org/officeDocument/2006/relationships/slide" Target="slides/slide151.xml"/><Relationship Id="rId162" Type="http://schemas.openxmlformats.org/officeDocument/2006/relationships/slide" Target="slides/slide152.xml"/><Relationship Id="rId163" Type="http://schemas.openxmlformats.org/officeDocument/2006/relationships/slide" Target="slides/slide153.xml"/><Relationship Id="rId164" Type="http://schemas.openxmlformats.org/officeDocument/2006/relationships/slide" Target="slides/slide154.xml"/><Relationship Id="rId165" Type="http://schemas.openxmlformats.org/officeDocument/2006/relationships/slide" Target="slides/slide155.xml"/><Relationship Id="rId166" Type="http://schemas.openxmlformats.org/officeDocument/2006/relationships/slide" Target="slides/slide156.xml"/><Relationship Id="rId167" Type="http://schemas.openxmlformats.org/officeDocument/2006/relationships/slide" Target="slides/slide157.xml"/><Relationship Id="rId168" Type="http://schemas.openxmlformats.org/officeDocument/2006/relationships/slide" Target="slides/slide158.xml"/><Relationship Id="rId169" Type="http://schemas.openxmlformats.org/officeDocument/2006/relationships/slide" Target="slides/slide159.xml"/><Relationship Id="rId170" Type="http://schemas.openxmlformats.org/officeDocument/2006/relationships/slide" Target="slides/slide160.xml"/><Relationship Id="rId171" Type="http://schemas.openxmlformats.org/officeDocument/2006/relationships/slide" Target="slides/slide161.xml"/><Relationship Id="rId172" Type="http://schemas.openxmlformats.org/officeDocument/2006/relationships/slide" Target="slides/slide162.xml"/>
</Relationships>
</file>

<file path=ppt/notesMasters/_rels/notesMaster1.xml.rels><?xml version="1.0" encoding="UTF-8"?>
<Relationships xmlns="http://schemas.openxmlformats.org/package/2006/relationships"><Relationship Id="rId1" Type="http://schemas.openxmlformats.org/officeDocument/2006/relationships/theme" Target="../theme/theme9.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PlaceHolder 1"/>
          <p:cNvSpPr>
            <a:spLocks noGrp="1"/>
          </p:cNvSpPr>
          <p:nvPr>
            <p:ph type="sldImg"/>
          </p:nvPr>
        </p:nvSpPr>
        <p:spPr>
          <a:xfrm>
            <a:off x="216000" y="812520"/>
            <a:ext cx="7127280" cy="4008960"/>
          </a:xfrm>
          <a:prstGeom prst="rect">
            <a:avLst/>
          </a:prstGeom>
        </p:spPr>
        <p:txBody>
          <a:bodyPr lIns="0" rIns="0" tIns="0" bIns="0" anchor="ctr"/>
          <a:p>
            <a:r>
              <a:rPr b="0" lang="en-US" sz="1800" spc="-1" strike="noStrike">
                <a:solidFill>
                  <a:srgbClr val="000000"/>
                </a:solidFill>
                <a:latin typeface="Calibri"/>
              </a:rPr>
              <a:t>Click to move the slide</a:t>
            </a:r>
            <a:endParaRPr b="0" lang="en-US" sz="1800" spc="-1" strike="noStrike">
              <a:solidFill>
                <a:srgbClr val="000000"/>
              </a:solidFill>
              <a:latin typeface="Calibri"/>
            </a:endParaRPr>
          </a:p>
        </p:txBody>
      </p:sp>
      <p:sp>
        <p:nvSpPr>
          <p:cNvPr id="329" name="PlaceHolder 2"/>
          <p:cNvSpPr>
            <a:spLocks noGrp="1"/>
          </p:cNvSpPr>
          <p:nvPr>
            <p:ph type="body"/>
          </p:nvPr>
        </p:nvSpPr>
        <p:spPr>
          <a:xfrm>
            <a:off x="756000" y="5078520"/>
            <a:ext cx="6047640" cy="4811040"/>
          </a:xfrm>
          <a:prstGeom prst="rect">
            <a:avLst/>
          </a:prstGeom>
        </p:spPr>
        <p:txBody>
          <a:bodyPr lIns="0" rIns="0" tIns="0" bIns="0"/>
          <a:p>
            <a:r>
              <a:rPr b="0" lang="en-IN" sz="2000" spc="-1" strike="noStrike">
                <a:latin typeface="Arial"/>
              </a:rPr>
              <a:t>Click to edit the notes format</a:t>
            </a:r>
            <a:endParaRPr b="0" lang="en-IN" sz="2000" spc="-1" strike="noStrike">
              <a:latin typeface="Arial"/>
            </a:endParaRPr>
          </a:p>
        </p:txBody>
      </p:sp>
      <p:sp>
        <p:nvSpPr>
          <p:cNvPr id="330" name="PlaceHolder 3"/>
          <p:cNvSpPr>
            <a:spLocks noGrp="1"/>
          </p:cNvSpPr>
          <p:nvPr>
            <p:ph type="hdr"/>
          </p:nvPr>
        </p:nvSpPr>
        <p:spPr>
          <a:xfrm>
            <a:off x="0" y="0"/>
            <a:ext cx="3280680" cy="534240"/>
          </a:xfrm>
          <a:prstGeom prst="rect">
            <a:avLst/>
          </a:prstGeom>
        </p:spPr>
        <p:txBody>
          <a:bodyPr lIns="0" rIns="0" tIns="0" bIns="0"/>
          <a:p>
            <a:r>
              <a:rPr b="0" lang="en-IN" sz="1400" spc="-1" strike="noStrike">
                <a:latin typeface="Times New Roman"/>
              </a:rPr>
              <a:t>&lt;header&gt;</a:t>
            </a:r>
            <a:endParaRPr b="0" lang="en-IN" sz="1400" spc="-1" strike="noStrike">
              <a:latin typeface="Times New Roman"/>
            </a:endParaRPr>
          </a:p>
        </p:txBody>
      </p:sp>
      <p:sp>
        <p:nvSpPr>
          <p:cNvPr id="331" name="PlaceHolder 4"/>
          <p:cNvSpPr>
            <a:spLocks noGrp="1"/>
          </p:cNvSpPr>
          <p:nvPr>
            <p:ph type="dt"/>
          </p:nvPr>
        </p:nvSpPr>
        <p:spPr>
          <a:xfrm>
            <a:off x="4278960" y="0"/>
            <a:ext cx="3280680" cy="534240"/>
          </a:xfrm>
          <a:prstGeom prst="rect">
            <a:avLst/>
          </a:prstGeom>
        </p:spPr>
        <p:txBody>
          <a:bodyPr lIns="0" rIns="0" tIns="0" bIns="0"/>
          <a:p>
            <a:pPr algn="r"/>
            <a:r>
              <a:rPr b="0" lang="en-IN" sz="1400" spc="-1" strike="noStrike">
                <a:latin typeface="Times New Roman"/>
              </a:rPr>
              <a:t>&lt;date/time&gt;</a:t>
            </a:r>
            <a:endParaRPr b="0" lang="en-IN" sz="1400" spc="-1" strike="noStrike">
              <a:latin typeface="Times New Roman"/>
            </a:endParaRPr>
          </a:p>
        </p:txBody>
      </p:sp>
      <p:sp>
        <p:nvSpPr>
          <p:cNvPr id="332" name="PlaceHolder 5"/>
          <p:cNvSpPr>
            <a:spLocks noGrp="1"/>
          </p:cNvSpPr>
          <p:nvPr>
            <p:ph type="ftr"/>
          </p:nvPr>
        </p:nvSpPr>
        <p:spPr>
          <a:xfrm>
            <a:off x="0" y="10157400"/>
            <a:ext cx="3280680" cy="534240"/>
          </a:xfrm>
          <a:prstGeom prst="rect">
            <a:avLst/>
          </a:prstGeom>
        </p:spPr>
        <p:txBody>
          <a:bodyPr lIns="0" rIns="0" tIns="0" bIns="0" anchor="b"/>
          <a:p>
            <a:r>
              <a:rPr b="0" lang="en-IN" sz="1400" spc="-1" strike="noStrike">
                <a:latin typeface="Times New Roman"/>
              </a:rPr>
              <a:t>&lt;footer&gt;</a:t>
            </a:r>
            <a:endParaRPr b="0" lang="en-IN" sz="1400" spc="-1" strike="noStrike">
              <a:latin typeface="Times New Roman"/>
            </a:endParaRPr>
          </a:p>
        </p:txBody>
      </p:sp>
      <p:sp>
        <p:nvSpPr>
          <p:cNvPr id="333" name="PlaceHolder 6"/>
          <p:cNvSpPr>
            <a:spLocks noGrp="1"/>
          </p:cNvSpPr>
          <p:nvPr>
            <p:ph type="sldNum"/>
          </p:nvPr>
        </p:nvSpPr>
        <p:spPr>
          <a:xfrm>
            <a:off x="4278960" y="10157400"/>
            <a:ext cx="3280680" cy="534240"/>
          </a:xfrm>
          <a:prstGeom prst="rect">
            <a:avLst/>
          </a:prstGeom>
        </p:spPr>
        <p:txBody>
          <a:bodyPr lIns="0" rIns="0" tIns="0" bIns="0" anchor="b"/>
          <a:p>
            <a:pPr algn="r"/>
            <a:fld id="{21EA70F1-A997-431F-86E8-8226A134934F}" type="slidenum">
              <a:rPr b="0" lang="en-IN" sz="1400" spc="-1" strike="noStrike">
                <a:latin typeface="Times New Roman"/>
              </a:rPr>
              <a:t>&lt;number&gt;</a:t>
            </a:fld>
            <a:endParaRPr b="0" lang="en-IN"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0.xml.rels><?xml version="1.0" encoding="UTF-8"?>
<Relationships xmlns="http://schemas.openxmlformats.org/package/2006/relationships"><Relationship Id="rId1" Type="http://schemas.openxmlformats.org/officeDocument/2006/relationships/slide" Target="../slides/slide100.xml"/><Relationship Id="rId2" Type="http://schemas.openxmlformats.org/officeDocument/2006/relationships/notesMaster" Target="../notesMasters/notesMaster1.xml"/>
</Relationships>
</file>

<file path=ppt/notesSlides/_rels/notesSlide101.xml.rels><?xml version="1.0" encoding="UTF-8"?>
<Relationships xmlns="http://schemas.openxmlformats.org/package/2006/relationships"><Relationship Id="rId1" Type="http://schemas.openxmlformats.org/officeDocument/2006/relationships/slide" Target="../slides/slide101.xml"/><Relationship Id="rId2" Type="http://schemas.openxmlformats.org/officeDocument/2006/relationships/notesMaster" Target="../notesMasters/notesMaster1.xml"/>
</Relationships>
</file>

<file path=ppt/notesSlides/_rels/notesSlide102.xml.rels><?xml version="1.0" encoding="UTF-8"?>
<Relationships xmlns="http://schemas.openxmlformats.org/package/2006/relationships"><Relationship Id="rId1" Type="http://schemas.openxmlformats.org/officeDocument/2006/relationships/slide" Target="../slides/slide102.xml"/><Relationship Id="rId2" Type="http://schemas.openxmlformats.org/officeDocument/2006/relationships/notesMaster" Target="../notesMasters/notesMaster1.xml"/>
</Relationships>
</file>

<file path=ppt/notesSlides/_rels/notesSlide103.xml.rels><?xml version="1.0" encoding="UTF-8"?>
<Relationships xmlns="http://schemas.openxmlformats.org/package/2006/relationships"><Relationship Id="rId1" Type="http://schemas.openxmlformats.org/officeDocument/2006/relationships/slide" Target="../slides/slide103.xml"/><Relationship Id="rId2" Type="http://schemas.openxmlformats.org/officeDocument/2006/relationships/notesMaster" Target="../notesMasters/notesMaster1.xml"/>
</Relationships>
</file>

<file path=ppt/notesSlides/_rels/notesSlide104.xml.rels><?xml version="1.0" encoding="UTF-8"?>
<Relationships xmlns="http://schemas.openxmlformats.org/package/2006/relationships"><Relationship Id="rId1" Type="http://schemas.openxmlformats.org/officeDocument/2006/relationships/slide" Target="../slides/slide104.xml"/><Relationship Id="rId2" Type="http://schemas.openxmlformats.org/officeDocument/2006/relationships/notesMaster" Target="../notesMasters/notesMaster1.xml"/>
</Relationships>
</file>

<file path=ppt/notesSlides/_rels/notesSlide105.xml.rels><?xml version="1.0" encoding="UTF-8"?>
<Relationships xmlns="http://schemas.openxmlformats.org/package/2006/relationships"><Relationship Id="rId1" Type="http://schemas.openxmlformats.org/officeDocument/2006/relationships/slide" Target="../slides/slide105.xml"/><Relationship Id="rId2" Type="http://schemas.openxmlformats.org/officeDocument/2006/relationships/notesMaster" Target="../notesMasters/notesMaster1.xml"/>
</Relationships>
</file>

<file path=ppt/notesSlides/_rels/notesSlide106.xml.rels><?xml version="1.0" encoding="UTF-8"?>
<Relationships xmlns="http://schemas.openxmlformats.org/package/2006/relationships"><Relationship Id="rId1" Type="http://schemas.openxmlformats.org/officeDocument/2006/relationships/slide" Target="../slides/slide106.xml"/><Relationship Id="rId2" Type="http://schemas.openxmlformats.org/officeDocument/2006/relationships/notesMaster" Target="../notesMasters/notesMaster1.xml"/>
</Relationships>
</file>

<file path=ppt/notesSlides/_rels/notesSlide107.xml.rels><?xml version="1.0" encoding="UTF-8"?>
<Relationships xmlns="http://schemas.openxmlformats.org/package/2006/relationships"><Relationship Id="rId1" Type="http://schemas.openxmlformats.org/officeDocument/2006/relationships/slide" Target="../slides/slide107.xml"/><Relationship Id="rId2" Type="http://schemas.openxmlformats.org/officeDocument/2006/relationships/notesMaster" Target="../notesMasters/notesMaster1.xml"/>
</Relationships>
</file>

<file path=ppt/notesSlides/_rels/notesSlide108.xml.rels><?xml version="1.0" encoding="UTF-8"?>
<Relationships xmlns="http://schemas.openxmlformats.org/package/2006/relationships"><Relationship Id="rId1" Type="http://schemas.openxmlformats.org/officeDocument/2006/relationships/slide" Target="../slides/slide108.xml"/><Relationship Id="rId2" Type="http://schemas.openxmlformats.org/officeDocument/2006/relationships/notesMaster" Target="../notesMasters/notesMaster1.xml"/>
</Relationships>
</file>

<file path=ppt/notesSlides/_rels/notesSlide109.xml.rels><?xml version="1.0" encoding="UTF-8"?>
<Relationships xmlns="http://schemas.openxmlformats.org/package/2006/relationships"><Relationship Id="rId1" Type="http://schemas.openxmlformats.org/officeDocument/2006/relationships/slide" Target="../slides/slide109.xml"/><Relationship Id="rId2" Type="http://schemas.openxmlformats.org/officeDocument/2006/relationships/notesMaster" Target="../notesMasters/notesMaster1.xml"/>
</Relationships>
</file>

<file path=ppt/notesSlides/_rels/notesSlide110.xml.rels><?xml version="1.0" encoding="UTF-8"?>
<Relationships xmlns="http://schemas.openxmlformats.org/package/2006/relationships"><Relationship Id="rId1" Type="http://schemas.openxmlformats.org/officeDocument/2006/relationships/slide" Target="../slides/slide110.xml"/><Relationship Id="rId2" Type="http://schemas.openxmlformats.org/officeDocument/2006/relationships/notesMaster" Target="../notesMasters/notesMaster1.xml"/>
</Relationships>
</file>

<file path=ppt/notesSlides/_rels/notesSlide111.xml.rels><?xml version="1.0" encoding="UTF-8"?>
<Relationships xmlns="http://schemas.openxmlformats.org/package/2006/relationships"><Relationship Id="rId1" Type="http://schemas.openxmlformats.org/officeDocument/2006/relationships/slide" Target="../slides/slide111.xml"/><Relationship Id="rId2" Type="http://schemas.openxmlformats.org/officeDocument/2006/relationships/notesMaster" Target="../notesMasters/notesMaster1.xml"/>
</Relationships>
</file>

<file path=ppt/notesSlides/_rels/notesSlide112.xml.rels><?xml version="1.0" encoding="UTF-8"?>
<Relationships xmlns="http://schemas.openxmlformats.org/package/2006/relationships"><Relationship Id="rId1" Type="http://schemas.openxmlformats.org/officeDocument/2006/relationships/slide" Target="../slides/slide112.xml"/><Relationship Id="rId2" Type="http://schemas.openxmlformats.org/officeDocument/2006/relationships/notesMaster" Target="../notesMasters/notesMaster1.xml"/>
</Relationships>
</file>

<file path=ppt/notesSlides/_rels/notesSlide113.xml.rels><?xml version="1.0" encoding="UTF-8"?>
<Relationships xmlns="http://schemas.openxmlformats.org/package/2006/relationships"><Relationship Id="rId1" Type="http://schemas.openxmlformats.org/officeDocument/2006/relationships/slide" Target="../slides/slide113.xml"/><Relationship Id="rId2" Type="http://schemas.openxmlformats.org/officeDocument/2006/relationships/notesMaster" Target="../notesMasters/notesMaster1.xml"/>
</Relationships>
</file>

<file path=ppt/notesSlides/_rels/notesSlide114.xml.rels><?xml version="1.0" encoding="UTF-8"?>
<Relationships xmlns="http://schemas.openxmlformats.org/package/2006/relationships"><Relationship Id="rId1" Type="http://schemas.openxmlformats.org/officeDocument/2006/relationships/slide" Target="../slides/slide114.xml"/><Relationship Id="rId2" Type="http://schemas.openxmlformats.org/officeDocument/2006/relationships/notesMaster" Target="../notesMasters/notesMaster1.xml"/>
</Relationships>
</file>

<file path=ppt/notesSlides/_rels/notesSlide115.xml.rels><?xml version="1.0" encoding="UTF-8"?>
<Relationships xmlns="http://schemas.openxmlformats.org/package/2006/relationships"><Relationship Id="rId1" Type="http://schemas.openxmlformats.org/officeDocument/2006/relationships/slide" Target="../slides/slide115.xml"/><Relationship Id="rId2" Type="http://schemas.openxmlformats.org/officeDocument/2006/relationships/notesMaster" Target="../notesMasters/notesMaster1.xml"/>
</Relationships>
</file>

<file path=ppt/notesSlides/_rels/notesSlide116.xml.rels><?xml version="1.0" encoding="UTF-8"?>
<Relationships xmlns="http://schemas.openxmlformats.org/package/2006/relationships"><Relationship Id="rId1" Type="http://schemas.openxmlformats.org/officeDocument/2006/relationships/slide" Target="../slides/slide116.xml"/><Relationship Id="rId2" Type="http://schemas.openxmlformats.org/officeDocument/2006/relationships/notesMaster" Target="../notesMasters/notesMaster1.xml"/>
</Relationships>
</file>

<file path=ppt/notesSlides/_rels/notesSlide117.xml.rels><?xml version="1.0" encoding="UTF-8"?>
<Relationships xmlns="http://schemas.openxmlformats.org/package/2006/relationships"><Relationship Id="rId1" Type="http://schemas.openxmlformats.org/officeDocument/2006/relationships/slide" Target="../slides/slide117.xml"/><Relationship Id="rId2" Type="http://schemas.openxmlformats.org/officeDocument/2006/relationships/notesMaster" Target="../notesMasters/notesMaster1.xml"/>
</Relationships>
</file>

<file path=ppt/notesSlides/_rels/notesSlide118.xml.rels><?xml version="1.0" encoding="UTF-8"?>
<Relationships xmlns="http://schemas.openxmlformats.org/package/2006/relationships"><Relationship Id="rId1" Type="http://schemas.openxmlformats.org/officeDocument/2006/relationships/slide" Target="../slides/slide118.xml"/><Relationship Id="rId2" Type="http://schemas.openxmlformats.org/officeDocument/2006/relationships/notesMaster" Target="../notesMasters/notesMaster1.xml"/>
</Relationships>
</file>

<file path=ppt/notesSlides/_rels/notesSlide119.xml.rels><?xml version="1.0" encoding="UTF-8"?>
<Relationships xmlns="http://schemas.openxmlformats.org/package/2006/relationships"><Relationship Id="rId1" Type="http://schemas.openxmlformats.org/officeDocument/2006/relationships/slide" Target="../slides/slide119.xml"/><Relationship Id="rId2" Type="http://schemas.openxmlformats.org/officeDocument/2006/relationships/notesMaster" Target="../notesMasters/notesMaster1.xml"/>
</Relationships>
</file>

<file path=ppt/notesSlides/_rels/notesSlide120.xml.rels><?xml version="1.0" encoding="UTF-8"?>
<Relationships xmlns="http://schemas.openxmlformats.org/package/2006/relationships"><Relationship Id="rId1" Type="http://schemas.openxmlformats.org/officeDocument/2006/relationships/slide" Target="../slides/slide120.xml"/><Relationship Id="rId2" Type="http://schemas.openxmlformats.org/officeDocument/2006/relationships/notesMaster" Target="../notesMasters/notesMaster1.xml"/>
</Relationships>
</file>

<file path=ppt/notesSlides/_rels/notesSlide121.xml.rels><?xml version="1.0" encoding="UTF-8"?>
<Relationships xmlns="http://schemas.openxmlformats.org/package/2006/relationships"><Relationship Id="rId1" Type="http://schemas.openxmlformats.org/officeDocument/2006/relationships/slide" Target="../slides/slide121.xml"/><Relationship Id="rId2" Type="http://schemas.openxmlformats.org/officeDocument/2006/relationships/notesMaster" Target="../notesMasters/notesMaster1.xml"/>
</Relationships>
</file>

<file path=ppt/notesSlides/_rels/notesSlide122.xml.rels><?xml version="1.0" encoding="UTF-8"?>
<Relationships xmlns="http://schemas.openxmlformats.org/package/2006/relationships"><Relationship Id="rId1" Type="http://schemas.openxmlformats.org/officeDocument/2006/relationships/slide" Target="../slides/slide122.xml"/><Relationship Id="rId2" Type="http://schemas.openxmlformats.org/officeDocument/2006/relationships/notesMaster" Target="../notesMasters/notesMaster1.xml"/>
</Relationships>
</file>

<file path=ppt/notesSlides/_rels/notesSlide123.xml.rels><?xml version="1.0" encoding="UTF-8"?>
<Relationships xmlns="http://schemas.openxmlformats.org/package/2006/relationships"><Relationship Id="rId1" Type="http://schemas.openxmlformats.org/officeDocument/2006/relationships/slide" Target="../slides/slide123.xml"/><Relationship Id="rId2" Type="http://schemas.openxmlformats.org/officeDocument/2006/relationships/notesMaster" Target="../notesMasters/notesMaster1.xml"/>
</Relationships>
</file>

<file path=ppt/notesSlides/_rels/notesSlide124.xml.rels><?xml version="1.0" encoding="UTF-8"?>
<Relationships xmlns="http://schemas.openxmlformats.org/package/2006/relationships"><Relationship Id="rId1" Type="http://schemas.openxmlformats.org/officeDocument/2006/relationships/slide" Target="../slides/slide124.xml"/><Relationship Id="rId2" Type="http://schemas.openxmlformats.org/officeDocument/2006/relationships/notesMaster" Target="../notesMasters/notesMaster1.xml"/>
</Relationships>
</file>

<file path=ppt/notesSlides/_rels/notesSlide125.xml.rels><?xml version="1.0" encoding="UTF-8"?>
<Relationships xmlns="http://schemas.openxmlformats.org/package/2006/relationships"><Relationship Id="rId1" Type="http://schemas.openxmlformats.org/officeDocument/2006/relationships/slide" Target="../slides/slide125.xml"/><Relationship Id="rId2" Type="http://schemas.openxmlformats.org/officeDocument/2006/relationships/notesMaster" Target="../notesMasters/notesMaster1.xml"/>
</Relationships>
</file>

<file path=ppt/notesSlides/_rels/notesSlide126.xml.rels><?xml version="1.0" encoding="UTF-8"?>
<Relationships xmlns="http://schemas.openxmlformats.org/package/2006/relationships"><Relationship Id="rId1" Type="http://schemas.openxmlformats.org/officeDocument/2006/relationships/slide" Target="../slides/slide126.xml"/><Relationship Id="rId2" Type="http://schemas.openxmlformats.org/officeDocument/2006/relationships/notesMaster" Target="../notesMasters/notesMaster1.xml"/>
</Relationships>
</file>

<file path=ppt/notesSlides/_rels/notesSlide127.xml.rels><?xml version="1.0" encoding="UTF-8"?>
<Relationships xmlns="http://schemas.openxmlformats.org/package/2006/relationships"><Relationship Id="rId1" Type="http://schemas.openxmlformats.org/officeDocument/2006/relationships/slide" Target="../slides/slide127.xml"/><Relationship Id="rId2" Type="http://schemas.openxmlformats.org/officeDocument/2006/relationships/notesMaster" Target="../notesMasters/notesMaster1.xml"/>
</Relationships>
</file>

<file path=ppt/notesSlides/_rels/notesSlide128.xml.rels><?xml version="1.0" encoding="UTF-8"?>
<Relationships xmlns="http://schemas.openxmlformats.org/package/2006/relationships"><Relationship Id="rId1" Type="http://schemas.openxmlformats.org/officeDocument/2006/relationships/slide" Target="../slides/slide128.xml"/><Relationship Id="rId2" Type="http://schemas.openxmlformats.org/officeDocument/2006/relationships/notesMaster" Target="../notesMasters/notesMaster1.xml"/>
</Relationships>
</file>

<file path=ppt/notesSlides/_rels/notesSlide129.xml.rels><?xml version="1.0" encoding="UTF-8"?>
<Relationships xmlns="http://schemas.openxmlformats.org/package/2006/relationships"><Relationship Id="rId1" Type="http://schemas.openxmlformats.org/officeDocument/2006/relationships/slide" Target="../slides/slide129.xml"/><Relationship Id="rId2" Type="http://schemas.openxmlformats.org/officeDocument/2006/relationships/notesMaster" Target="../notesMasters/notesMaster1.xml"/>
</Relationships>
</file>

<file path=ppt/notesSlides/_rels/notesSlide130.xml.rels><?xml version="1.0" encoding="UTF-8"?>
<Relationships xmlns="http://schemas.openxmlformats.org/package/2006/relationships"><Relationship Id="rId1" Type="http://schemas.openxmlformats.org/officeDocument/2006/relationships/slide" Target="../slides/slide130.xml"/><Relationship Id="rId2" Type="http://schemas.openxmlformats.org/officeDocument/2006/relationships/notesMaster" Target="../notesMasters/notesMaster1.xml"/>
</Relationships>
</file>

<file path=ppt/notesSlides/_rels/notesSlide131.xml.rels><?xml version="1.0" encoding="UTF-8"?>
<Relationships xmlns="http://schemas.openxmlformats.org/package/2006/relationships"><Relationship Id="rId1" Type="http://schemas.openxmlformats.org/officeDocument/2006/relationships/slide" Target="../slides/slide131.xml"/><Relationship Id="rId2" Type="http://schemas.openxmlformats.org/officeDocument/2006/relationships/notesMaster" Target="../notesMasters/notesMaster1.xml"/>
</Relationships>
</file>

<file path=ppt/notesSlides/_rels/notesSlide132.xml.rels><?xml version="1.0" encoding="UTF-8"?>
<Relationships xmlns="http://schemas.openxmlformats.org/package/2006/relationships"><Relationship Id="rId1" Type="http://schemas.openxmlformats.org/officeDocument/2006/relationships/slide" Target="../slides/slide132.xml"/><Relationship Id="rId2" Type="http://schemas.openxmlformats.org/officeDocument/2006/relationships/notesMaster" Target="../notesMasters/notesMaster1.xml"/>
</Relationships>
</file>

<file path=ppt/notesSlides/_rels/notesSlide133.xml.rels><?xml version="1.0" encoding="UTF-8"?>
<Relationships xmlns="http://schemas.openxmlformats.org/package/2006/relationships"><Relationship Id="rId1" Type="http://schemas.openxmlformats.org/officeDocument/2006/relationships/slide" Target="../slides/slide133.xml"/><Relationship Id="rId2" Type="http://schemas.openxmlformats.org/officeDocument/2006/relationships/notesMaster" Target="../notesMasters/notesMaster1.xml"/>
</Relationships>
</file>

<file path=ppt/notesSlides/_rels/notesSlide134.xml.rels><?xml version="1.0" encoding="UTF-8"?>
<Relationships xmlns="http://schemas.openxmlformats.org/package/2006/relationships"><Relationship Id="rId1" Type="http://schemas.openxmlformats.org/officeDocument/2006/relationships/slide" Target="../slides/slide134.xml"/><Relationship Id="rId2" Type="http://schemas.openxmlformats.org/officeDocument/2006/relationships/notesMaster" Target="../notesMasters/notesMaster1.xml"/>
</Relationships>
</file>

<file path=ppt/notesSlides/_rels/notesSlide135.xml.rels><?xml version="1.0" encoding="UTF-8"?>
<Relationships xmlns="http://schemas.openxmlformats.org/package/2006/relationships"><Relationship Id="rId1" Type="http://schemas.openxmlformats.org/officeDocument/2006/relationships/slide" Target="../slides/slide135.xml"/><Relationship Id="rId2" Type="http://schemas.openxmlformats.org/officeDocument/2006/relationships/notesMaster" Target="../notesMasters/notesMaster1.xml"/>
</Relationships>
</file>

<file path=ppt/notesSlides/_rels/notesSlide136.xml.rels><?xml version="1.0" encoding="UTF-8"?>
<Relationships xmlns="http://schemas.openxmlformats.org/package/2006/relationships"><Relationship Id="rId1" Type="http://schemas.openxmlformats.org/officeDocument/2006/relationships/slide" Target="../slides/slide136.xml"/><Relationship Id="rId2" Type="http://schemas.openxmlformats.org/officeDocument/2006/relationships/notesMaster" Target="../notesMasters/notesMaster1.xml"/>
</Relationships>
</file>

<file path=ppt/notesSlides/_rels/notesSlide137.xml.rels><?xml version="1.0" encoding="UTF-8"?>
<Relationships xmlns="http://schemas.openxmlformats.org/package/2006/relationships"><Relationship Id="rId1" Type="http://schemas.openxmlformats.org/officeDocument/2006/relationships/slide" Target="../slides/slide137.xml"/><Relationship Id="rId2" Type="http://schemas.openxmlformats.org/officeDocument/2006/relationships/notesMaster" Target="../notesMasters/notesMaster1.xml"/>
</Relationships>
</file>

<file path=ppt/notesSlides/_rels/notesSlide138.xml.rels><?xml version="1.0" encoding="UTF-8"?>
<Relationships xmlns="http://schemas.openxmlformats.org/package/2006/relationships"><Relationship Id="rId1" Type="http://schemas.openxmlformats.org/officeDocument/2006/relationships/slide" Target="../slides/slide138.xml"/><Relationship Id="rId2" Type="http://schemas.openxmlformats.org/officeDocument/2006/relationships/notesMaster" Target="../notesMasters/notesMaster1.xml"/>
</Relationships>
</file>

<file path=ppt/notesSlides/_rels/notesSlide139.xml.rels><?xml version="1.0" encoding="UTF-8"?>
<Relationships xmlns="http://schemas.openxmlformats.org/package/2006/relationships"><Relationship Id="rId1" Type="http://schemas.openxmlformats.org/officeDocument/2006/relationships/slide" Target="../slides/slide139.xml"/><Relationship Id="rId2" Type="http://schemas.openxmlformats.org/officeDocument/2006/relationships/notesMaster" Target="../notesMasters/notesMaster1.xml"/>
</Relationships>
</file>

<file path=ppt/notesSlides/_rels/notesSlide140.xml.rels><?xml version="1.0" encoding="UTF-8"?>
<Relationships xmlns="http://schemas.openxmlformats.org/package/2006/relationships"><Relationship Id="rId1" Type="http://schemas.openxmlformats.org/officeDocument/2006/relationships/slide" Target="../slides/slide140.xml"/><Relationship Id="rId2" Type="http://schemas.openxmlformats.org/officeDocument/2006/relationships/notesMaster" Target="../notesMasters/notesMaster1.xml"/>
</Relationships>
</file>

<file path=ppt/notesSlides/_rels/notesSlide141.xml.rels><?xml version="1.0" encoding="UTF-8"?>
<Relationships xmlns="http://schemas.openxmlformats.org/package/2006/relationships"><Relationship Id="rId1" Type="http://schemas.openxmlformats.org/officeDocument/2006/relationships/slide" Target="../slides/slide141.xml"/><Relationship Id="rId2" Type="http://schemas.openxmlformats.org/officeDocument/2006/relationships/notesMaster" Target="../notesMasters/notesMaster1.xml"/>
</Relationships>
</file>

<file path=ppt/notesSlides/_rels/notesSlide142.xml.rels><?xml version="1.0" encoding="UTF-8"?>
<Relationships xmlns="http://schemas.openxmlformats.org/package/2006/relationships"><Relationship Id="rId1" Type="http://schemas.openxmlformats.org/officeDocument/2006/relationships/slide" Target="../slides/slide142.xml"/><Relationship Id="rId2" Type="http://schemas.openxmlformats.org/officeDocument/2006/relationships/notesMaster" Target="../notesMasters/notesMaster1.xml"/>
</Relationships>
</file>

<file path=ppt/notesSlides/_rels/notesSlide143.xml.rels><?xml version="1.0" encoding="UTF-8"?>
<Relationships xmlns="http://schemas.openxmlformats.org/package/2006/relationships"><Relationship Id="rId1" Type="http://schemas.openxmlformats.org/officeDocument/2006/relationships/slide" Target="../slides/slide143.xml"/><Relationship Id="rId2" Type="http://schemas.openxmlformats.org/officeDocument/2006/relationships/notesMaster" Target="../notesMasters/notesMaster1.xml"/>
</Relationships>
</file>

<file path=ppt/notesSlides/_rels/notesSlide144.xml.rels><?xml version="1.0" encoding="UTF-8"?>
<Relationships xmlns="http://schemas.openxmlformats.org/package/2006/relationships"><Relationship Id="rId1" Type="http://schemas.openxmlformats.org/officeDocument/2006/relationships/slide" Target="../slides/slide144.xml"/><Relationship Id="rId2" Type="http://schemas.openxmlformats.org/officeDocument/2006/relationships/notesMaster" Target="../notesMasters/notesMaster1.xml"/>
</Relationships>
</file>

<file path=ppt/notesSlides/_rels/notesSlide145.xml.rels><?xml version="1.0" encoding="UTF-8"?>
<Relationships xmlns="http://schemas.openxmlformats.org/package/2006/relationships"><Relationship Id="rId1" Type="http://schemas.openxmlformats.org/officeDocument/2006/relationships/slide" Target="../slides/slide145.xml"/><Relationship Id="rId2" Type="http://schemas.openxmlformats.org/officeDocument/2006/relationships/notesMaster" Target="../notesMasters/notesMaster1.xml"/>
</Relationships>
</file>

<file path=ppt/notesSlides/_rels/notesSlide146.xml.rels><?xml version="1.0" encoding="UTF-8"?>
<Relationships xmlns="http://schemas.openxmlformats.org/package/2006/relationships"><Relationship Id="rId1" Type="http://schemas.openxmlformats.org/officeDocument/2006/relationships/slide" Target="../slides/slide146.xml"/><Relationship Id="rId2" Type="http://schemas.openxmlformats.org/officeDocument/2006/relationships/notesMaster" Target="../notesMasters/notesMaster1.xml"/>
</Relationships>
</file>

<file path=ppt/notesSlides/_rels/notesSlide147.xml.rels><?xml version="1.0" encoding="UTF-8"?>
<Relationships xmlns="http://schemas.openxmlformats.org/package/2006/relationships"><Relationship Id="rId1" Type="http://schemas.openxmlformats.org/officeDocument/2006/relationships/slide" Target="../slides/slide147.xml"/><Relationship Id="rId2" Type="http://schemas.openxmlformats.org/officeDocument/2006/relationships/notesMaster" Target="../notesMasters/notesMaster1.xml"/>
</Relationships>
</file>

<file path=ppt/notesSlides/_rels/notesSlide148.xml.rels><?xml version="1.0" encoding="UTF-8"?>
<Relationships xmlns="http://schemas.openxmlformats.org/package/2006/relationships"><Relationship Id="rId1" Type="http://schemas.openxmlformats.org/officeDocument/2006/relationships/slide" Target="../slides/slide148.xml"/><Relationship Id="rId2" Type="http://schemas.openxmlformats.org/officeDocument/2006/relationships/notesMaster" Target="../notesMasters/notesMaster1.xml"/>
</Relationships>
</file>

<file path=ppt/notesSlides/_rels/notesSlide149.xml.rels><?xml version="1.0" encoding="UTF-8"?>
<Relationships xmlns="http://schemas.openxmlformats.org/package/2006/relationships"><Relationship Id="rId1" Type="http://schemas.openxmlformats.org/officeDocument/2006/relationships/slide" Target="../slides/slide149.xml"/><Relationship Id="rId2" Type="http://schemas.openxmlformats.org/officeDocument/2006/relationships/notesMaster" Target="../notesMasters/notesMaster1.xml"/>
</Relationships>
</file>

<file path=ppt/notesSlides/_rels/notesSlide150.xml.rels><?xml version="1.0" encoding="UTF-8"?>
<Relationships xmlns="http://schemas.openxmlformats.org/package/2006/relationships"><Relationship Id="rId1" Type="http://schemas.openxmlformats.org/officeDocument/2006/relationships/slide" Target="../slides/slide150.xml"/><Relationship Id="rId2" Type="http://schemas.openxmlformats.org/officeDocument/2006/relationships/notesMaster" Target="../notesMasters/notesMaster1.xml"/>
</Relationships>
</file>

<file path=ppt/notesSlides/_rels/notesSlide151.xml.rels><?xml version="1.0" encoding="UTF-8"?>
<Relationships xmlns="http://schemas.openxmlformats.org/package/2006/relationships"><Relationship Id="rId1" Type="http://schemas.openxmlformats.org/officeDocument/2006/relationships/slide" Target="../slides/slide151.xml"/><Relationship Id="rId2" Type="http://schemas.openxmlformats.org/officeDocument/2006/relationships/notesMaster" Target="../notesMasters/notesMaster1.xml"/>
</Relationships>
</file>

<file path=ppt/notesSlides/_rels/notesSlide152.xml.rels><?xml version="1.0" encoding="UTF-8"?>
<Relationships xmlns="http://schemas.openxmlformats.org/package/2006/relationships"><Relationship Id="rId1" Type="http://schemas.openxmlformats.org/officeDocument/2006/relationships/slide" Target="../slides/slide152.xml"/><Relationship Id="rId2" Type="http://schemas.openxmlformats.org/officeDocument/2006/relationships/notesMaster" Target="../notesMasters/notesMaster1.xml"/>
</Relationships>
</file>

<file path=ppt/notesSlides/_rels/notesSlide153.xml.rels><?xml version="1.0" encoding="UTF-8"?>
<Relationships xmlns="http://schemas.openxmlformats.org/package/2006/relationships"><Relationship Id="rId1" Type="http://schemas.openxmlformats.org/officeDocument/2006/relationships/slide" Target="../slides/slide153.xml"/><Relationship Id="rId2" Type="http://schemas.openxmlformats.org/officeDocument/2006/relationships/notesMaster" Target="../notesMasters/notesMaster1.xml"/>
</Relationships>
</file>

<file path=ppt/notesSlides/_rels/notesSlide154.xml.rels><?xml version="1.0" encoding="UTF-8"?>
<Relationships xmlns="http://schemas.openxmlformats.org/package/2006/relationships"><Relationship Id="rId1" Type="http://schemas.openxmlformats.org/officeDocument/2006/relationships/slide" Target="../slides/slide154.xml"/><Relationship Id="rId2" Type="http://schemas.openxmlformats.org/officeDocument/2006/relationships/notesMaster" Target="../notesMasters/notesMaster1.xml"/>
</Relationships>
</file>

<file path=ppt/notesSlides/_rels/notesSlide155.xml.rels><?xml version="1.0" encoding="UTF-8"?>
<Relationships xmlns="http://schemas.openxmlformats.org/package/2006/relationships"><Relationship Id="rId1" Type="http://schemas.openxmlformats.org/officeDocument/2006/relationships/slide" Target="../slides/slide155.xml"/><Relationship Id="rId2" Type="http://schemas.openxmlformats.org/officeDocument/2006/relationships/notesMaster" Target="../notesMasters/notesMaster1.xml"/>
</Relationships>
</file>

<file path=ppt/notesSlides/_rels/notesSlide156.xml.rels><?xml version="1.0" encoding="UTF-8"?>
<Relationships xmlns="http://schemas.openxmlformats.org/package/2006/relationships"><Relationship Id="rId1" Type="http://schemas.openxmlformats.org/officeDocument/2006/relationships/slide" Target="../slides/slide156.xml"/><Relationship Id="rId2" Type="http://schemas.openxmlformats.org/officeDocument/2006/relationships/notesMaster" Target="../notesMasters/notesMaster1.xml"/>
</Relationships>
</file>

<file path=ppt/notesSlides/_rels/notesSlide157.xml.rels><?xml version="1.0" encoding="UTF-8"?>
<Relationships xmlns="http://schemas.openxmlformats.org/package/2006/relationships"><Relationship Id="rId1" Type="http://schemas.openxmlformats.org/officeDocument/2006/relationships/slide" Target="../slides/slide157.xml"/><Relationship Id="rId2" Type="http://schemas.openxmlformats.org/officeDocument/2006/relationships/notesMaster" Target="../notesMasters/notesMaster1.xml"/>
</Relationships>
</file>

<file path=ppt/notesSlides/_rels/notesSlide158.xml.rels><?xml version="1.0" encoding="UTF-8"?>
<Relationships xmlns="http://schemas.openxmlformats.org/package/2006/relationships"><Relationship Id="rId1" Type="http://schemas.openxmlformats.org/officeDocument/2006/relationships/slide" Target="../slides/slide158.xml"/><Relationship Id="rId2" Type="http://schemas.openxmlformats.org/officeDocument/2006/relationships/notesMaster" Target="../notesMasters/notesMaster1.xml"/>
</Relationships>
</file>

<file path=ppt/notesSlides/_rels/notesSlide159.xml.rels><?xml version="1.0" encoding="UTF-8"?>
<Relationships xmlns="http://schemas.openxmlformats.org/package/2006/relationships"><Relationship Id="rId1" Type="http://schemas.openxmlformats.org/officeDocument/2006/relationships/slide" Target="../slides/slide159.xml"/><Relationship Id="rId2" Type="http://schemas.openxmlformats.org/officeDocument/2006/relationships/notesMaster" Target="../notesMasters/notesMaster1.xml"/>
</Relationships>
</file>

<file path=ppt/notesSlides/_rels/notesSlide160.xml.rels><?xml version="1.0" encoding="UTF-8"?>
<Relationships xmlns="http://schemas.openxmlformats.org/package/2006/relationships"><Relationship Id="rId1" Type="http://schemas.openxmlformats.org/officeDocument/2006/relationships/slide" Target="../slides/slide160.xml"/><Relationship Id="rId2" Type="http://schemas.openxmlformats.org/officeDocument/2006/relationships/notesMaster" Target="../notesMasters/notesMaster1.xml"/>
</Relationships>
</file>

<file path=ppt/notesSlides/_rels/notesSlide161.xml.rels><?xml version="1.0" encoding="UTF-8"?>
<Relationships xmlns="http://schemas.openxmlformats.org/package/2006/relationships"><Relationship Id="rId1" Type="http://schemas.openxmlformats.org/officeDocument/2006/relationships/slide" Target="../slides/slide161.xml"/><Relationship Id="rId2" Type="http://schemas.openxmlformats.org/officeDocument/2006/relationships/notesMaster" Target="../notesMasters/notesMaster1.xml"/>
</Relationships>
</file>

<file path=ppt/notesSlides/_rels/notesSlide162.xml.rels><?xml version="1.0" encoding="UTF-8"?>
<Relationships xmlns="http://schemas.openxmlformats.org/package/2006/relationships"><Relationship Id="rId1" Type="http://schemas.openxmlformats.org/officeDocument/2006/relationships/slide" Target="../slides/slide162.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79.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
</Relationships>
</file>

<file path=ppt/notesSlides/_rels/notesSlide80.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
</Relationships>
</file>

<file path=ppt/notesSlides/_rels/notesSlide81.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
</Relationships>
</file>

<file path=ppt/notesSlides/_rels/notesSlide82.xml.rels><?xml version="1.0" encoding="UTF-8"?>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
</Relationships>
</file>

<file path=ppt/notesSlides/_rels/notesSlide83.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
</Relationships>
</file>

<file path=ppt/notesSlides/_rels/notesSlide84.xml.rels><?xml version="1.0" encoding="UTF-8"?>
<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
</Relationships>
</file>

<file path=ppt/notesSlides/_rels/notesSlide85.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
</Relationships>
</file>

<file path=ppt/notesSlides/_rels/notesSlide86.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
</Relationships>
</file>

<file path=ppt/notesSlides/_rels/notesSlide87.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
</Relationships>
</file>

<file path=ppt/notesSlides/_rels/notesSlide88.xml.rels><?xml version="1.0" encoding="UTF-8"?>
<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
</Relationships>
</file>

<file path=ppt/notesSlides/_rels/notesSlide89.xml.rels><?xml version="1.0" encoding="UTF-8"?>
<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
</Relationships>
</file>

<file path=ppt/notesSlides/_rels/notesSlide90.xml.rels><?xml version="1.0" encoding="UTF-8"?>
<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
</Relationships>
</file>

<file path=ppt/notesSlides/_rels/notesSlide91.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
</Relationships>
</file>

<file path=ppt/notesSlides/_rels/notesSlide92.xml.rels><?xml version="1.0" encoding="UTF-8"?>
<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
</Relationships>
</file>

<file path=ppt/notesSlides/_rels/notesSlide93.xml.rels><?xml version="1.0" encoding="UTF-8"?>
<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
</Relationships>
</file>

<file path=ppt/notesSlides/_rels/notesSlide94.xml.rels><?xml version="1.0" encoding="UTF-8"?>
<Relationships xmlns="http://schemas.openxmlformats.org/package/2006/relationships"><Relationship Id="rId1" Type="http://schemas.openxmlformats.org/officeDocument/2006/relationships/slide" Target="../slides/slide94.xml"/><Relationship Id="rId2" Type="http://schemas.openxmlformats.org/officeDocument/2006/relationships/notesMaster" Target="../notesMasters/notesMaster1.xml"/>
</Relationships>
</file>

<file path=ppt/notesSlides/_rels/notesSlide95.xml.rels><?xml version="1.0" encoding="UTF-8"?>
<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
</Relationships>
</file>

<file path=ppt/notesSlides/_rels/notesSlide96.xml.rels><?xml version="1.0" encoding="UTF-8"?>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
</Relationships>
</file>

<file path=ppt/notesSlides/_rels/notesSlide97.xml.rels><?xml version="1.0" encoding="UTF-8"?>
<Relationships xmlns="http://schemas.openxmlformats.org/package/2006/relationships"><Relationship Id="rId1" Type="http://schemas.openxmlformats.org/officeDocument/2006/relationships/slide" Target="../slides/slide97.xml"/><Relationship Id="rId2" Type="http://schemas.openxmlformats.org/officeDocument/2006/relationships/notesMaster" Target="../notesMasters/notesMaster1.xml"/>
</Relationships>
</file>

<file path=ppt/notesSlides/_rels/notesSlide98.xml.rels><?xml version="1.0" encoding="UTF-8"?>
<Relationships xmlns="http://schemas.openxmlformats.org/package/2006/relationships"><Relationship Id="rId1" Type="http://schemas.openxmlformats.org/officeDocument/2006/relationships/slide" Target="../slides/slide98.xml"/><Relationship Id="rId2" Type="http://schemas.openxmlformats.org/officeDocument/2006/relationships/notesMaster" Target="../notesMasters/notesMaster1.xml"/>
</Relationships>
</file>

<file path=ppt/notesSlides/_rels/notesSlide99.xml.rels><?xml version="1.0" encoding="UTF-8"?>
<Relationships xmlns="http://schemas.openxmlformats.org/package/2006/relationships"><Relationship Id="rId1" Type="http://schemas.openxmlformats.org/officeDocument/2006/relationships/slide" Target="../slides/slide99.xml"/><Relationship Id="rId2" Type="http://schemas.openxmlformats.org/officeDocument/2006/relationships/notesMaster" Target="../notesMasters/notesMaster1.xml"/>
</Relationships>
</file>

<file path=ppt/notesSlides/notesSlide10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5" name="PlaceHolder 1"/>
          <p:cNvSpPr>
            <a:spLocks noGrp="1"/>
          </p:cNvSpPr>
          <p:nvPr>
            <p:ph type="sldImg"/>
          </p:nvPr>
        </p:nvSpPr>
        <p:spPr>
          <a:xfrm>
            <a:off x="1257480" y="720720"/>
            <a:ext cx="4800240" cy="3600000"/>
          </a:xfrm>
          <a:prstGeom prst="rect">
            <a:avLst/>
          </a:prstGeom>
        </p:spPr>
      </p:sp>
      <p:sp>
        <p:nvSpPr>
          <p:cNvPr id="2216"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217"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F8F0B480-B160-4C3F-9F64-6BEFC362CB77}"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10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8" name="PlaceHolder 1"/>
          <p:cNvSpPr>
            <a:spLocks noGrp="1"/>
          </p:cNvSpPr>
          <p:nvPr>
            <p:ph type="sldImg"/>
          </p:nvPr>
        </p:nvSpPr>
        <p:spPr>
          <a:xfrm>
            <a:off x="1257480" y="720720"/>
            <a:ext cx="4800240" cy="3600000"/>
          </a:xfrm>
          <a:prstGeom prst="rect">
            <a:avLst/>
          </a:prstGeom>
        </p:spPr>
      </p:sp>
      <p:sp>
        <p:nvSpPr>
          <p:cNvPr id="2219"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220"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EBA04EA4-C6C1-4CFD-87EF-D4BBB99189EA}"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10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1" name="PlaceHolder 1"/>
          <p:cNvSpPr>
            <a:spLocks noGrp="1"/>
          </p:cNvSpPr>
          <p:nvPr>
            <p:ph type="sldImg"/>
          </p:nvPr>
        </p:nvSpPr>
        <p:spPr>
          <a:xfrm>
            <a:off x="1257480" y="720720"/>
            <a:ext cx="4800240" cy="3600000"/>
          </a:xfrm>
          <a:prstGeom prst="rect">
            <a:avLst/>
          </a:prstGeom>
        </p:spPr>
      </p:sp>
      <p:sp>
        <p:nvSpPr>
          <p:cNvPr id="2222"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223"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8632A52C-F927-4D5C-A223-190976FBADD5}"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10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4" name="PlaceHolder 1"/>
          <p:cNvSpPr>
            <a:spLocks noGrp="1"/>
          </p:cNvSpPr>
          <p:nvPr>
            <p:ph type="sldImg"/>
          </p:nvPr>
        </p:nvSpPr>
        <p:spPr>
          <a:xfrm>
            <a:off x="1257480" y="720720"/>
            <a:ext cx="4800240" cy="3600000"/>
          </a:xfrm>
          <a:prstGeom prst="rect">
            <a:avLst/>
          </a:prstGeom>
        </p:spPr>
      </p:sp>
      <p:sp>
        <p:nvSpPr>
          <p:cNvPr id="2225"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226"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88593750-E930-4282-A0D0-FD48A5284499}"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10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7" name="PlaceHolder 1"/>
          <p:cNvSpPr>
            <a:spLocks noGrp="1"/>
          </p:cNvSpPr>
          <p:nvPr>
            <p:ph type="sldImg"/>
          </p:nvPr>
        </p:nvSpPr>
        <p:spPr>
          <a:xfrm>
            <a:off x="1257480" y="720720"/>
            <a:ext cx="4800240" cy="3600000"/>
          </a:xfrm>
          <a:prstGeom prst="rect">
            <a:avLst/>
          </a:prstGeom>
        </p:spPr>
      </p:sp>
      <p:sp>
        <p:nvSpPr>
          <p:cNvPr id="2228"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229"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B86C8188-5D82-428B-B3E8-35C54E8FD4C3}"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10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0" name="PlaceHolder 1"/>
          <p:cNvSpPr>
            <a:spLocks noGrp="1"/>
          </p:cNvSpPr>
          <p:nvPr>
            <p:ph type="sldImg"/>
          </p:nvPr>
        </p:nvSpPr>
        <p:spPr>
          <a:xfrm>
            <a:off x="1257480" y="720720"/>
            <a:ext cx="4800240" cy="3600000"/>
          </a:xfrm>
          <a:prstGeom prst="rect">
            <a:avLst/>
          </a:prstGeom>
        </p:spPr>
      </p:sp>
      <p:sp>
        <p:nvSpPr>
          <p:cNvPr id="2231"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232"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C765D308-08F3-4525-9166-D6C22E353E59}"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10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3" name="PlaceHolder 1"/>
          <p:cNvSpPr>
            <a:spLocks noGrp="1"/>
          </p:cNvSpPr>
          <p:nvPr>
            <p:ph type="sldImg"/>
          </p:nvPr>
        </p:nvSpPr>
        <p:spPr>
          <a:xfrm>
            <a:off x="1257480" y="720720"/>
            <a:ext cx="4800240" cy="3600000"/>
          </a:xfrm>
          <a:prstGeom prst="rect">
            <a:avLst/>
          </a:prstGeom>
        </p:spPr>
      </p:sp>
      <p:sp>
        <p:nvSpPr>
          <p:cNvPr id="2234"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235"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456FCE21-C072-4C33-AD6C-9E61EBF888FE}"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10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6" name="PlaceHolder 1"/>
          <p:cNvSpPr>
            <a:spLocks noGrp="1"/>
          </p:cNvSpPr>
          <p:nvPr>
            <p:ph type="sldImg"/>
          </p:nvPr>
        </p:nvSpPr>
        <p:spPr>
          <a:xfrm>
            <a:off x="1257480" y="720720"/>
            <a:ext cx="4800240" cy="3600000"/>
          </a:xfrm>
          <a:prstGeom prst="rect">
            <a:avLst/>
          </a:prstGeom>
        </p:spPr>
      </p:sp>
      <p:sp>
        <p:nvSpPr>
          <p:cNvPr id="2237"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238"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A47F8E98-D74D-49EF-B84D-D8A9B1EA862B}"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10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9" name="PlaceHolder 1"/>
          <p:cNvSpPr>
            <a:spLocks noGrp="1"/>
          </p:cNvSpPr>
          <p:nvPr>
            <p:ph type="sldImg"/>
          </p:nvPr>
        </p:nvSpPr>
        <p:spPr>
          <a:xfrm>
            <a:off x="1257480" y="720720"/>
            <a:ext cx="4800240" cy="3600000"/>
          </a:xfrm>
          <a:prstGeom prst="rect">
            <a:avLst/>
          </a:prstGeom>
        </p:spPr>
      </p:sp>
      <p:sp>
        <p:nvSpPr>
          <p:cNvPr id="2240"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241"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521880DB-1C73-4039-A02E-E0DBE0C1B1DA}"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10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2" name="PlaceHolder 1"/>
          <p:cNvSpPr>
            <a:spLocks noGrp="1"/>
          </p:cNvSpPr>
          <p:nvPr>
            <p:ph type="sldImg"/>
          </p:nvPr>
        </p:nvSpPr>
        <p:spPr>
          <a:xfrm>
            <a:off x="1257480" y="720720"/>
            <a:ext cx="4800240" cy="3600000"/>
          </a:xfrm>
          <a:prstGeom prst="rect">
            <a:avLst/>
          </a:prstGeom>
        </p:spPr>
      </p:sp>
      <p:sp>
        <p:nvSpPr>
          <p:cNvPr id="2243"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244"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208E9F3D-2A16-4AB5-BECC-FF48CD508DFE}"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1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5" name="PlaceHolder 1"/>
          <p:cNvSpPr>
            <a:spLocks noGrp="1"/>
          </p:cNvSpPr>
          <p:nvPr>
            <p:ph type="sldImg"/>
          </p:nvPr>
        </p:nvSpPr>
        <p:spPr>
          <a:xfrm>
            <a:off x="1257480" y="720720"/>
            <a:ext cx="4800240" cy="3600000"/>
          </a:xfrm>
          <a:prstGeom prst="rect">
            <a:avLst/>
          </a:prstGeom>
        </p:spPr>
      </p:sp>
      <p:sp>
        <p:nvSpPr>
          <p:cNvPr id="2246"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247"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70236839-80FB-4EB5-A3A9-9A3C759913A8}"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1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8" name="PlaceHolder 1"/>
          <p:cNvSpPr>
            <a:spLocks noGrp="1"/>
          </p:cNvSpPr>
          <p:nvPr>
            <p:ph type="sldImg"/>
          </p:nvPr>
        </p:nvSpPr>
        <p:spPr>
          <a:xfrm>
            <a:off x="1257480" y="720720"/>
            <a:ext cx="4800240" cy="3600000"/>
          </a:xfrm>
          <a:prstGeom prst="rect">
            <a:avLst/>
          </a:prstGeom>
        </p:spPr>
      </p:sp>
      <p:sp>
        <p:nvSpPr>
          <p:cNvPr id="2249"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250"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9C6FC773-94C5-4999-B9FC-5F2EF830850E}"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1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1" name="PlaceHolder 1"/>
          <p:cNvSpPr>
            <a:spLocks noGrp="1"/>
          </p:cNvSpPr>
          <p:nvPr>
            <p:ph type="sldImg"/>
          </p:nvPr>
        </p:nvSpPr>
        <p:spPr>
          <a:xfrm>
            <a:off x="1257480" y="720720"/>
            <a:ext cx="4800240" cy="3600000"/>
          </a:xfrm>
          <a:prstGeom prst="rect">
            <a:avLst/>
          </a:prstGeom>
        </p:spPr>
      </p:sp>
      <p:sp>
        <p:nvSpPr>
          <p:cNvPr id="2252"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253"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1095FACF-9224-4EAB-AE46-DBB0168577B4}"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1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4" name="PlaceHolder 1"/>
          <p:cNvSpPr>
            <a:spLocks noGrp="1"/>
          </p:cNvSpPr>
          <p:nvPr>
            <p:ph type="sldImg"/>
          </p:nvPr>
        </p:nvSpPr>
        <p:spPr>
          <a:xfrm>
            <a:off x="1257480" y="720720"/>
            <a:ext cx="4800240" cy="3600000"/>
          </a:xfrm>
          <a:prstGeom prst="rect">
            <a:avLst/>
          </a:prstGeom>
        </p:spPr>
      </p:sp>
      <p:sp>
        <p:nvSpPr>
          <p:cNvPr id="2255"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256"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00ABB619-8936-4F0A-9F7D-7E6A40DF73D4}"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1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7" name="PlaceHolder 1"/>
          <p:cNvSpPr>
            <a:spLocks noGrp="1"/>
          </p:cNvSpPr>
          <p:nvPr>
            <p:ph type="sldImg"/>
          </p:nvPr>
        </p:nvSpPr>
        <p:spPr>
          <a:xfrm>
            <a:off x="1257480" y="720720"/>
            <a:ext cx="4800240" cy="3600000"/>
          </a:xfrm>
          <a:prstGeom prst="rect">
            <a:avLst/>
          </a:prstGeom>
        </p:spPr>
      </p:sp>
      <p:sp>
        <p:nvSpPr>
          <p:cNvPr id="2258"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259"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43E040E8-B064-47F9-AE26-DC3C3CA209E6}"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1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0" name="PlaceHolder 1"/>
          <p:cNvSpPr>
            <a:spLocks noGrp="1"/>
          </p:cNvSpPr>
          <p:nvPr>
            <p:ph type="sldImg"/>
          </p:nvPr>
        </p:nvSpPr>
        <p:spPr>
          <a:xfrm>
            <a:off x="1257480" y="720720"/>
            <a:ext cx="4800240" cy="3600000"/>
          </a:xfrm>
          <a:prstGeom prst="rect">
            <a:avLst/>
          </a:prstGeom>
        </p:spPr>
      </p:sp>
      <p:sp>
        <p:nvSpPr>
          <p:cNvPr id="2261"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262"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4B20C7E1-E614-415F-8B6E-6443E97558DE}"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1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3" name="PlaceHolder 1"/>
          <p:cNvSpPr>
            <a:spLocks noGrp="1"/>
          </p:cNvSpPr>
          <p:nvPr>
            <p:ph type="sldImg"/>
          </p:nvPr>
        </p:nvSpPr>
        <p:spPr>
          <a:xfrm>
            <a:off x="1257480" y="720720"/>
            <a:ext cx="4800240" cy="3600000"/>
          </a:xfrm>
          <a:prstGeom prst="rect">
            <a:avLst/>
          </a:prstGeom>
        </p:spPr>
      </p:sp>
      <p:sp>
        <p:nvSpPr>
          <p:cNvPr id="2264"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265"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FAE80F47-C125-4725-A59A-28A12553EFAB}"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1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6" name="PlaceHolder 1"/>
          <p:cNvSpPr>
            <a:spLocks noGrp="1"/>
          </p:cNvSpPr>
          <p:nvPr>
            <p:ph type="sldImg"/>
          </p:nvPr>
        </p:nvSpPr>
        <p:spPr>
          <a:xfrm>
            <a:off x="1257480" y="720720"/>
            <a:ext cx="4800240" cy="3600000"/>
          </a:xfrm>
          <a:prstGeom prst="rect">
            <a:avLst/>
          </a:prstGeom>
        </p:spPr>
      </p:sp>
      <p:sp>
        <p:nvSpPr>
          <p:cNvPr id="2267"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268"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1DA58230-25C0-47B8-B676-2B975A4A1625}"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1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9" name="PlaceHolder 1"/>
          <p:cNvSpPr>
            <a:spLocks noGrp="1"/>
          </p:cNvSpPr>
          <p:nvPr>
            <p:ph type="sldImg"/>
          </p:nvPr>
        </p:nvSpPr>
        <p:spPr>
          <a:xfrm>
            <a:off x="1257480" y="720720"/>
            <a:ext cx="4800240" cy="3600000"/>
          </a:xfrm>
          <a:prstGeom prst="rect">
            <a:avLst/>
          </a:prstGeom>
        </p:spPr>
      </p:sp>
      <p:sp>
        <p:nvSpPr>
          <p:cNvPr id="2270"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271"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09794684-1815-4847-83D0-8CA8E524711B}"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1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2" name="PlaceHolder 1"/>
          <p:cNvSpPr>
            <a:spLocks noGrp="1"/>
          </p:cNvSpPr>
          <p:nvPr>
            <p:ph type="sldImg"/>
          </p:nvPr>
        </p:nvSpPr>
        <p:spPr>
          <a:xfrm>
            <a:off x="1257480" y="720720"/>
            <a:ext cx="4800240" cy="3600000"/>
          </a:xfrm>
          <a:prstGeom prst="rect">
            <a:avLst/>
          </a:prstGeom>
        </p:spPr>
      </p:sp>
      <p:sp>
        <p:nvSpPr>
          <p:cNvPr id="2273"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274"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A176F21C-D6F2-4CF0-B8A9-7759163FAECE}"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1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5" name="PlaceHolder 1"/>
          <p:cNvSpPr>
            <a:spLocks noGrp="1"/>
          </p:cNvSpPr>
          <p:nvPr>
            <p:ph type="sldImg"/>
          </p:nvPr>
        </p:nvSpPr>
        <p:spPr>
          <a:xfrm>
            <a:off x="1257480" y="720720"/>
            <a:ext cx="4800240" cy="3600000"/>
          </a:xfrm>
          <a:prstGeom prst="rect">
            <a:avLst/>
          </a:prstGeom>
        </p:spPr>
      </p:sp>
      <p:sp>
        <p:nvSpPr>
          <p:cNvPr id="2276"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277"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2FBB71A2-50CB-4E31-A5B7-81BBCF6925CC}"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1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8" name="PlaceHolder 1"/>
          <p:cNvSpPr>
            <a:spLocks noGrp="1"/>
          </p:cNvSpPr>
          <p:nvPr>
            <p:ph type="sldImg"/>
          </p:nvPr>
        </p:nvSpPr>
        <p:spPr>
          <a:xfrm>
            <a:off x="1257480" y="720720"/>
            <a:ext cx="4800240" cy="3600000"/>
          </a:xfrm>
          <a:prstGeom prst="rect">
            <a:avLst/>
          </a:prstGeom>
        </p:spPr>
      </p:sp>
      <p:sp>
        <p:nvSpPr>
          <p:cNvPr id="2279"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280"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B3113E49-2DEE-460D-A285-B68462D059AF}"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1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1" name="PlaceHolder 1"/>
          <p:cNvSpPr>
            <a:spLocks noGrp="1"/>
          </p:cNvSpPr>
          <p:nvPr>
            <p:ph type="sldImg"/>
          </p:nvPr>
        </p:nvSpPr>
        <p:spPr>
          <a:xfrm>
            <a:off x="1257480" y="720720"/>
            <a:ext cx="4800240" cy="3600000"/>
          </a:xfrm>
          <a:prstGeom prst="rect">
            <a:avLst/>
          </a:prstGeom>
        </p:spPr>
      </p:sp>
      <p:sp>
        <p:nvSpPr>
          <p:cNvPr id="2282"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283"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0BB689BF-8785-4681-85BE-1CA56F4BE9E0}"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1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4" name="PlaceHolder 1"/>
          <p:cNvSpPr>
            <a:spLocks noGrp="1"/>
          </p:cNvSpPr>
          <p:nvPr>
            <p:ph type="sldImg"/>
          </p:nvPr>
        </p:nvSpPr>
        <p:spPr>
          <a:xfrm>
            <a:off x="1257480" y="720720"/>
            <a:ext cx="4800240" cy="3600000"/>
          </a:xfrm>
          <a:prstGeom prst="rect">
            <a:avLst/>
          </a:prstGeom>
        </p:spPr>
      </p:sp>
      <p:sp>
        <p:nvSpPr>
          <p:cNvPr id="2285"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286"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D600EFCC-9A1F-43CD-B3A9-64AC2F0DCB0E}"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1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7" name="PlaceHolder 1"/>
          <p:cNvSpPr>
            <a:spLocks noGrp="1"/>
          </p:cNvSpPr>
          <p:nvPr>
            <p:ph type="sldImg"/>
          </p:nvPr>
        </p:nvSpPr>
        <p:spPr>
          <a:xfrm>
            <a:off x="1257480" y="720720"/>
            <a:ext cx="4800240" cy="3600000"/>
          </a:xfrm>
          <a:prstGeom prst="rect">
            <a:avLst/>
          </a:prstGeom>
        </p:spPr>
      </p:sp>
      <p:sp>
        <p:nvSpPr>
          <p:cNvPr id="2288"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289"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4A541DCB-508C-4413-B580-E4174F80CEC6}"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1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0" name="PlaceHolder 1"/>
          <p:cNvSpPr>
            <a:spLocks noGrp="1"/>
          </p:cNvSpPr>
          <p:nvPr>
            <p:ph type="sldImg"/>
          </p:nvPr>
        </p:nvSpPr>
        <p:spPr>
          <a:xfrm>
            <a:off x="1257480" y="720720"/>
            <a:ext cx="4800240" cy="3600000"/>
          </a:xfrm>
          <a:prstGeom prst="rect">
            <a:avLst/>
          </a:prstGeom>
        </p:spPr>
      </p:sp>
      <p:sp>
        <p:nvSpPr>
          <p:cNvPr id="2291"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292"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A199D543-AC9D-4C53-BC91-744F50EB82C3}"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1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3" name="PlaceHolder 1"/>
          <p:cNvSpPr>
            <a:spLocks noGrp="1"/>
          </p:cNvSpPr>
          <p:nvPr>
            <p:ph type="sldImg"/>
          </p:nvPr>
        </p:nvSpPr>
        <p:spPr>
          <a:xfrm>
            <a:off x="1257480" y="720720"/>
            <a:ext cx="4800240" cy="3600000"/>
          </a:xfrm>
          <a:prstGeom prst="rect">
            <a:avLst/>
          </a:prstGeom>
        </p:spPr>
      </p:sp>
      <p:sp>
        <p:nvSpPr>
          <p:cNvPr id="2294"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295"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6C8ED572-180F-4C1E-9B72-2CBBCEA0BFA6}"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1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6" name="PlaceHolder 1"/>
          <p:cNvSpPr>
            <a:spLocks noGrp="1"/>
          </p:cNvSpPr>
          <p:nvPr>
            <p:ph type="sldImg"/>
          </p:nvPr>
        </p:nvSpPr>
        <p:spPr>
          <a:xfrm>
            <a:off x="1257480" y="720720"/>
            <a:ext cx="4800240" cy="3600000"/>
          </a:xfrm>
          <a:prstGeom prst="rect">
            <a:avLst/>
          </a:prstGeom>
        </p:spPr>
      </p:sp>
      <p:sp>
        <p:nvSpPr>
          <p:cNvPr id="2297"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298"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D1FDBB36-4E28-4167-B940-F18ADB9D5610}"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1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9" name="PlaceHolder 1"/>
          <p:cNvSpPr>
            <a:spLocks noGrp="1"/>
          </p:cNvSpPr>
          <p:nvPr>
            <p:ph type="sldImg"/>
          </p:nvPr>
        </p:nvSpPr>
        <p:spPr>
          <a:xfrm>
            <a:off x="1257480" y="720720"/>
            <a:ext cx="4800240" cy="3600000"/>
          </a:xfrm>
          <a:prstGeom prst="rect">
            <a:avLst/>
          </a:prstGeom>
        </p:spPr>
      </p:sp>
      <p:sp>
        <p:nvSpPr>
          <p:cNvPr id="2300"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301"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1A5DCEE6-E43E-4067-B1BB-2C675DC90261}"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1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2" name="PlaceHolder 1"/>
          <p:cNvSpPr>
            <a:spLocks noGrp="1"/>
          </p:cNvSpPr>
          <p:nvPr>
            <p:ph type="sldImg"/>
          </p:nvPr>
        </p:nvSpPr>
        <p:spPr>
          <a:xfrm>
            <a:off x="1257480" y="720720"/>
            <a:ext cx="4800240" cy="3600000"/>
          </a:xfrm>
          <a:prstGeom prst="rect">
            <a:avLst/>
          </a:prstGeom>
        </p:spPr>
      </p:sp>
      <p:sp>
        <p:nvSpPr>
          <p:cNvPr id="2303"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304"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CEE1020B-B1F6-47EA-A4C9-E15439D27983}"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1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5" name="PlaceHolder 1"/>
          <p:cNvSpPr>
            <a:spLocks noGrp="1"/>
          </p:cNvSpPr>
          <p:nvPr>
            <p:ph type="sldImg"/>
          </p:nvPr>
        </p:nvSpPr>
        <p:spPr>
          <a:xfrm>
            <a:off x="1257480" y="720720"/>
            <a:ext cx="4800240" cy="3600000"/>
          </a:xfrm>
          <a:prstGeom prst="rect">
            <a:avLst/>
          </a:prstGeom>
        </p:spPr>
      </p:sp>
      <p:sp>
        <p:nvSpPr>
          <p:cNvPr id="2306"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307"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A27B9024-E843-4009-92C2-AD9B23423FE7}"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1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8" name="PlaceHolder 1"/>
          <p:cNvSpPr>
            <a:spLocks noGrp="1"/>
          </p:cNvSpPr>
          <p:nvPr>
            <p:ph type="sldImg"/>
          </p:nvPr>
        </p:nvSpPr>
        <p:spPr>
          <a:xfrm>
            <a:off x="1257480" y="720720"/>
            <a:ext cx="4800240" cy="3600000"/>
          </a:xfrm>
          <a:prstGeom prst="rect">
            <a:avLst/>
          </a:prstGeom>
        </p:spPr>
      </p:sp>
      <p:sp>
        <p:nvSpPr>
          <p:cNvPr id="2309"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310"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EC7BE233-39DB-4FAA-BCD2-95B7B6B657CD}"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1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1" name="PlaceHolder 1"/>
          <p:cNvSpPr>
            <a:spLocks noGrp="1"/>
          </p:cNvSpPr>
          <p:nvPr>
            <p:ph type="sldImg"/>
          </p:nvPr>
        </p:nvSpPr>
        <p:spPr>
          <a:xfrm>
            <a:off x="1257480" y="720720"/>
            <a:ext cx="4800240" cy="3600000"/>
          </a:xfrm>
          <a:prstGeom prst="rect">
            <a:avLst/>
          </a:prstGeom>
        </p:spPr>
      </p:sp>
      <p:sp>
        <p:nvSpPr>
          <p:cNvPr id="2312"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313"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6D1BA667-A743-4799-AC9C-E1028AE13EE7}"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1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4" name="PlaceHolder 1"/>
          <p:cNvSpPr>
            <a:spLocks noGrp="1"/>
          </p:cNvSpPr>
          <p:nvPr>
            <p:ph type="sldImg"/>
          </p:nvPr>
        </p:nvSpPr>
        <p:spPr>
          <a:xfrm>
            <a:off x="1257480" y="720720"/>
            <a:ext cx="4800240" cy="3600000"/>
          </a:xfrm>
          <a:prstGeom prst="rect">
            <a:avLst/>
          </a:prstGeom>
        </p:spPr>
      </p:sp>
      <p:sp>
        <p:nvSpPr>
          <p:cNvPr id="2315"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316"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1F92E921-819A-45E0-92D5-CC4A0F296533}"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1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7" name="PlaceHolder 1"/>
          <p:cNvSpPr>
            <a:spLocks noGrp="1"/>
          </p:cNvSpPr>
          <p:nvPr>
            <p:ph type="sldImg"/>
          </p:nvPr>
        </p:nvSpPr>
        <p:spPr>
          <a:xfrm>
            <a:off x="1257480" y="720720"/>
            <a:ext cx="4800240" cy="3600000"/>
          </a:xfrm>
          <a:prstGeom prst="rect">
            <a:avLst/>
          </a:prstGeom>
        </p:spPr>
      </p:sp>
      <p:sp>
        <p:nvSpPr>
          <p:cNvPr id="2318"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319"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BEC51F67-1BBC-4B2A-9718-7DD8368EF130}"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1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0" name="PlaceHolder 1"/>
          <p:cNvSpPr>
            <a:spLocks noGrp="1"/>
          </p:cNvSpPr>
          <p:nvPr>
            <p:ph type="sldImg"/>
          </p:nvPr>
        </p:nvSpPr>
        <p:spPr>
          <a:xfrm>
            <a:off x="1257480" y="720720"/>
            <a:ext cx="4800240" cy="3600000"/>
          </a:xfrm>
          <a:prstGeom prst="rect">
            <a:avLst/>
          </a:prstGeom>
        </p:spPr>
      </p:sp>
      <p:sp>
        <p:nvSpPr>
          <p:cNvPr id="2321"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322"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4BEAECA8-19D9-4923-91A5-A7D0F336B6C9}"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1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3" name="PlaceHolder 1"/>
          <p:cNvSpPr>
            <a:spLocks noGrp="1"/>
          </p:cNvSpPr>
          <p:nvPr>
            <p:ph type="sldImg"/>
          </p:nvPr>
        </p:nvSpPr>
        <p:spPr>
          <a:xfrm>
            <a:off x="1257480" y="720720"/>
            <a:ext cx="4800240" cy="3600000"/>
          </a:xfrm>
          <a:prstGeom prst="rect">
            <a:avLst/>
          </a:prstGeom>
        </p:spPr>
      </p:sp>
      <p:sp>
        <p:nvSpPr>
          <p:cNvPr id="2324"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325"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FAE76BB6-7A7D-4BB8-84D4-8AB5C7415619}"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1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6" name="PlaceHolder 1"/>
          <p:cNvSpPr>
            <a:spLocks noGrp="1"/>
          </p:cNvSpPr>
          <p:nvPr>
            <p:ph type="sldImg"/>
          </p:nvPr>
        </p:nvSpPr>
        <p:spPr>
          <a:xfrm>
            <a:off x="1257480" y="720720"/>
            <a:ext cx="4800240" cy="3600000"/>
          </a:xfrm>
          <a:prstGeom prst="rect">
            <a:avLst/>
          </a:prstGeom>
        </p:spPr>
      </p:sp>
      <p:sp>
        <p:nvSpPr>
          <p:cNvPr id="2327"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328"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DC7D5278-53E0-4782-BFFB-A910A892910B}"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1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9" name="PlaceHolder 1"/>
          <p:cNvSpPr>
            <a:spLocks noGrp="1"/>
          </p:cNvSpPr>
          <p:nvPr>
            <p:ph type="sldImg"/>
          </p:nvPr>
        </p:nvSpPr>
        <p:spPr>
          <a:xfrm>
            <a:off x="1257480" y="720720"/>
            <a:ext cx="4800240" cy="3600000"/>
          </a:xfrm>
          <a:prstGeom prst="rect">
            <a:avLst/>
          </a:prstGeom>
        </p:spPr>
      </p:sp>
      <p:sp>
        <p:nvSpPr>
          <p:cNvPr id="2330"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331"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D50B3EA0-F11F-48AF-AB70-7F3601057187}"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1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2" name="PlaceHolder 1"/>
          <p:cNvSpPr>
            <a:spLocks noGrp="1"/>
          </p:cNvSpPr>
          <p:nvPr>
            <p:ph type="sldImg"/>
          </p:nvPr>
        </p:nvSpPr>
        <p:spPr>
          <a:xfrm>
            <a:off x="1257480" y="720720"/>
            <a:ext cx="4800240" cy="3600000"/>
          </a:xfrm>
          <a:prstGeom prst="rect">
            <a:avLst/>
          </a:prstGeom>
        </p:spPr>
      </p:sp>
      <p:sp>
        <p:nvSpPr>
          <p:cNvPr id="2333"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334"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4A58358B-BEA0-441D-9FCA-08B409CC3B04}"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1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5" name="PlaceHolder 1"/>
          <p:cNvSpPr>
            <a:spLocks noGrp="1"/>
          </p:cNvSpPr>
          <p:nvPr>
            <p:ph type="sldImg"/>
          </p:nvPr>
        </p:nvSpPr>
        <p:spPr>
          <a:xfrm>
            <a:off x="1257480" y="720720"/>
            <a:ext cx="4800240" cy="3600000"/>
          </a:xfrm>
          <a:prstGeom prst="rect">
            <a:avLst/>
          </a:prstGeom>
        </p:spPr>
      </p:sp>
      <p:sp>
        <p:nvSpPr>
          <p:cNvPr id="2336"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337"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166BDA1A-4A9D-4885-AE07-243A93154A50}"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1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8" name="PlaceHolder 1"/>
          <p:cNvSpPr>
            <a:spLocks noGrp="1"/>
          </p:cNvSpPr>
          <p:nvPr>
            <p:ph type="sldImg"/>
          </p:nvPr>
        </p:nvSpPr>
        <p:spPr>
          <a:xfrm>
            <a:off x="1257480" y="720720"/>
            <a:ext cx="4800240" cy="3600000"/>
          </a:xfrm>
          <a:prstGeom prst="rect">
            <a:avLst/>
          </a:prstGeom>
        </p:spPr>
      </p:sp>
      <p:sp>
        <p:nvSpPr>
          <p:cNvPr id="2339"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340"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7F5F6869-B795-4424-AD52-F26C8B1EED83}"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1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1" name="PlaceHolder 1"/>
          <p:cNvSpPr>
            <a:spLocks noGrp="1"/>
          </p:cNvSpPr>
          <p:nvPr>
            <p:ph type="sldImg"/>
          </p:nvPr>
        </p:nvSpPr>
        <p:spPr>
          <a:xfrm>
            <a:off x="1257480" y="720720"/>
            <a:ext cx="4800240" cy="3600000"/>
          </a:xfrm>
          <a:prstGeom prst="rect">
            <a:avLst/>
          </a:prstGeom>
        </p:spPr>
      </p:sp>
      <p:sp>
        <p:nvSpPr>
          <p:cNvPr id="2342"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343"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53A0E879-3AA5-4B25-864A-9874791E3004}"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1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4" name="PlaceHolder 1"/>
          <p:cNvSpPr>
            <a:spLocks noGrp="1"/>
          </p:cNvSpPr>
          <p:nvPr>
            <p:ph type="sldImg"/>
          </p:nvPr>
        </p:nvSpPr>
        <p:spPr>
          <a:xfrm>
            <a:off x="1257480" y="720720"/>
            <a:ext cx="4800240" cy="3600000"/>
          </a:xfrm>
          <a:prstGeom prst="rect">
            <a:avLst/>
          </a:prstGeom>
        </p:spPr>
      </p:sp>
      <p:sp>
        <p:nvSpPr>
          <p:cNvPr id="2345"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346"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52FDE6A9-9C04-4C3D-B111-CB45DED74817}"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1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7" name="PlaceHolder 1"/>
          <p:cNvSpPr>
            <a:spLocks noGrp="1"/>
          </p:cNvSpPr>
          <p:nvPr>
            <p:ph type="sldImg"/>
          </p:nvPr>
        </p:nvSpPr>
        <p:spPr>
          <a:xfrm>
            <a:off x="1257480" y="720720"/>
            <a:ext cx="4800240" cy="3600000"/>
          </a:xfrm>
          <a:prstGeom prst="rect">
            <a:avLst/>
          </a:prstGeom>
        </p:spPr>
      </p:sp>
      <p:sp>
        <p:nvSpPr>
          <p:cNvPr id="2348"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349"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BBD72AFD-FB2C-4D46-9BF1-4B74274CCB93}"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1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0" name="PlaceHolder 1"/>
          <p:cNvSpPr>
            <a:spLocks noGrp="1"/>
          </p:cNvSpPr>
          <p:nvPr>
            <p:ph type="sldImg"/>
          </p:nvPr>
        </p:nvSpPr>
        <p:spPr>
          <a:xfrm>
            <a:off x="1257480" y="720720"/>
            <a:ext cx="4800240" cy="3600000"/>
          </a:xfrm>
          <a:prstGeom prst="rect">
            <a:avLst/>
          </a:prstGeom>
        </p:spPr>
      </p:sp>
      <p:sp>
        <p:nvSpPr>
          <p:cNvPr id="2351"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352"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730865E3-92E8-4260-8405-39542D77DCE7}"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1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3" name="PlaceHolder 1"/>
          <p:cNvSpPr>
            <a:spLocks noGrp="1"/>
          </p:cNvSpPr>
          <p:nvPr>
            <p:ph type="sldImg"/>
          </p:nvPr>
        </p:nvSpPr>
        <p:spPr>
          <a:xfrm>
            <a:off x="1257480" y="720720"/>
            <a:ext cx="4800240" cy="3600000"/>
          </a:xfrm>
          <a:prstGeom prst="rect">
            <a:avLst/>
          </a:prstGeom>
        </p:spPr>
      </p:sp>
      <p:sp>
        <p:nvSpPr>
          <p:cNvPr id="2354"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355"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0174286B-7837-4DAB-8BCE-DAD6688E0C18}"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1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6" name="PlaceHolder 1"/>
          <p:cNvSpPr>
            <a:spLocks noGrp="1"/>
          </p:cNvSpPr>
          <p:nvPr>
            <p:ph type="sldImg"/>
          </p:nvPr>
        </p:nvSpPr>
        <p:spPr>
          <a:xfrm>
            <a:off x="1257480" y="720720"/>
            <a:ext cx="4800240" cy="3600000"/>
          </a:xfrm>
          <a:prstGeom prst="rect">
            <a:avLst/>
          </a:prstGeom>
        </p:spPr>
      </p:sp>
      <p:sp>
        <p:nvSpPr>
          <p:cNvPr id="2357"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358"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4FE36E39-7EA9-4985-A333-22F7FF287541}"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1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9" name="PlaceHolder 1"/>
          <p:cNvSpPr>
            <a:spLocks noGrp="1"/>
          </p:cNvSpPr>
          <p:nvPr>
            <p:ph type="sldImg"/>
          </p:nvPr>
        </p:nvSpPr>
        <p:spPr>
          <a:xfrm>
            <a:off x="1257480" y="720720"/>
            <a:ext cx="4800240" cy="3600000"/>
          </a:xfrm>
          <a:prstGeom prst="rect">
            <a:avLst/>
          </a:prstGeom>
        </p:spPr>
      </p:sp>
      <p:sp>
        <p:nvSpPr>
          <p:cNvPr id="2360"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361"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14CF2983-4ACB-49ED-A76D-6F793D7F3399}"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1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2" name="PlaceHolder 1"/>
          <p:cNvSpPr>
            <a:spLocks noGrp="1"/>
          </p:cNvSpPr>
          <p:nvPr>
            <p:ph type="sldImg"/>
          </p:nvPr>
        </p:nvSpPr>
        <p:spPr>
          <a:xfrm>
            <a:off x="1257480" y="720720"/>
            <a:ext cx="4800240" cy="3600000"/>
          </a:xfrm>
          <a:prstGeom prst="rect">
            <a:avLst/>
          </a:prstGeom>
        </p:spPr>
      </p:sp>
      <p:sp>
        <p:nvSpPr>
          <p:cNvPr id="2363"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364"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17217A26-7824-418E-A98A-A583952ECFC5}"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1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5" name="PlaceHolder 1"/>
          <p:cNvSpPr>
            <a:spLocks noGrp="1"/>
          </p:cNvSpPr>
          <p:nvPr>
            <p:ph type="sldImg"/>
          </p:nvPr>
        </p:nvSpPr>
        <p:spPr>
          <a:xfrm>
            <a:off x="1257480" y="720720"/>
            <a:ext cx="4800240" cy="3600000"/>
          </a:xfrm>
          <a:prstGeom prst="rect">
            <a:avLst/>
          </a:prstGeom>
        </p:spPr>
      </p:sp>
      <p:sp>
        <p:nvSpPr>
          <p:cNvPr id="2366"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367"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4FAE971E-C7A6-4D27-A0DE-B6364E486C93}"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1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8" name="PlaceHolder 1"/>
          <p:cNvSpPr>
            <a:spLocks noGrp="1"/>
          </p:cNvSpPr>
          <p:nvPr>
            <p:ph type="sldImg"/>
          </p:nvPr>
        </p:nvSpPr>
        <p:spPr>
          <a:xfrm>
            <a:off x="1257480" y="720720"/>
            <a:ext cx="4800240" cy="3600000"/>
          </a:xfrm>
          <a:prstGeom prst="rect">
            <a:avLst/>
          </a:prstGeom>
        </p:spPr>
      </p:sp>
      <p:sp>
        <p:nvSpPr>
          <p:cNvPr id="2369"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370"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74F6E322-2AAF-470B-AF52-BD0FBA56F025}"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1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1" name="PlaceHolder 1"/>
          <p:cNvSpPr>
            <a:spLocks noGrp="1"/>
          </p:cNvSpPr>
          <p:nvPr>
            <p:ph type="sldImg"/>
          </p:nvPr>
        </p:nvSpPr>
        <p:spPr>
          <a:xfrm>
            <a:off x="1257480" y="720720"/>
            <a:ext cx="4800240" cy="3600000"/>
          </a:xfrm>
          <a:prstGeom prst="rect">
            <a:avLst/>
          </a:prstGeom>
        </p:spPr>
      </p:sp>
      <p:sp>
        <p:nvSpPr>
          <p:cNvPr id="2372"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373"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CCD2AC59-7F4C-439E-97CD-EA2A15F12EF2}"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1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4" name="PlaceHolder 1"/>
          <p:cNvSpPr>
            <a:spLocks noGrp="1"/>
          </p:cNvSpPr>
          <p:nvPr>
            <p:ph type="sldImg"/>
          </p:nvPr>
        </p:nvSpPr>
        <p:spPr>
          <a:xfrm>
            <a:off x="1257480" y="720720"/>
            <a:ext cx="4800240" cy="3600000"/>
          </a:xfrm>
          <a:prstGeom prst="rect">
            <a:avLst/>
          </a:prstGeom>
        </p:spPr>
      </p:sp>
      <p:sp>
        <p:nvSpPr>
          <p:cNvPr id="2375"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376"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8FB7EDAD-AF8C-463E-83B5-D1BB2A129BC1}"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1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7" name="PlaceHolder 1"/>
          <p:cNvSpPr>
            <a:spLocks noGrp="1"/>
          </p:cNvSpPr>
          <p:nvPr>
            <p:ph type="sldImg"/>
          </p:nvPr>
        </p:nvSpPr>
        <p:spPr>
          <a:xfrm>
            <a:off x="1257480" y="720720"/>
            <a:ext cx="4800240" cy="3600000"/>
          </a:xfrm>
          <a:prstGeom prst="rect">
            <a:avLst/>
          </a:prstGeom>
        </p:spPr>
      </p:sp>
      <p:sp>
        <p:nvSpPr>
          <p:cNvPr id="2378"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379"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C3693E49-A306-430A-AC55-2938A786927C}"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1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0" name="PlaceHolder 1"/>
          <p:cNvSpPr>
            <a:spLocks noGrp="1"/>
          </p:cNvSpPr>
          <p:nvPr>
            <p:ph type="sldImg"/>
          </p:nvPr>
        </p:nvSpPr>
        <p:spPr>
          <a:xfrm>
            <a:off x="1257480" y="720720"/>
            <a:ext cx="4800240" cy="3600000"/>
          </a:xfrm>
          <a:prstGeom prst="rect">
            <a:avLst/>
          </a:prstGeom>
        </p:spPr>
      </p:sp>
      <p:sp>
        <p:nvSpPr>
          <p:cNvPr id="2381"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382"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4FC2E613-70E8-49F0-BFA5-5016F3B3B7E5}"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1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3" name="PlaceHolder 1"/>
          <p:cNvSpPr>
            <a:spLocks noGrp="1"/>
          </p:cNvSpPr>
          <p:nvPr>
            <p:ph type="sldImg"/>
          </p:nvPr>
        </p:nvSpPr>
        <p:spPr>
          <a:xfrm>
            <a:off x="1257480" y="720720"/>
            <a:ext cx="4800240" cy="3600000"/>
          </a:xfrm>
          <a:prstGeom prst="rect">
            <a:avLst/>
          </a:prstGeom>
        </p:spPr>
      </p:sp>
      <p:sp>
        <p:nvSpPr>
          <p:cNvPr id="2384"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385"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348BE0C8-62BA-4F6C-97B7-75FD35BCF2B2}"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1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6" name="PlaceHolder 1"/>
          <p:cNvSpPr>
            <a:spLocks noGrp="1"/>
          </p:cNvSpPr>
          <p:nvPr>
            <p:ph type="sldImg"/>
          </p:nvPr>
        </p:nvSpPr>
        <p:spPr>
          <a:xfrm>
            <a:off x="1257480" y="720720"/>
            <a:ext cx="4800240" cy="3600000"/>
          </a:xfrm>
          <a:prstGeom prst="rect">
            <a:avLst/>
          </a:prstGeom>
        </p:spPr>
      </p:sp>
      <p:sp>
        <p:nvSpPr>
          <p:cNvPr id="2387"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388"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549EDDE3-87F0-42C3-B7CE-193EE3BF81C3}"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1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9" name="PlaceHolder 1"/>
          <p:cNvSpPr>
            <a:spLocks noGrp="1"/>
          </p:cNvSpPr>
          <p:nvPr>
            <p:ph type="sldImg"/>
          </p:nvPr>
        </p:nvSpPr>
        <p:spPr>
          <a:xfrm>
            <a:off x="1257480" y="720720"/>
            <a:ext cx="4800240" cy="3600000"/>
          </a:xfrm>
          <a:prstGeom prst="rect">
            <a:avLst/>
          </a:prstGeom>
        </p:spPr>
      </p:sp>
      <p:sp>
        <p:nvSpPr>
          <p:cNvPr id="2390"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391"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B84D225C-3C28-40F6-B70E-D25C9B99FFA5}"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1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2" name="PlaceHolder 1"/>
          <p:cNvSpPr>
            <a:spLocks noGrp="1"/>
          </p:cNvSpPr>
          <p:nvPr>
            <p:ph type="sldImg"/>
          </p:nvPr>
        </p:nvSpPr>
        <p:spPr>
          <a:xfrm>
            <a:off x="1257480" y="720720"/>
            <a:ext cx="4800240" cy="3600000"/>
          </a:xfrm>
          <a:prstGeom prst="rect">
            <a:avLst/>
          </a:prstGeom>
        </p:spPr>
      </p:sp>
      <p:sp>
        <p:nvSpPr>
          <p:cNvPr id="2393"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394"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93A52327-9905-486B-B7C3-B742C8600A71}"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1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5" name="PlaceHolder 1"/>
          <p:cNvSpPr>
            <a:spLocks noGrp="1"/>
          </p:cNvSpPr>
          <p:nvPr>
            <p:ph type="sldImg"/>
          </p:nvPr>
        </p:nvSpPr>
        <p:spPr>
          <a:xfrm>
            <a:off x="1257480" y="720720"/>
            <a:ext cx="4800240" cy="3600000"/>
          </a:xfrm>
          <a:prstGeom prst="rect">
            <a:avLst/>
          </a:prstGeom>
        </p:spPr>
      </p:sp>
      <p:sp>
        <p:nvSpPr>
          <p:cNvPr id="2396"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397"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46757EEF-B4F5-4AED-A8D2-EDD54AFD5CBA}"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1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8" name="PlaceHolder 1"/>
          <p:cNvSpPr>
            <a:spLocks noGrp="1"/>
          </p:cNvSpPr>
          <p:nvPr>
            <p:ph type="sldImg"/>
          </p:nvPr>
        </p:nvSpPr>
        <p:spPr>
          <a:xfrm>
            <a:off x="1257480" y="720720"/>
            <a:ext cx="4800240" cy="3600000"/>
          </a:xfrm>
          <a:prstGeom prst="rect">
            <a:avLst/>
          </a:prstGeom>
        </p:spPr>
      </p:sp>
      <p:sp>
        <p:nvSpPr>
          <p:cNvPr id="2399"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400"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E1D6257E-5EFC-4C82-970D-89114D70CD9A}"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1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1" name="PlaceHolder 1"/>
          <p:cNvSpPr>
            <a:spLocks noGrp="1"/>
          </p:cNvSpPr>
          <p:nvPr>
            <p:ph type="sldImg"/>
          </p:nvPr>
        </p:nvSpPr>
        <p:spPr>
          <a:xfrm>
            <a:off x="1257480" y="720720"/>
            <a:ext cx="4800240" cy="3600000"/>
          </a:xfrm>
          <a:prstGeom prst="rect">
            <a:avLst/>
          </a:prstGeom>
        </p:spPr>
      </p:sp>
      <p:sp>
        <p:nvSpPr>
          <p:cNvPr id="2402"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403"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8E8B666F-4F29-47C3-86DE-A8019309B3EC}"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4" name="PlaceHolder 1"/>
          <p:cNvSpPr>
            <a:spLocks noGrp="1"/>
          </p:cNvSpPr>
          <p:nvPr>
            <p:ph type="sldImg"/>
          </p:nvPr>
        </p:nvSpPr>
        <p:spPr>
          <a:xfrm>
            <a:off x="1257480" y="720720"/>
            <a:ext cx="4800240" cy="3600000"/>
          </a:xfrm>
          <a:prstGeom prst="rect">
            <a:avLst/>
          </a:prstGeom>
        </p:spPr>
      </p:sp>
      <p:sp>
        <p:nvSpPr>
          <p:cNvPr id="2135" name="PlaceHolder 2"/>
          <p:cNvSpPr>
            <a:spLocks noGrp="1"/>
          </p:cNvSpPr>
          <p:nvPr>
            <p:ph type="body"/>
          </p:nvPr>
        </p:nvSpPr>
        <p:spPr>
          <a:xfrm>
            <a:off x="731520" y="4560480"/>
            <a:ext cx="5851800" cy="4320360"/>
          </a:xfrm>
          <a:prstGeom prst="rect">
            <a:avLst/>
          </a:prstGeom>
        </p:spPr>
        <p:txBody>
          <a:bodyPr lIns="96840" rIns="96840" tIns="48240" bIns="48240">
            <a:normAutofit/>
          </a:bodyPr>
          <a:p>
            <a:pPr marL="216000" indent="-216000">
              <a:lnSpc>
                <a:spcPct val="100000"/>
              </a:lnSpc>
            </a:pPr>
            <a:r>
              <a:rPr b="0" lang="en-IN" sz="1200" spc="-1" strike="noStrike">
                <a:solidFill>
                  <a:srgbClr val="000000"/>
                </a:solidFill>
                <a:latin typeface="+mn-lt"/>
                <a:ea typeface="+mn-ea"/>
              </a:rPr>
              <a:t>INTR is maskable using the EI/DI instruction pair</a:t>
            </a:r>
            <a:endParaRPr b="0" lang="en-IN" sz="1200" spc="-1" strike="noStrike">
              <a:latin typeface="Arial"/>
            </a:endParaRPr>
          </a:p>
          <a:p>
            <a:pPr marL="216000" indent="-216000">
              <a:lnSpc>
                <a:spcPct val="100000"/>
              </a:lnSpc>
            </a:pPr>
            <a:endParaRPr b="0" lang="en-IN" sz="1200" spc="-1" strike="noStrike">
              <a:latin typeface="Arial"/>
            </a:endParaRPr>
          </a:p>
          <a:p>
            <a:pPr marL="216000" indent="-216000">
              <a:lnSpc>
                <a:spcPct val="100000"/>
              </a:lnSpc>
            </a:pPr>
            <a:r>
              <a:rPr b="0" lang="en-IN" sz="1200" spc="-1" strike="noStrike">
                <a:solidFill>
                  <a:srgbClr val="000000"/>
                </a:solidFill>
                <a:latin typeface="+mn-lt"/>
                <a:ea typeface="+mn-ea"/>
              </a:rPr>
              <a:t>The vectors for these interrupt fall in between the </a:t>
            </a:r>
            <a:endParaRPr b="0" lang="en-IN" sz="1200" spc="-1" strike="noStrike">
              <a:latin typeface="Arial"/>
            </a:endParaRPr>
          </a:p>
          <a:p>
            <a:pPr marL="216000" indent="-216000">
              <a:lnSpc>
                <a:spcPct val="100000"/>
              </a:lnSpc>
            </a:pPr>
            <a:r>
              <a:rPr b="0" lang="en-IN" sz="2000" spc="-1" strike="noStrike">
                <a:solidFill>
                  <a:srgbClr val="000000"/>
                </a:solidFill>
                <a:latin typeface="+mn-lt"/>
                <a:ea typeface="+mn-ea"/>
              </a:rPr>
              <a:t>vectors for the RST instructions. That’s why they </a:t>
            </a:r>
            <a:endParaRPr b="0" lang="en-IN" sz="2000" spc="-1" strike="noStrike">
              <a:latin typeface="Arial"/>
            </a:endParaRPr>
          </a:p>
          <a:p>
            <a:pPr marL="216000" indent="-216000">
              <a:lnSpc>
                <a:spcPct val="100000"/>
              </a:lnSpc>
            </a:pPr>
            <a:r>
              <a:rPr b="0" lang="en-IN" sz="2000" spc="-1" strike="noStrike">
                <a:solidFill>
                  <a:srgbClr val="000000"/>
                </a:solidFill>
                <a:latin typeface="+mn-lt"/>
                <a:ea typeface="+mn-ea"/>
              </a:rPr>
              <a:t>have names like RST 5.5 (RST 5 and a half)</a:t>
            </a:r>
            <a:endParaRPr b="0" lang="en-IN" sz="2000" spc="-1" strike="noStrike">
              <a:latin typeface="Arial"/>
            </a:endParaRPr>
          </a:p>
          <a:p>
            <a:pPr marL="216000" indent="-216000">
              <a:lnSpc>
                <a:spcPct val="100000"/>
              </a:lnSpc>
            </a:pPr>
            <a:endParaRPr b="0" lang="en-IN" sz="2000" spc="-1" strike="noStrike">
              <a:latin typeface="Arial"/>
            </a:endParaRPr>
          </a:p>
        </p:txBody>
      </p:sp>
      <p:sp>
        <p:nvSpPr>
          <p:cNvPr id="2136"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A8AD5350-3AA5-40C0-9B92-28B238886024}"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7" name="PlaceHolder 1"/>
          <p:cNvSpPr>
            <a:spLocks noGrp="1"/>
          </p:cNvSpPr>
          <p:nvPr>
            <p:ph type="sldImg"/>
          </p:nvPr>
        </p:nvSpPr>
        <p:spPr>
          <a:xfrm>
            <a:off x="1257480" y="720720"/>
            <a:ext cx="4800240" cy="3600000"/>
          </a:xfrm>
          <a:prstGeom prst="rect">
            <a:avLst/>
          </a:prstGeom>
        </p:spPr>
      </p:sp>
      <p:sp>
        <p:nvSpPr>
          <p:cNvPr id="2138"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139"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DBEBBFC9-B7DF-4FE4-8E90-82799D43E99A}"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0" name="TextShape 1"/>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B4287D3A-2CDB-4B3E-BF80-ABAD3B049BBC}" type="slidenum">
              <a:rPr b="0" lang="en-IN" sz="1300" spc="-1" strike="noStrike">
                <a:solidFill>
                  <a:srgbClr val="000000"/>
                </a:solidFill>
                <a:latin typeface="Arial"/>
                <a:ea typeface="ＭＳ Ｐゴシック"/>
              </a:rPr>
              <a:t>&lt;number&gt;</a:t>
            </a:fld>
            <a:endParaRPr b="0" lang="en-IN" sz="1300" spc="-1" strike="noStrike">
              <a:latin typeface="Times New Roman"/>
            </a:endParaRPr>
          </a:p>
        </p:txBody>
      </p:sp>
      <p:sp>
        <p:nvSpPr>
          <p:cNvPr id="2141" name="PlaceHolder 2"/>
          <p:cNvSpPr>
            <a:spLocks noGrp="1"/>
          </p:cNvSpPr>
          <p:nvPr>
            <p:ph type="sldImg"/>
          </p:nvPr>
        </p:nvSpPr>
        <p:spPr>
          <a:xfrm>
            <a:off x="1257480" y="720720"/>
            <a:ext cx="4800240" cy="3600000"/>
          </a:xfrm>
          <a:prstGeom prst="rect">
            <a:avLst/>
          </a:prstGeom>
        </p:spPr>
      </p:sp>
      <p:sp>
        <p:nvSpPr>
          <p:cNvPr id="2142" name="PlaceHolder 3"/>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3" name="PlaceHolder 1"/>
          <p:cNvSpPr>
            <a:spLocks noGrp="1"/>
          </p:cNvSpPr>
          <p:nvPr>
            <p:ph type="sldImg"/>
          </p:nvPr>
        </p:nvSpPr>
        <p:spPr>
          <a:xfrm>
            <a:off x="1257480" y="720720"/>
            <a:ext cx="4800240" cy="3600000"/>
          </a:xfrm>
          <a:prstGeom prst="rect">
            <a:avLst/>
          </a:prstGeom>
        </p:spPr>
      </p:sp>
      <p:sp>
        <p:nvSpPr>
          <p:cNvPr id="2144" name="PlaceHolder 2"/>
          <p:cNvSpPr>
            <a:spLocks noGrp="1"/>
          </p:cNvSpPr>
          <p:nvPr>
            <p:ph type="body"/>
          </p:nvPr>
        </p:nvSpPr>
        <p:spPr>
          <a:xfrm>
            <a:off x="731520" y="4560480"/>
            <a:ext cx="5851800" cy="4320360"/>
          </a:xfrm>
          <a:prstGeom prst="rect">
            <a:avLst/>
          </a:prstGeom>
        </p:spPr>
        <p:txBody>
          <a:bodyPr lIns="96840" rIns="96840" tIns="48240" bIns="48240">
            <a:normAutofit/>
          </a:bodyPr>
          <a:p>
            <a:pPr>
              <a:lnSpc>
                <a:spcPct val="100000"/>
              </a:lnSpc>
            </a:pPr>
            <a:r>
              <a:rPr b="0" lang="en-IN" sz="2000" spc="-1" strike="noStrike">
                <a:latin typeface="Arial"/>
              </a:rPr>
              <a:t>First 64 bytes in a zero memory page should be reserved for vectors used by RST instructions</a:t>
            </a:r>
            <a:endParaRPr b="0" lang="en-IN" sz="2000" spc="-1" strike="noStrike">
              <a:latin typeface="Arial"/>
            </a:endParaRPr>
          </a:p>
          <a:p>
            <a:pPr>
              <a:lnSpc>
                <a:spcPct val="100000"/>
              </a:lnSpc>
            </a:pPr>
            <a:endParaRPr b="0" lang="en-IN" sz="2000" spc="-1" strike="noStrike">
              <a:latin typeface="Arial"/>
            </a:endParaRPr>
          </a:p>
        </p:txBody>
      </p:sp>
      <p:sp>
        <p:nvSpPr>
          <p:cNvPr id="2145"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8FC4B7C2-0A9F-4F80-86A5-163C130655EA}"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6" name="PlaceHolder 1"/>
          <p:cNvSpPr>
            <a:spLocks noGrp="1"/>
          </p:cNvSpPr>
          <p:nvPr>
            <p:ph type="sldImg"/>
          </p:nvPr>
        </p:nvSpPr>
        <p:spPr>
          <a:xfrm>
            <a:off x="1257480" y="720720"/>
            <a:ext cx="4800240" cy="3600000"/>
          </a:xfrm>
          <a:prstGeom prst="rect">
            <a:avLst/>
          </a:prstGeom>
        </p:spPr>
      </p:sp>
      <p:sp>
        <p:nvSpPr>
          <p:cNvPr id="2147" name="PlaceHolder 2"/>
          <p:cNvSpPr>
            <a:spLocks noGrp="1"/>
          </p:cNvSpPr>
          <p:nvPr>
            <p:ph type="body"/>
          </p:nvPr>
        </p:nvSpPr>
        <p:spPr>
          <a:xfrm>
            <a:off x="731520" y="4560480"/>
            <a:ext cx="5851800" cy="4320360"/>
          </a:xfrm>
          <a:prstGeom prst="rect">
            <a:avLst/>
          </a:prstGeom>
        </p:spPr>
        <p:txBody>
          <a:bodyPr lIns="96840" rIns="96840" tIns="48240" bIns="48240">
            <a:normAutofit/>
          </a:bodyPr>
          <a:p>
            <a:pPr>
              <a:lnSpc>
                <a:spcPct val="100000"/>
              </a:lnSpc>
            </a:pPr>
            <a:r>
              <a:rPr b="0" lang="en-IN" sz="2000" spc="-1" strike="noStrike">
                <a:latin typeface="Arial"/>
              </a:rPr>
              <a:t>Parity flag, P, is set to 1 if result contains even number of 1’s</a:t>
            </a:r>
            <a:endParaRPr b="0" lang="en-IN" sz="2000" spc="-1" strike="noStrike">
              <a:latin typeface="Arial"/>
            </a:endParaRPr>
          </a:p>
          <a:p>
            <a:pPr>
              <a:lnSpc>
                <a:spcPct val="100000"/>
              </a:lnSpc>
            </a:pPr>
            <a:r>
              <a:rPr b="0" lang="en-IN" sz="2000" spc="-1" strike="noStrike">
                <a:latin typeface="Arial"/>
              </a:rPr>
              <a:t>Auxiliary carry flag, generates a carry out from a lower half of a result to a upper half.</a:t>
            </a:r>
            <a:endParaRPr b="0" lang="en-IN" sz="2000" spc="-1" strike="noStrike">
              <a:latin typeface="Arial"/>
            </a:endParaRPr>
          </a:p>
          <a:p>
            <a:pPr>
              <a:lnSpc>
                <a:spcPct val="100000"/>
              </a:lnSpc>
            </a:pPr>
            <a:r>
              <a:rPr b="0" lang="en-IN" sz="2000" spc="-1" strike="noStrike">
                <a:latin typeface="Arial"/>
              </a:rPr>
              <a:t>   </a:t>
            </a:r>
            <a:r>
              <a:rPr b="0" lang="en-IN" sz="2000" spc="-1" strike="noStrike">
                <a:latin typeface="Arial"/>
              </a:rPr>
              <a:t>Example:  </a:t>
            </a:r>
            <a:endParaRPr b="0" lang="en-IN" sz="2000" spc="-1" strike="noStrike">
              <a:latin typeface="Arial"/>
            </a:endParaRPr>
          </a:p>
          <a:p>
            <a:pPr>
              <a:lnSpc>
                <a:spcPct val="100000"/>
              </a:lnSpc>
            </a:pPr>
            <a:r>
              <a:rPr b="0" lang="en-IN" sz="2000" spc="-1" strike="noStrike">
                <a:latin typeface="Arial"/>
              </a:rPr>
              <a:t>   </a:t>
            </a:r>
            <a:r>
              <a:rPr b="0" lang="en-IN" sz="2000" spc="-1" strike="noStrike">
                <a:latin typeface="Arial"/>
              </a:rPr>
              <a:t>0000 1111 + 0000 1000 = 0001 0111</a:t>
            </a:r>
            <a:endParaRPr b="0" lang="en-IN" sz="2000" spc="-1" strike="noStrike">
              <a:latin typeface="Arial"/>
            </a:endParaRPr>
          </a:p>
          <a:p>
            <a:pPr>
              <a:lnSpc>
                <a:spcPct val="100000"/>
              </a:lnSpc>
            </a:pPr>
            <a:endParaRPr b="0" lang="en-IN" sz="2000" spc="-1" strike="noStrike">
              <a:latin typeface="Arial"/>
            </a:endParaRPr>
          </a:p>
          <a:p>
            <a:pPr>
              <a:lnSpc>
                <a:spcPct val="100000"/>
              </a:lnSpc>
            </a:pPr>
            <a:endParaRPr b="0" lang="en-IN" sz="2000" spc="-1" strike="noStrike">
              <a:latin typeface="Arial"/>
            </a:endParaRPr>
          </a:p>
        </p:txBody>
      </p:sp>
      <p:sp>
        <p:nvSpPr>
          <p:cNvPr id="2148"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FD0C1DC0-8B71-43C4-BD8C-9158B9DD06D8}"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8" name="TextShape 1"/>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E71A578A-A139-4741-897B-9627271D4457}" type="slidenum">
              <a:rPr b="0" lang="en-IN" sz="1300" spc="-1" strike="noStrike">
                <a:latin typeface="Times New Roman"/>
              </a:rPr>
              <a:t>&lt;number&gt;</a:t>
            </a:fld>
            <a:endParaRPr b="0" lang="en-IN" sz="1300" spc="-1" strike="noStrike">
              <a:latin typeface="Times New Roman"/>
            </a:endParaRPr>
          </a:p>
        </p:txBody>
      </p:sp>
      <p:sp>
        <p:nvSpPr>
          <p:cNvPr id="2129" name="PlaceHolder 2"/>
          <p:cNvSpPr>
            <a:spLocks noGrp="1"/>
          </p:cNvSpPr>
          <p:nvPr>
            <p:ph type="sldImg"/>
          </p:nvPr>
        </p:nvSpPr>
        <p:spPr>
          <a:xfrm>
            <a:off x="1257480" y="720720"/>
            <a:ext cx="4800240" cy="3600000"/>
          </a:xfrm>
          <a:prstGeom prst="rect">
            <a:avLst/>
          </a:prstGeom>
        </p:spPr>
      </p:sp>
      <p:sp>
        <p:nvSpPr>
          <p:cNvPr id="2130" name="PlaceHolder 3"/>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Tree>
  </p:cSld>
</p:notes>
</file>

<file path=ppt/notesSlides/notesSlide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9" name="PlaceHolder 1"/>
          <p:cNvSpPr>
            <a:spLocks noGrp="1"/>
          </p:cNvSpPr>
          <p:nvPr>
            <p:ph type="sldImg"/>
          </p:nvPr>
        </p:nvSpPr>
        <p:spPr>
          <a:xfrm>
            <a:off x="1257480" y="720720"/>
            <a:ext cx="4800240" cy="3600000"/>
          </a:xfrm>
          <a:prstGeom prst="rect">
            <a:avLst/>
          </a:prstGeom>
        </p:spPr>
      </p:sp>
      <p:sp>
        <p:nvSpPr>
          <p:cNvPr id="2150"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151"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414CDABA-F8A3-4717-AC4B-123D8A05F89E}"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1" name="TextShape 1"/>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10513AD0-4F38-4B64-9195-971153975BB1}" type="slidenum">
              <a:rPr b="0" lang="en-IN" sz="1300" spc="-1" strike="noStrike">
                <a:latin typeface="Times New Roman"/>
              </a:rPr>
              <a:t>&lt;number&gt;</a:t>
            </a:fld>
            <a:endParaRPr b="0" lang="en-IN" sz="1300" spc="-1" strike="noStrike">
              <a:latin typeface="Times New Roman"/>
            </a:endParaRPr>
          </a:p>
        </p:txBody>
      </p:sp>
      <p:sp>
        <p:nvSpPr>
          <p:cNvPr id="2132" name="PlaceHolder 2"/>
          <p:cNvSpPr>
            <a:spLocks noGrp="1"/>
          </p:cNvSpPr>
          <p:nvPr>
            <p:ph type="sldImg"/>
          </p:nvPr>
        </p:nvSpPr>
        <p:spPr>
          <a:xfrm>
            <a:off x="1257480" y="720720"/>
            <a:ext cx="4800240" cy="3600000"/>
          </a:xfrm>
          <a:prstGeom prst="rect">
            <a:avLst/>
          </a:prstGeom>
        </p:spPr>
      </p:sp>
      <p:sp>
        <p:nvSpPr>
          <p:cNvPr id="2133" name="PlaceHolder 3"/>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Tree>
  </p:cSld>
</p:notes>
</file>

<file path=ppt/notesSlides/notesSlide7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2" name="PlaceHolder 1"/>
          <p:cNvSpPr>
            <a:spLocks noGrp="1"/>
          </p:cNvSpPr>
          <p:nvPr>
            <p:ph type="sldImg"/>
          </p:nvPr>
        </p:nvSpPr>
        <p:spPr>
          <a:xfrm>
            <a:off x="1257480" y="720720"/>
            <a:ext cx="4800240" cy="3600000"/>
          </a:xfrm>
          <a:prstGeom prst="rect">
            <a:avLst/>
          </a:prstGeom>
        </p:spPr>
      </p:sp>
      <p:sp>
        <p:nvSpPr>
          <p:cNvPr id="2153"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154"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457D097C-23F4-4486-B5DE-FA4A936AF2AA}"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8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5" name="PlaceHolder 1"/>
          <p:cNvSpPr>
            <a:spLocks noGrp="1"/>
          </p:cNvSpPr>
          <p:nvPr>
            <p:ph type="sldImg"/>
          </p:nvPr>
        </p:nvSpPr>
        <p:spPr>
          <a:xfrm>
            <a:off x="1257480" y="720720"/>
            <a:ext cx="4800240" cy="3600000"/>
          </a:xfrm>
          <a:prstGeom prst="rect">
            <a:avLst/>
          </a:prstGeom>
        </p:spPr>
      </p:sp>
      <p:sp>
        <p:nvSpPr>
          <p:cNvPr id="2156"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157"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C45C91AE-687B-4381-88E0-F0D0C928F378}"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8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8" name="PlaceHolder 1"/>
          <p:cNvSpPr>
            <a:spLocks noGrp="1"/>
          </p:cNvSpPr>
          <p:nvPr>
            <p:ph type="sldImg"/>
          </p:nvPr>
        </p:nvSpPr>
        <p:spPr>
          <a:xfrm>
            <a:off x="1257480" y="720720"/>
            <a:ext cx="4800240" cy="3600000"/>
          </a:xfrm>
          <a:prstGeom prst="rect">
            <a:avLst/>
          </a:prstGeom>
        </p:spPr>
      </p:sp>
      <p:sp>
        <p:nvSpPr>
          <p:cNvPr id="2159"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160"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C099B148-F59D-46A8-8217-9D79E40726EA}"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8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1" name="PlaceHolder 1"/>
          <p:cNvSpPr>
            <a:spLocks noGrp="1"/>
          </p:cNvSpPr>
          <p:nvPr>
            <p:ph type="sldImg"/>
          </p:nvPr>
        </p:nvSpPr>
        <p:spPr>
          <a:xfrm>
            <a:off x="1257480" y="720720"/>
            <a:ext cx="4800240" cy="3600000"/>
          </a:xfrm>
          <a:prstGeom prst="rect">
            <a:avLst/>
          </a:prstGeom>
        </p:spPr>
      </p:sp>
      <p:sp>
        <p:nvSpPr>
          <p:cNvPr id="2162"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163"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24A9D0BE-6859-41DC-9A60-B72D1A1CEAE9}"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8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4" name="PlaceHolder 1"/>
          <p:cNvSpPr>
            <a:spLocks noGrp="1"/>
          </p:cNvSpPr>
          <p:nvPr>
            <p:ph type="sldImg"/>
          </p:nvPr>
        </p:nvSpPr>
        <p:spPr>
          <a:xfrm>
            <a:off x="1257480" y="720720"/>
            <a:ext cx="4800240" cy="3600000"/>
          </a:xfrm>
          <a:prstGeom prst="rect">
            <a:avLst/>
          </a:prstGeom>
        </p:spPr>
      </p:sp>
      <p:sp>
        <p:nvSpPr>
          <p:cNvPr id="2165"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166"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B5FEB518-474C-49AF-93FB-7EE142EA6A4F}"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8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7" name="PlaceHolder 1"/>
          <p:cNvSpPr>
            <a:spLocks noGrp="1"/>
          </p:cNvSpPr>
          <p:nvPr>
            <p:ph type="sldImg"/>
          </p:nvPr>
        </p:nvSpPr>
        <p:spPr>
          <a:xfrm>
            <a:off x="1257480" y="720720"/>
            <a:ext cx="4800240" cy="3600000"/>
          </a:xfrm>
          <a:prstGeom prst="rect">
            <a:avLst/>
          </a:prstGeom>
        </p:spPr>
      </p:sp>
      <p:sp>
        <p:nvSpPr>
          <p:cNvPr id="2168"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169"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D8ACC86D-AF45-445A-8A68-412A1B5C1CA6}"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8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0" name="PlaceHolder 1"/>
          <p:cNvSpPr>
            <a:spLocks noGrp="1"/>
          </p:cNvSpPr>
          <p:nvPr>
            <p:ph type="sldImg"/>
          </p:nvPr>
        </p:nvSpPr>
        <p:spPr>
          <a:xfrm>
            <a:off x="1257480" y="720720"/>
            <a:ext cx="4800240" cy="3600000"/>
          </a:xfrm>
          <a:prstGeom prst="rect">
            <a:avLst/>
          </a:prstGeom>
        </p:spPr>
      </p:sp>
      <p:sp>
        <p:nvSpPr>
          <p:cNvPr id="2171"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172"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D3FB2A90-D53A-4B15-BE54-3D313BCA623D}"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8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3" name="PlaceHolder 1"/>
          <p:cNvSpPr>
            <a:spLocks noGrp="1"/>
          </p:cNvSpPr>
          <p:nvPr>
            <p:ph type="sldImg"/>
          </p:nvPr>
        </p:nvSpPr>
        <p:spPr>
          <a:xfrm>
            <a:off x="1257480" y="720720"/>
            <a:ext cx="4800240" cy="3600000"/>
          </a:xfrm>
          <a:prstGeom prst="rect">
            <a:avLst/>
          </a:prstGeom>
        </p:spPr>
      </p:sp>
      <p:sp>
        <p:nvSpPr>
          <p:cNvPr id="2174"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175"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48D77459-3B8B-4241-82ED-A2FD4E73BB26}"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8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6" name="PlaceHolder 1"/>
          <p:cNvSpPr>
            <a:spLocks noGrp="1"/>
          </p:cNvSpPr>
          <p:nvPr>
            <p:ph type="sldImg"/>
          </p:nvPr>
        </p:nvSpPr>
        <p:spPr>
          <a:xfrm>
            <a:off x="1257480" y="720720"/>
            <a:ext cx="4800240" cy="3600000"/>
          </a:xfrm>
          <a:prstGeom prst="rect">
            <a:avLst/>
          </a:prstGeom>
        </p:spPr>
      </p:sp>
      <p:sp>
        <p:nvSpPr>
          <p:cNvPr id="2177"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178"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9EC2DC71-0E56-4F05-BB92-02C1F4F4407D}"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8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9" name="PlaceHolder 1"/>
          <p:cNvSpPr>
            <a:spLocks noGrp="1"/>
          </p:cNvSpPr>
          <p:nvPr>
            <p:ph type="sldImg"/>
          </p:nvPr>
        </p:nvSpPr>
        <p:spPr>
          <a:xfrm>
            <a:off x="1257480" y="720720"/>
            <a:ext cx="4800240" cy="3600000"/>
          </a:xfrm>
          <a:prstGeom prst="rect">
            <a:avLst/>
          </a:prstGeom>
        </p:spPr>
      </p:sp>
      <p:sp>
        <p:nvSpPr>
          <p:cNvPr id="2180"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181"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C43BA3FC-CA18-44BA-B61A-10C6F277DB10}"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8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2" name="PlaceHolder 1"/>
          <p:cNvSpPr>
            <a:spLocks noGrp="1"/>
          </p:cNvSpPr>
          <p:nvPr>
            <p:ph type="sldImg"/>
          </p:nvPr>
        </p:nvSpPr>
        <p:spPr>
          <a:xfrm>
            <a:off x="1257480" y="720720"/>
            <a:ext cx="4800240" cy="3600000"/>
          </a:xfrm>
          <a:prstGeom prst="rect">
            <a:avLst/>
          </a:prstGeom>
        </p:spPr>
      </p:sp>
      <p:sp>
        <p:nvSpPr>
          <p:cNvPr id="2183"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184"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E6C0A2AC-84A0-41D8-8204-A855F31A7F5C}"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9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5" name="PlaceHolder 1"/>
          <p:cNvSpPr>
            <a:spLocks noGrp="1"/>
          </p:cNvSpPr>
          <p:nvPr>
            <p:ph type="sldImg"/>
          </p:nvPr>
        </p:nvSpPr>
        <p:spPr>
          <a:xfrm>
            <a:off x="1257480" y="720720"/>
            <a:ext cx="4800240" cy="3600000"/>
          </a:xfrm>
          <a:prstGeom prst="rect">
            <a:avLst/>
          </a:prstGeom>
        </p:spPr>
      </p:sp>
      <p:sp>
        <p:nvSpPr>
          <p:cNvPr id="2186"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187"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52C7E371-D4E6-4646-AB7D-9E8ED31B2D1D}"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9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8" name="PlaceHolder 1"/>
          <p:cNvSpPr>
            <a:spLocks noGrp="1"/>
          </p:cNvSpPr>
          <p:nvPr>
            <p:ph type="sldImg"/>
          </p:nvPr>
        </p:nvSpPr>
        <p:spPr>
          <a:xfrm>
            <a:off x="1257480" y="720720"/>
            <a:ext cx="4800240" cy="3600000"/>
          </a:xfrm>
          <a:prstGeom prst="rect">
            <a:avLst/>
          </a:prstGeom>
        </p:spPr>
      </p:sp>
      <p:sp>
        <p:nvSpPr>
          <p:cNvPr id="2189"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190"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0FCDD8EB-57C1-4C70-9484-83A807648002}"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9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1" name="PlaceHolder 1"/>
          <p:cNvSpPr>
            <a:spLocks noGrp="1"/>
          </p:cNvSpPr>
          <p:nvPr>
            <p:ph type="sldImg"/>
          </p:nvPr>
        </p:nvSpPr>
        <p:spPr>
          <a:xfrm>
            <a:off x="1257480" y="720720"/>
            <a:ext cx="4800240" cy="3600000"/>
          </a:xfrm>
          <a:prstGeom prst="rect">
            <a:avLst/>
          </a:prstGeom>
        </p:spPr>
      </p:sp>
      <p:sp>
        <p:nvSpPr>
          <p:cNvPr id="2192"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193"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2EA610C4-B1C1-4F03-B73F-5F9562089C76}"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9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4" name="PlaceHolder 1"/>
          <p:cNvSpPr>
            <a:spLocks noGrp="1"/>
          </p:cNvSpPr>
          <p:nvPr>
            <p:ph type="sldImg"/>
          </p:nvPr>
        </p:nvSpPr>
        <p:spPr>
          <a:xfrm>
            <a:off x="1257480" y="720720"/>
            <a:ext cx="4800240" cy="3600000"/>
          </a:xfrm>
          <a:prstGeom prst="rect">
            <a:avLst/>
          </a:prstGeom>
        </p:spPr>
      </p:sp>
      <p:sp>
        <p:nvSpPr>
          <p:cNvPr id="2195"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196"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BAA3973E-2DC4-4B1E-9B0C-525564DDE81D}"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9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7" name="PlaceHolder 1"/>
          <p:cNvSpPr>
            <a:spLocks noGrp="1"/>
          </p:cNvSpPr>
          <p:nvPr>
            <p:ph type="sldImg"/>
          </p:nvPr>
        </p:nvSpPr>
        <p:spPr>
          <a:xfrm>
            <a:off x="1257480" y="720720"/>
            <a:ext cx="4800240" cy="3600000"/>
          </a:xfrm>
          <a:prstGeom prst="rect">
            <a:avLst/>
          </a:prstGeom>
        </p:spPr>
      </p:sp>
      <p:sp>
        <p:nvSpPr>
          <p:cNvPr id="2198"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199"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9F05BB03-E86E-4376-AD37-2834847294A9}"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9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0" name="PlaceHolder 1"/>
          <p:cNvSpPr>
            <a:spLocks noGrp="1"/>
          </p:cNvSpPr>
          <p:nvPr>
            <p:ph type="sldImg"/>
          </p:nvPr>
        </p:nvSpPr>
        <p:spPr>
          <a:xfrm>
            <a:off x="1257480" y="720720"/>
            <a:ext cx="4800240" cy="3600000"/>
          </a:xfrm>
          <a:prstGeom prst="rect">
            <a:avLst/>
          </a:prstGeom>
        </p:spPr>
      </p:sp>
      <p:sp>
        <p:nvSpPr>
          <p:cNvPr id="2201"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202"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83EE3C09-DF13-4E35-9D0A-7FEFDA3B8D2D}"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9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3" name="PlaceHolder 1"/>
          <p:cNvSpPr>
            <a:spLocks noGrp="1"/>
          </p:cNvSpPr>
          <p:nvPr>
            <p:ph type="sldImg"/>
          </p:nvPr>
        </p:nvSpPr>
        <p:spPr>
          <a:xfrm>
            <a:off x="1257480" y="720720"/>
            <a:ext cx="4800240" cy="3600000"/>
          </a:xfrm>
          <a:prstGeom prst="rect">
            <a:avLst/>
          </a:prstGeom>
        </p:spPr>
      </p:sp>
      <p:sp>
        <p:nvSpPr>
          <p:cNvPr id="2204"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205"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212AF6DE-BE03-4281-A0DB-66499DAC03BA}"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9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6" name="PlaceHolder 1"/>
          <p:cNvSpPr>
            <a:spLocks noGrp="1"/>
          </p:cNvSpPr>
          <p:nvPr>
            <p:ph type="sldImg"/>
          </p:nvPr>
        </p:nvSpPr>
        <p:spPr>
          <a:xfrm>
            <a:off x="1257480" y="720720"/>
            <a:ext cx="4800240" cy="3600000"/>
          </a:xfrm>
          <a:prstGeom prst="rect">
            <a:avLst/>
          </a:prstGeom>
        </p:spPr>
      </p:sp>
      <p:sp>
        <p:nvSpPr>
          <p:cNvPr id="2207"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208"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BB7E4265-7013-450C-8681-DFF3C347C592}"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9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9" name="PlaceHolder 1"/>
          <p:cNvSpPr>
            <a:spLocks noGrp="1"/>
          </p:cNvSpPr>
          <p:nvPr>
            <p:ph type="sldImg"/>
          </p:nvPr>
        </p:nvSpPr>
        <p:spPr>
          <a:xfrm>
            <a:off x="1257480" y="720720"/>
            <a:ext cx="4800240" cy="3600000"/>
          </a:xfrm>
          <a:prstGeom prst="rect">
            <a:avLst/>
          </a:prstGeom>
        </p:spPr>
      </p:sp>
      <p:sp>
        <p:nvSpPr>
          <p:cNvPr id="2210"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211"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1CCE5EBA-6B1E-4F1B-98C9-449FD2ACC1F3}"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notesSlides/notesSlide9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2" name="PlaceHolder 1"/>
          <p:cNvSpPr>
            <a:spLocks noGrp="1"/>
          </p:cNvSpPr>
          <p:nvPr>
            <p:ph type="sldImg"/>
          </p:nvPr>
        </p:nvSpPr>
        <p:spPr>
          <a:xfrm>
            <a:off x="1257480" y="720720"/>
            <a:ext cx="4800240" cy="3600000"/>
          </a:xfrm>
          <a:prstGeom prst="rect">
            <a:avLst/>
          </a:prstGeom>
        </p:spPr>
      </p:sp>
      <p:sp>
        <p:nvSpPr>
          <p:cNvPr id="2213" name="PlaceHolder 2"/>
          <p:cNvSpPr>
            <a:spLocks noGrp="1"/>
          </p:cNvSpPr>
          <p:nvPr>
            <p:ph type="body"/>
          </p:nvPr>
        </p:nvSpPr>
        <p:spPr>
          <a:xfrm>
            <a:off x="731520" y="4560480"/>
            <a:ext cx="5851800" cy="4320360"/>
          </a:xfrm>
          <a:prstGeom prst="rect">
            <a:avLst/>
          </a:prstGeom>
        </p:spPr>
        <p:txBody>
          <a:bodyPr lIns="96840" rIns="96840" tIns="48240" bIns="48240"/>
          <a:p>
            <a:endParaRPr b="0" lang="en-IN" sz="2000" spc="-1" strike="noStrike">
              <a:latin typeface="Arial"/>
            </a:endParaRPr>
          </a:p>
        </p:txBody>
      </p:sp>
      <p:sp>
        <p:nvSpPr>
          <p:cNvPr id="2214" name="TextShape 3"/>
          <p:cNvSpPr txBox="1"/>
          <p:nvPr/>
        </p:nvSpPr>
        <p:spPr>
          <a:xfrm>
            <a:off x="4143600" y="9119520"/>
            <a:ext cx="3169440" cy="479880"/>
          </a:xfrm>
          <a:prstGeom prst="rect">
            <a:avLst/>
          </a:prstGeom>
          <a:noFill/>
          <a:ln>
            <a:noFill/>
          </a:ln>
        </p:spPr>
        <p:txBody>
          <a:bodyPr lIns="96840" rIns="96840" tIns="48240" bIns="48240" anchor="b"/>
          <a:p>
            <a:pPr algn="r">
              <a:lnSpc>
                <a:spcPct val="100000"/>
              </a:lnSpc>
            </a:pPr>
            <a:fld id="{E64B703A-C2A7-49B4-99D9-696977861399}" type="slidenum">
              <a:rPr b="0" lang="en-IN" sz="1300" spc="-1" strike="noStrike">
                <a:solidFill>
                  <a:srgbClr val="000000"/>
                </a:solidFill>
                <a:latin typeface="+mn-lt"/>
                <a:ea typeface="+mn-ea"/>
              </a:rPr>
              <a:t>&lt;number&gt;</a:t>
            </a:fld>
            <a:endParaRPr b="0" lang="en-IN" sz="13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27"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28"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Verdana"/>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3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3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32"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33"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35"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36"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37"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38"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39"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40"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solidFill>
                <a:srgbClr val="000000"/>
              </a:solidFill>
              <a:latin typeface="Verdana"/>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47"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49"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solidFill>
                <a:srgbClr val="000000"/>
              </a:solidFill>
              <a:latin typeface="Verdana"/>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51"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Verdana"/>
            </a:endParaRPr>
          </a:p>
        </p:txBody>
      </p:sp>
      <p:sp>
        <p:nvSpPr>
          <p:cNvPr id="5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Verdana"/>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2895480" y="110880"/>
            <a:ext cx="6019560" cy="225900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5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5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Verdana"/>
            </a:endParaRPr>
          </a:p>
        </p:txBody>
      </p:sp>
      <p:sp>
        <p:nvSpPr>
          <p:cNvPr id="5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6"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60"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Verdana"/>
            </a:endParaRPr>
          </a:p>
        </p:txBody>
      </p:sp>
      <p:sp>
        <p:nvSpPr>
          <p:cNvPr id="6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62"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6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6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66"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Verdana"/>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68"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69"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Verdana"/>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7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7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7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74"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76"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77"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78"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79"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80"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81"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solidFill>
                <a:srgbClr val="000000"/>
              </a:solidFill>
              <a:latin typeface="Verdana"/>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88"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90"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solidFill>
                <a:srgbClr val="000000"/>
              </a:solidFill>
              <a:latin typeface="Verdana"/>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92"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Verdana"/>
            </a:endParaRPr>
          </a:p>
        </p:txBody>
      </p:sp>
      <p:sp>
        <p:nvSpPr>
          <p:cNvPr id="9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Verdana"/>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8"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solidFill>
                <a:srgbClr val="000000"/>
              </a:solidFill>
              <a:latin typeface="Verdana"/>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2895480" y="110880"/>
            <a:ext cx="6019560" cy="225900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9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9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Verdana"/>
            </a:endParaRPr>
          </a:p>
        </p:txBody>
      </p:sp>
      <p:sp>
        <p:nvSpPr>
          <p:cNvPr id="9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101"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Verdana"/>
            </a:endParaRPr>
          </a:p>
        </p:txBody>
      </p:sp>
      <p:sp>
        <p:nvSpPr>
          <p:cNvPr id="10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103"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10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10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107"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Verdana"/>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109"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110"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Verdana"/>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11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11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11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115"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117"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118"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119"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120"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121"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122"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solidFill>
                <a:srgbClr val="000000"/>
              </a:solidFill>
              <a:latin typeface="Verdana"/>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8"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129"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131"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solidFill>
                <a:srgbClr val="000000"/>
              </a:solidFill>
              <a:latin typeface="Verdana"/>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10"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Verdana"/>
            </a:endParaRPr>
          </a:p>
        </p:txBody>
      </p:sp>
      <p:sp>
        <p:nvSpPr>
          <p:cNvPr id="1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Verdana"/>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133"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Verdana"/>
            </a:endParaRPr>
          </a:p>
        </p:txBody>
      </p:sp>
      <p:sp>
        <p:nvSpPr>
          <p:cNvPr id="13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Verdana"/>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5"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6" name="PlaceHolder 1"/>
          <p:cNvSpPr>
            <a:spLocks noGrp="1"/>
          </p:cNvSpPr>
          <p:nvPr>
            <p:ph type="subTitle"/>
          </p:nvPr>
        </p:nvSpPr>
        <p:spPr>
          <a:xfrm>
            <a:off x="2895480" y="110880"/>
            <a:ext cx="6019560" cy="225900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13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13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Verdana"/>
            </a:endParaRPr>
          </a:p>
        </p:txBody>
      </p:sp>
      <p:sp>
        <p:nvSpPr>
          <p:cNvPr id="14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142"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Verdana"/>
            </a:endParaRPr>
          </a:p>
        </p:txBody>
      </p:sp>
      <p:sp>
        <p:nvSpPr>
          <p:cNvPr id="14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144"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14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14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148"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Verdana"/>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150"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151"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Verdana"/>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15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15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15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156"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158"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159"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160"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161"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162"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163"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solidFill>
                <a:srgbClr val="000000"/>
              </a:solidFill>
              <a:latin typeface="Verdana"/>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9"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170"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172"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solidFill>
                <a:srgbClr val="000000"/>
              </a:solidFill>
              <a:latin typeface="Verdana"/>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17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Verdana"/>
            </a:endParaRPr>
          </a:p>
        </p:txBody>
      </p:sp>
      <p:sp>
        <p:nvSpPr>
          <p:cNvPr id="175"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Verdana"/>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6"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7" name="PlaceHolder 1"/>
          <p:cNvSpPr>
            <a:spLocks noGrp="1"/>
          </p:cNvSpPr>
          <p:nvPr>
            <p:ph type="subTitle"/>
          </p:nvPr>
        </p:nvSpPr>
        <p:spPr>
          <a:xfrm>
            <a:off x="2895480" y="110880"/>
            <a:ext cx="6019560" cy="225900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17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180"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Verdana"/>
            </a:endParaRPr>
          </a:p>
        </p:txBody>
      </p:sp>
      <p:sp>
        <p:nvSpPr>
          <p:cNvPr id="181"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183"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Verdana"/>
            </a:endParaRPr>
          </a:p>
        </p:txBody>
      </p:sp>
      <p:sp>
        <p:nvSpPr>
          <p:cNvPr id="18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185"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18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18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189"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Verdana"/>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191"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192"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Verdana"/>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19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19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196"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197"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2895480" y="110880"/>
            <a:ext cx="6019560" cy="225900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199"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200"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201"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202"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203"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204"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solidFill>
                <a:srgbClr val="000000"/>
              </a:solidFill>
              <a:latin typeface="Verdana"/>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0"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211"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213"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solidFill>
                <a:srgbClr val="000000"/>
              </a:solidFill>
              <a:latin typeface="Verdana"/>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21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Verdana"/>
            </a:endParaRPr>
          </a:p>
        </p:txBody>
      </p:sp>
      <p:sp>
        <p:nvSpPr>
          <p:cNvPr id="21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Verdana"/>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7"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8" name="PlaceHolder 1"/>
          <p:cNvSpPr>
            <a:spLocks noGrp="1"/>
          </p:cNvSpPr>
          <p:nvPr>
            <p:ph type="subTitle"/>
          </p:nvPr>
        </p:nvSpPr>
        <p:spPr>
          <a:xfrm>
            <a:off x="2895480" y="110880"/>
            <a:ext cx="6019560" cy="225900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22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22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Verdana"/>
            </a:endParaRPr>
          </a:p>
        </p:txBody>
      </p:sp>
      <p:sp>
        <p:nvSpPr>
          <p:cNvPr id="222"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22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Verdana"/>
            </a:endParaRPr>
          </a:p>
        </p:txBody>
      </p:sp>
      <p:sp>
        <p:nvSpPr>
          <p:cNvPr id="22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226"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22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22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230"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Verdana"/>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1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1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Verdana"/>
            </a:endParaRPr>
          </a:p>
        </p:txBody>
      </p:sp>
      <p:sp>
        <p:nvSpPr>
          <p:cNvPr id="17"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232"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233"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Verdana"/>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23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23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237"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238"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240"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241"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242"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243"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244"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245"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solidFill>
                <a:srgbClr val="000000"/>
              </a:solidFill>
              <a:latin typeface="Verdana"/>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1"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252"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254"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solidFill>
                <a:srgbClr val="000000"/>
              </a:solidFill>
              <a:latin typeface="Verdana"/>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25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Verdana"/>
            </a:endParaRPr>
          </a:p>
        </p:txBody>
      </p:sp>
      <p:sp>
        <p:nvSpPr>
          <p:cNvPr id="25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Verdana"/>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8"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9" name="PlaceHolder 1"/>
          <p:cNvSpPr>
            <a:spLocks noGrp="1"/>
          </p:cNvSpPr>
          <p:nvPr>
            <p:ph type="subTitle"/>
          </p:nvPr>
        </p:nvSpPr>
        <p:spPr>
          <a:xfrm>
            <a:off x="2895480" y="110880"/>
            <a:ext cx="6019560" cy="225900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26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26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Verdana"/>
            </a:endParaRPr>
          </a:p>
        </p:txBody>
      </p:sp>
      <p:sp>
        <p:nvSpPr>
          <p:cNvPr id="26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19"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Verdana"/>
            </a:endParaRPr>
          </a:p>
        </p:txBody>
      </p:sp>
      <p:sp>
        <p:nvSpPr>
          <p:cNvPr id="2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21"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26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Verdana"/>
            </a:endParaRPr>
          </a:p>
        </p:txBody>
      </p:sp>
      <p:sp>
        <p:nvSpPr>
          <p:cNvPr id="26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267"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26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27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271"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Verdana"/>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273"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274"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Verdana"/>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27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27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27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279"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0"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281"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282"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283"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284"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285"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286"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solidFill>
                <a:srgbClr val="000000"/>
              </a:solidFill>
              <a:latin typeface="Verdana"/>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92"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293"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295"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solidFill>
                <a:srgbClr val="000000"/>
              </a:solidFill>
              <a:latin typeface="Verdana"/>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29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Verdana"/>
            </a:endParaRPr>
          </a:p>
        </p:txBody>
      </p:sp>
      <p:sp>
        <p:nvSpPr>
          <p:cNvPr id="29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Verdana"/>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99"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2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24"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25"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Verdana"/>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00" name="PlaceHolder 1"/>
          <p:cNvSpPr>
            <a:spLocks noGrp="1"/>
          </p:cNvSpPr>
          <p:nvPr>
            <p:ph type="subTitle"/>
          </p:nvPr>
        </p:nvSpPr>
        <p:spPr>
          <a:xfrm>
            <a:off x="2895480" y="110880"/>
            <a:ext cx="6019560" cy="225900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01"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30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30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solidFill>
                <a:srgbClr val="000000"/>
              </a:solidFill>
              <a:latin typeface="Verdana"/>
            </a:endParaRPr>
          </a:p>
        </p:txBody>
      </p:sp>
      <p:sp>
        <p:nvSpPr>
          <p:cNvPr id="30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30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solidFill>
                <a:srgbClr val="000000"/>
              </a:solidFill>
              <a:latin typeface="Verdana"/>
            </a:endParaRPr>
          </a:p>
        </p:txBody>
      </p:sp>
      <p:sp>
        <p:nvSpPr>
          <p:cNvPr id="30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30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9"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31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31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312"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Verdana"/>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3"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314"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315"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solidFill>
                <a:srgbClr val="000000"/>
              </a:solidFill>
              <a:latin typeface="Verdana"/>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6"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31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31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31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320"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solidFill>
                <a:srgbClr val="000000"/>
              </a:solidFill>
              <a:latin typeface="Verdana"/>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2895480" y="110880"/>
            <a:ext cx="6019560" cy="487080"/>
          </a:xfrm>
          <a:prstGeom prst="rect">
            <a:avLst/>
          </a:prstGeom>
        </p:spPr>
        <p:txBody>
          <a:bodyPr lIns="0" rIns="0" tIns="0" bIns="0" anchor="ctr"/>
          <a:p>
            <a:endParaRPr b="0" lang="en-US" sz="1800" spc="-1" strike="noStrike">
              <a:solidFill>
                <a:srgbClr val="000000"/>
              </a:solidFill>
              <a:latin typeface="Verdana"/>
            </a:endParaRPr>
          </a:p>
        </p:txBody>
      </p:sp>
      <p:sp>
        <p:nvSpPr>
          <p:cNvPr id="322"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32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32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325"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32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solidFill>
                <a:srgbClr val="000000"/>
              </a:solidFill>
              <a:latin typeface="Verdana"/>
            </a:endParaRPr>
          </a:p>
        </p:txBody>
      </p:sp>
      <p:sp>
        <p:nvSpPr>
          <p:cNvPr id="327"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solidFill>
                <a:srgbClr val="000000"/>
              </a:solidFill>
              <a:latin typeface="Verdana"/>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85800" y="2130480"/>
            <a:ext cx="7772040" cy="1469520"/>
          </a:xfrm>
          <a:prstGeom prst="rect">
            <a:avLst/>
          </a:prstGeom>
        </p:spPr>
        <p:txBody>
          <a:bodyPr anchor="ctr"/>
          <a:p>
            <a:pPr algn="ctr">
              <a:lnSpc>
                <a:spcPct val="100000"/>
              </a:lnSpc>
            </a:pPr>
            <a:r>
              <a:rPr b="0" lang="en-US" sz="4400" spc="-1" strike="noStrike">
                <a:solidFill>
                  <a:srgbClr val="000000"/>
                </a:solidFill>
                <a:latin typeface="Calibri"/>
              </a:rPr>
              <a:t>Click to edit Master title style</a:t>
            </a:r>
            <a:endParaRPr b="0" lang="en-US" sz="4400" spc="-1" strike="noStrike">
              <a:solidFill>
                <a:srgbClr val="000000"/>
              </a:solidFill>
              <a:latin typeface="Calibri"/>
            </a:endParaRPr>
          </a:p>
        </p:txBody>
      </p:sp>
      <p:sp>
        <p:nvSpPr>
          <p:cNvPr id="1" name="PlaceHolder 2"/>
          <p:cNvSpPr>
            <a:spLocks noGrp="1"/>
          </p:cNvSpPr>
          <p:nvPr>
            <p:ph type="dt"/>
          </p:nvPr>
        </p:nvSpPr>
        <p:spPr>
          <a:xfrm>
            <a:off x="457200" y="6356520"/>
            <a:ext cx="2133360" cy="364680"/>
          </a:xfrm>
          <a:prstGeom prst="rect">
            <a:avLst/>
          </a:prstGeom>
        </p:spPr>
        <p:txBody>
          <a:bodyPr anchor="ctr"/>
          <a:p>
            <a:pPr>
              <a:lnSpc>
                <a:spcPct val="100000"/>
              </a:lnSpc>
            </a:pPr>
            <a:fld id="{9016243D-B173-4A98-8078-96796435A57D}" type="datetime">
              <a:rPr b="0" lang="en-IN" sz="1200" spc="-1" strike="noStrike">
                <a:solidFill>
                  <a:srgbClr val="8b8b8b"/>
                </a:solidFill>
                <a:latin typeface="Calibri"/>
              </a:rPr>
              <a:t>24/11/18</a:t>
            </a:fld>
            <a:endParaRPr b="0" lang="en-IN" sz="1200" spc="-1" strike="noStrike">
              <a:latin typeface="Times New Roman"/>
            </a:endParaRPr>
          </a:p>
        </p:txBody>
      </p:sp>
      <p:sp>
        <p:nvSpPr>
          <p:cNvPr id="2" name="PlaceHolder 3"/>
          <p:cNvSpPr>
            <a:spLocks noGrp="1"/>
          </p:cNvSpPr>
          <p:nvPr>
            <p:ph type="ftr"/>
          </p:nvPr>
        </p:nvSpPr>
        <p:spPr>
          <a:xfrm>
            <a:off x="3124080" y="6356520"/>
            <a:ext cx="2895120" cy="364680"/>
          </a:xfrm>
          <a:prstGeom prst="rect">
            <a:avLst/>
          </a:prstGeom>
        </p:spPr>
        <p:txBody>
          <a:bodyPr anchor="ctr"/>
          <a:p>
            <a:endParaRPr b="0" lang="en-IN" sz="2400" spc="-1" strike="noStrike">
              <a:latin typeface="Times New Roman"/>
            </a:endParaRPr>
          </a:p>
        </p:txBody>
      </p:sp>
      <p:sp>
        <p:nvSpPr>
          <p:cNvPr id="3" name="PlaceHolder 4"/>
          <p:cNvSpPr>
            <a:spLocks noGrp="1"/>
          </p:cNvSpPr>
          <p:nvPr>
            <p:ph type="sldNum"/>
          </p:nvPr>
        </p:nvSpPr>
        <p:spPr>
          <a:xfrm>
            <a:off x="6553080" y="6356520"/>
            <a:ext cx="2133360" cy="364680"/>
          </a:xfrm>
          <a:prstGeom prst="rect">
            <a:avLst/>
          </a:prstGeom>
        </p:spPr>
        <p:txBody>
          <a:bodyPr anchor="ctr"/>
          <a:p>
            <a:pPr algn="r">
              <a:lnSpc>
                <a:spcPct val="100000"/>
              </a:lnSpc>
            </a:pPr>
            <a:fld id="{6FD263BB-8B5D-4C7D-8371-1252799ABB0B}" type="slidenum">
              <a:rPr b="0" lang="en-IN" sz="1200" spc="-1" strike="noStrike">
                <a:solidFill>
                  <a:srgbClr val="8b8b8b"/>
                </a:solidFill>
                <a:latin typeface="Calibri"/>
              </a:rPr>
              <a:t>&lt;number&gt;</a:t>
            </a:fld>
            <a:endParaRPr b="0" lang="en-IN" sz="1200" spc="-1" strike="noStrike">
              <a:latin typeface="Times New Roman"/>
            </a:endParaRPr>
          </a:p>
        </p:txBody>
      </p:sp>
      <p:sp>
        <p:nvSpPr>
          <p:cNvPr id="4"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Calibri"/>
              </a:rPr>
              <a:t>Click to edit the outline text format</a:t>
            </a:r>
            <a:endParaRPr b="0" lang="en-U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Calibri"/>
              </a:rPr>
              <a:t>Second Outline Level</a:t>
            </a:r>
            <a:endParaRPr b="0" lang="en-US"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Calibri"/>
              </a:rPr>
              <a:t>Third Outline Level</a:t>
            </a:r>
            <a:endParaRPr b="0" lang="en-US"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Calibri"/>
              </a:rPr>
              <a:t>Fourth Outline Level</a:t>
            </a:r>
            <a:endParaRPr b="0" lang="en-U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457200" y="274680"/>
            <a:ext cx="8229240" cy="1142640"/>
          </a:xfrm>
          <a:prstGeom prst="rect">
            <a:avLst/>
          </a:prstGeom>
        </p:spPr>
        <p:txBody>
          <a:bodyPr anchor="ctr"/>
          <a:p>
            <a:pPr algn="ctr">
              <a:lnSpc>
                <a:spcPct val="100000"/>
              </a:lnSpc>
            </a:pPr>
            <a:r>
              <a:rPr b="0" lang="en-US" sz="4400" spc="-1" strike="noStrike">
                <a:solidFill>
                  <a:srgbClr val="000000"/>
                </a:solidFill>
                <a:latin typeface="Calibri"/>
              </a:rPr>
              <a:t>Click to edit Master title style</a:t>
            </a:r>
            <a:endParaRPr b="0" lang="en-US" sz="4400" spc="-1" strike="noStrike">
              <a:solidFill>
                <a:srgbClr val="000000"/>
              </a:solidFill>
              <a:latin typeface="Calibri"/>
            </a:endParaRPr>
          </a:p>
        </p:txBody>
      </p:sp>
      <p:sp>
        <p:nvSpPr>
          <p:cNvPr id="42" name="PlaceHolder 2"/>
          <p:cNvSpPr>
            <a:spLocks noGrp="1"/>
          </p:cNvSpPr>
          <p:nvPr>
            <p:ph type="body"/>
          </p:nvPr>
        </p:nvSpPr>
        <p:spPr>
          <a:xfrm>
            <a:off x="457200" y="1600200"/>
            <a:ext cx="8229240" cy="4525560"/>
          </a:xfrm>
          <a:prstGeom prst="rect">
            <a:avLst/>
          </a:prstGeom>
        </p:spPr>
        <p:txBody>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Click to edit Master text styles</a:t>
            </a:r>
            <a:endParaRPr b="0" lang="en-US" sz="32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Second level</a:t>
            </a:r>
            <a:endParaRPr b="0" lang="en-US" sz="2800" spc="-1" strike="noStrike">
              <a:solidFill>
                <a:srgbClr val="000000"/>
              </a:solidFill>
              <a:latin typeface="Calibri"/>
            </a:endParaRPr>
          </a:p>
          <a:p>
            <a:pPr lvl="2" marL="1143000" indent="-228240">
              <a:lnSpc>
                <a:spcPct val="100000"/>
              </a:lnSpc>
              <a:spcBef>
                <a:spcPts val="479"/>
              </a:spcBef>
              <a:buClr>
                <a:srgbClr val="000000"/>
              </a:buClr>
              <a:buFont typeface="Arial"/>
              <a:buChar char="•"/>
            </a:pPr>
            <a:r>
              <a:rPr b="0" lang="en-US" sz="2400" spc="-1" strike="noStrike">
                <a:solidFill>
                  <a:srgbClr val="000000"/>
                </a:solidFill>
                <a:latin typeface="Calibri"/>
              </a:rPr>
              <a:t>Third level</a:t>
            </a:r>
            <a:endParaRPr b="0" lang="en-US" sz="2400" spc="-1" strike="noStrike">
              <a:solidFill>
                <a:srgbClr val="000000"/>
              </a:solidFill>
              <a:latin typeface="Calibri"/>
            </a:endParaRPr>
          </a:p>
          <a:p>
            <a:pPr lvl="3" marL="1600200" indent="-228240">
              <a:lnSpc>
                <a:spcPct val="100000"/>
              </a:lnSpc>
              <a:spcBef>
                <a:spcPts val="400"/>
              </a:spcBef>
              <a:buClr>
                <a:srgbClr val="000000"/>
              </a:buClr>
              <a:buFont typeface="Arial"/>
              <a:buChar char="–"/>
            </a:pPr>
            <a:r>
              <a:rPr b="0" lang="en-US" sz="2000" spc="-1" strike="noStrike">
                <a:solidFill>
                  <a:srgbClr val="000000"/>
                </a:solidFill>
                <a:latin typeface="Calibri"/>
              </a:rPr>
              <a:t>Fourth level</a:t>
            </a:r>
            <a:endParaRPr b="0" lang="en-US" sz="2000" spc="-1" strike="noStrike">
              <a:solidFill>
                <a:srgbClr val="000000"/>
              </a:solidFill>
              <a:latin typeface="Calibri"/>
            </a:endParaRPr>
          </a:p>
          <a:p>
            <a:pPr lvl="4" marL="2057400" indent="-228240">
              <a:lnSpc>
                <a:spcPct val="100000"/>
              </a:lnSpc>
              <a:spcBef>
                <a:spcPts val="400"/>
              </a:spcBef>
              <a:buClr>
                <a:srgbClr val="000000"/>
              </a:buClr>
              <a:buFont typeface="Arial"/>
              <a:buChar char="»"/>
            </a:pPr>
            <a:r>
              <a:rPr b="0" lang="en-US" sz="2000" spc="-1" strike="noStrike">
                <a:solidFill>
                  <a:srgbClr val="000000"/>
                </a:solidFill>
                <a:latin typeface="Calibri"/>
              </a:rPr>
              <a:t>Fifth level</a:t>
            </a:r>
            <a:endParaRPr b="0" lang="en-US" sz="2000" spc="-1" strike="noStrike">
              <a:solidFill>
                <a:srgbClr val="000000"/>
              </a:solidFill>
              <a:latin typeface="Calibri"/>
            </a:endParaRPr>
          </a:p>
        </p:txBody>
      </p:sp>
      <p:sp>
        <p:nvSpPr>
          <p:cNvPr id="43" name="PlaceHolder 3"/>
          <p:cNvSpPr>
            <a:spLocks noGrp="1"/>
          </p:cNvSpPr>
          <p:nvPr>
            <p:ph type="dt"/>
          </p:nvPr>
        </p:nvSpPr>
        <p:spPr>
          <a:xfrm>
            <a:off x="457200" y="6356520"/>
            <a:ext cx="2133360" cy="364680"/>
          </a:xfrm>
          <a:prstGeom prst="rect">
            <a:avLst/>
          </a:prstGeom>
        </p:spPr>
        <p:txBody>
          <a:bodyPr anchor="ctr"/>
          <a:p>
            <a:pPr>
              <a:lnSpc>
                <a:spcPct val="100000"/>
              </a:lnSpc>
            </a:pPr>
            <a:fld id="{BB19A80B-D867-4D3D-B560-E661358F824F}" type="datetime">
              <a:rPr b="0" lang="en-IN" sz="1200" spc="-1" strike="noStrike">
                <a:solidFill>
                  <a:srgbClr val="8b8b8b"/>
                </a:solidFill>
                <a:latin typeface="Calibri"/>
              </a:rPr>
              <a:t>24/11/18</a:t>
            </a:fld>
            <a:endParaRPr b="0" lang="en-IN" sz="1200" spc="-1" strike="noStrike">
              <a:latin typeface="Times New Roman"/>
            </a:endParaRPr>
          </a:p>
        </p:txBody>
      </p:sp>
      <p:sp>
        <p:nvSpPr>
          <p:cNvPr id="44" name="PlaceHolder 4"/>
          <p:cNvSpPr>
            <a:spLocks noGrp="1"/>
          </p:cNvSpPr>
          <p:nvPr>
            <p:ph type="ftr"/>
          </p:nvPr>
        </p:nvSpPr>
        <p:spPr>
          <a:xfrm>
            <a:off x="3124080" y="6356520"/>
            <a:ext cx="2895120" cy="364680"/>
          </a:xfrm>
          <a:prstGeom prst="rect">
            <a:avLst/>
          </a:prstGeom>
        </p:spPr>
        <p:txBody>
          <a:bodyPr anchor="ctr"/>
          <a:p>
            <a:endParaRPr b="0" lang="en-IN" sz="2400" spc="-1" strike="noStrike">
              <a:latin typeface="Times New Roman"/>
            </a:endParaRPr>
          </a:p>
        </p:txBody>
      </p:sp>
      <p:sp>
        <p:nvSpPr>
          <p:cNvPr id="45" name="PlaceHolder 5"/>
          <p:cNvSpPr>
            <a:spLocks noGrp="1"/>
          </p:cNvSpPr>
          <p:nvPr>
            <p:ph type="sldNum"/>
          </p:nvPr>
        </p:nvSpPr>
        <p:spPr>
          <a:xfrm>
            <a:off x="6553080" y="6356520"/>
            <a:ext cx="2133360" cy="364680"/>
          </a:xfrm>
          <a:prstGeom prst="rect">
            <a:avLst/>
          </a:prstGeom>
        </p:spPr>
        <p:txBody>
          <a:bodyPr anchor="ctr"/>
          <a:p>
            <a:pPr algn="r">
              <a:lnSpc>
                <a:spcPct val="100000"/>
              </a:lnSpc>
            </a:pPr>
            <a:fld id="{C1A12825-0E6E-446F-BCC6-C310EBD23203}" type="slidenum">
              <a:rPr b="0" lang="en-IN" sz="1200" spc="-1" strike="noStrike">
                <a:solidFill>
                  <a:srgbClr val="8b8b8b"/>
                </a:solidFill>
                <a:latin typeface="Calibri"/>
              </a:rPr>
              <a:t>1</a:t>
            </a:fld>
            <a:endParaRPr b="0" lang="en-IN"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PlaceHolder 1"/>
          <p:cNvSpPr>
            <a:spLocks noGrp="1"/>
          </p:cNvSpPr>
          <p:nvPr>
            <p:ph type="dt"/>
          </p:nvPr>
        </p:nvSpPr>
        <p:spPr>
          <a:xfrm>
            <a:off x="457200" y="6356520"/>
            <a:ext cx="2133360" cy="364680"/>
          </a:xfrm>
          <a:prstGeom prst="rect">
            <a:avLst/>
          </a:prstGeom>
        </p:spPr>
        <p:txBody>
          <a:bodyPr anchor="ctr"/>
          <a:p>
            <a:pPr>
              <a:lnSpc>
                <a:spcPct val="100000"/>
              </a:lnSpc>
            </a:pPr>
            <a:fld id="{D5972F9F-1758-4CA1-9513-CAE93EDB4E37}" type="datetime">
              <a:rPr b="0" lang="en-IN" sz="1200" spc="-1" strike="noStrike">
                <a:solidFill>
                  <a:srgbClr val="8b8b8b"/>
                </a:solidFill>
                <a:latin typeface="Calibri"/>
              </a:rPr>
              <a:t>24/11/18</a:t>
            </a:fld>
            <a:endParaRPr b="0" lang="en-IN" sz="1200" spc="-1" strike="noStrike">
              <a:latin typeface="Times New Roman"/>
            </a:endParaRPr>
          </a:p>
        </p:txBody>
      </p:sp>
      <p:sp>
        <p:nvSpPr>
          <p:cNvPr id="83" name="PlaceHolder 2"/>
          <p:cNvSpPr>
            <a:spLocks noGrp="1"/>
          </p:cNvSpPr>
          <p:nvPr>
            <p:ph type="ftr"/>
          </p:nvPr>
        </p:nvSpPr>
        <p:spPr>
          <a:xfrm>
            <a:off x="3124080" y="6356520"/>
            <a:ext cx="2895120" cy="364680"/>
          </a:xfrm>
          <a:prstGeom prst="rect">
            <a:avLst/>
          </a:prstGeom>
        </p:spPr>
        <p:txBody>
          <a:bodyPr anchor="ctr"/>
          <a:p>
            <a:endParaRPr b="0" lang="en-IN" sz="2400" spc="-1" strike="noStrike">
              <a:latin typeface="Times New Roman"/>
            </a:endParaRPr>
          </a:p>
        </p:txBody>
      </p:sp>
      <p:sp>
        <p:nvSpPr>
          <p:cNvPr id="84" name="PlaceHolder 3"/>
          <p:cNvSpPr>
            <a:spLocks noGrp="1"/>
          </p:cNvSpPr>
          <p:nvPr>
            <p:ph type="sldNum"/>
          </p:nvPr>
        </p:nvSpPr>
        <p:spPr>
          <a:xfrm>
            <a:off x="6553080" y="6356520"/>
            <a:ext cx="2133360" cy="364680"/>
          </a:xfrm>
          <a:prstGeom prst="rect">
            <a:avLst/>
          </a:prstGeom>
        </p:spPr>
        <p:txBody>
          <a:bodyPr anchor="ctr"/>
          <a:p>
            <a:pPr algn="r">
              <a:lnSpc>
                <a:spcPct val="100000"/>
              </a:lnSpc>
            </a:pPr>
            <a:fld id="{0990CDF9-9ADC-4A26-A37B-9E8E1CDBD36C}" type="slidenum">
              <a:rPr b="0" lang="en-IN" sz="1200" spc="-1" strike="noStrike">
                <a:solidFill>
                  <a:srgbClr val="8b8b8b"/>
                </a:solidFill>
                <a:latin typeface="Calibri"/>
              </a:rPr>
              <a:t>&lt;number&gt;</a:t>
            </a:fld>
            <a:endParaRPr b="0" lang="en-IN" sz="1200" spc="-1" strike="noStrike">
              <a:latin typeface="Times New Roman"/>
            </a:endParaRPr>
          </a:p>
        </p:txBody>
      </p:sp>
      <p:sp>
        <p:nvSpPr>
          <p:cNvPr id="85" name="PlaceHolder 4"/>
          <p:cNvSpPr>
            <a:spLocks noGrp="1"/>
          </p:cNvSpPr>
          <p:nvPr>
            <p:ph type="title"/>
          </p:nvPr>
        </p:nvSpPr>
        <p:spPr>
          <a:xfrm>
            <a:off x="457200" y="273600"/>
            <a:ext cx="8229240" cy="1144800"/>
          </a:xfrm>
          <a:prstGeom prst="rect">
            <a:avLst/>
          </a:prstGeom>
        </p:spPr>
        <p:txBody>
          <a:bodyPr lIns="0" rIns="0" tIns="0" bIns="0" anchor="ct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86"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Calibri"/>
              </a:rPr>
              <a:t>Click to edit the outline text format</a:t>
            </a:r>
            <a:endParaRPr b="0" lang="en-U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Calibri"/>
              </a:rPr>
              <a:t>Second Outline Level</a:t>
            </a:r>
            <a:endParaRPr b="0" lang="en-US"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Calibri"/>
              </a:rPr>
              <a:t>Third Outline Level</a:t>
            </a:r>
            <a:endParaRPr b="0" lang="en-US"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Calibri"/>
              </a:rPr>
              <a:t>Fourth Outline Level</a:t>
            </a:r>
            <a:endParaRPr b="0" lang="en-U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4680"/>
            <a:ext cx="8229240" cy="1142640"/>
          </a:xfrm>
          <a:prstGeom prst="rect">
            <a:avLst/>
          </a:prstGeom>
        </p:spPr>
        <p:txBody>
          <a:bodyPr anchor="ctr"/>
          <a:p>
            <a:pPr algn="ctr">
              <a:lnSpc>
                <a:spcPct val="100000"/>
              </a:lnSpc>
            </a:pPr>
            <a:r>
              <a:rPr b="0" lang="en-US" sz="4400" spc="-1" strike="noStrike">
                <a:solidFill>
                  <a:srgbClr val="000000"/>
                </a:solidFill>
                <a:latin typeface="Calibri"/>
              </a:rPr>
              <a:t>Click to edit Master title style</a:t>
            </a:r>
            <a:endParaRPr b="0" lang="en-US" sz="4400" spc="-1" strike="noStrike">
              <a:solidFill>
                <a:srgbClr val="000000"/>
              </a:solidFill>
              <a:latin typeface="Calibri"/>
            </a:endParaRPr>
          </a:p>
        </p:txBody>
      </p:sp>
      <p:sp>
        <p:nvSpPr>
          <p:cNvPr id="124" name="PlaceHolder 2"/>
          <p:cNvSpPr>
            <a:spLocks noGrp="1"/>
          </p:cNvSpPr>
          <p:nvPr>
            <p:ph type="dt"/>
          </p:nvPr>
        </p:nvSpPr>
        <p:spPr>
          <a:xfrm>
            <a:off x="457200" y="6356520"/>
            <a:ext cx="2133360" cy="364680"/>
          </a:xfrm>
          <a:prstGeom prst="rect">
            <a:avLst/>
          </a:prstGeom>
        </p:spPr>
        <p:txBody>
          <a:bodyPr anchor="ctr"/>
          <a:p>
            <a:pPr>
              <a:lnSpc>
                <a:spcPct val="100000"/>
              </a:lnSpc>
            </a:pPr>
            <a:fld id="{F7CA2EE0-DF84-467B-8AD2-AF7928548925}" type="datetime">
              <a:rPr b="0" lang="en-IN" sz="1200" spc="-1" strike="noStrike">
                <a:solidFill>
                  <a:srgbClr val="8b8b8b"/>
                </a:solidFill>
                <a:latin typeface="Calibri"/>
              </a:rPr>
              <a:t>24/11/18</a:t>
            </a:fld>
            <a:endParaRPr b="0" lang="en-IN" sz="1200" spc="-1" strike="noStrike">
              <a:latin typeface="Times New Roman"/>
            </a:endParaRPr>
          </a:p>
        </p:txBody>
      </p:sp>
      <p:sp>
        <p:nvSpPr>
          <p:cNvPr id="125" name="PlaceHolder 3"/>
          <p:cNvSpPr>
            <a:spLocks noGrp="1"/>
          </p:cNvSpPr>
          <p:nvPr>
            <p:ph type="ftr"/>
          </p:nvPr>
        </p:nvSpPr>
        <p:spPr>
          <a:xfrm>
            <a:off x="3124080" y="6356520"/>
            <a:ext cx="2895120" cy="364680"/>
          </a:xfrm>
          <a:prstGeom prst="rect">
            <a:avLst/>
          </a:prstGeom>
        </p:spPr>
        <p:txBody>
          <a:bodyPr anchor="ctr"/>
          <a:p>
            <a:endParaRPr b="0" lang="en-IN" sz="2400" spc="-1" strike="noStrike">
              <a:latin typeface="Times New Roman"/>
            </a:endParaRPr>
          </a:p>
        </p:txBody>
      </p:sp>
      <p:sp>
        <p:nvSpPr>
          <p:cNvPr id="126" name="PlaceHolder 4"/>
          <p:cNvSpPr>
            <a:spLocks noGrp="1"/>
          </p:cNvSpPr>
          <p:nvPr>
            <p:ph type="sldNum"/>
          </p:nvPr>
        </p:nvSpPr>
        <p:spPr>
          <a:xfrm>
            <a:off x="6553080" y="6356520"/>
            <a:ext cx="2133360" cy="364680"/>
          </a:xfrm>
          <a:prstGeom prst="rect">
            <a:avLst/>
          </a:prstGeom>
        </p:spPr>
        <p:txBody>
          <a:bodyPr anchor="ctr"/>
          <a:p>
            <a:pPr algn="r">
              <a:lnSpc>
                <a:spcPct val="100000"/>
              </a:lnSpc>
            </a:pPr>
            <a:fld id="{E8C1EB01-CF8A-4928-B9DE-591A08356962}" type="slidenum">
              <a:rPr b="0" lang="en-IN" sz="1200" spc="-1" strike="noStrike">
                <a:solidFill>
                  <a:srgbClr val="8b8b8b"/>
                </a:solidFill>
                <a:latin typeface="Calibri"/>
              </a:rPr>
              <a:t>&lt;number&gt;</a:t>
            </a:fld>
            <a:endParaRPr b="0" lang="en-IN" sz="1200" spc="-1" strike="noStrike">
              <a:latin typeface="Times New Roman"/>
            </a:endParaRPr>
          </a:p>
        </p:txBody>
      </p:sp>
      <p:sp>
        <p:nvSpPr>
          <p:cNvPr id="127"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Calibri"/>
              </a:rPr>
              <a:t>Click to edit the outline text format</a:t>
            </a:r>
            <a:endParaRPr b="0" lang="en-U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Calibri"/>
              </a:rPr>
              <a:t>Second Outline Level</a:t>
            </a:r>
            <a:endParaRPr b="0" lang="en-US"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Calibri"/>
              </a:rPr>
              <a:t>Third Outline Level</a:t>
            </a:r>
            <a:endParaRPr b="0" lang="en-US"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Calibri"/>
              </a:rPr>
              <a:t>Fourth Outline Level</a:t>
            </a:r>
            <a:endParaRPr b="0" lang="en-U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4" name="PlaceHolder 1"/>
          <p:cNvSpPr>
            <a:spLocks noGrp="1"/>
          </p:cNvSpPr>
          <p:nvPr>
            <p:ph type="title"/>
          </p:nvPr>
        </p:nvSpPr>
        <p:spPr>
          <a:xfrm>
            <a:off x="2895480" y="110880"/>
            <a:ext cx="6019560" cy="487080"/>
          </a:xfrm>
          <a:prstGeom prst="rect">
            <a:avLst/>
          </a:prstGeom>
        </p:spPr>
        <p:txBody>
          <a:bodyPr anchor="ctr"/>
          <a:p>
            <a:pPr>
              <a:lnSpc>
                <a:spcPct val="100000"/>
              </a:lnSpc>
            </a:pPr>
            <a:r>
              <a:rPr b="1" lang="en-US" sz="2000" spc="-1" strike="noStrike">
                <a:solidFill>
                  <a:srgbClr val="ff0066"/>
                </a:solidFill>
                <a:latin typeface="Verdana"/>
                <a:ea typeface="Verdana"/>
              </a:rPr>
              <a:t>Click to edit Master title style</a:t>
            </a:r>
            <a:endParaRPr b="0" lang="en-US" sz="2000" spc="-1" strike="noStrike">
              <a:solidFill>
                <a:srgbClr val="000000"/>
              </a:solidFill>
              <a:latin typeface="Verdana"/>
            </a:endParaRPr>
          </a:p>
        </p:txBody>
      </p:sp>
      <p:sp>
        <p:nvSpPr>
          <p:cNvPr id="165" name="PlaceHolder 2"/>
          <p:cNvSpPr>
            <a:spLocks noGrp="1"/>
          </p:cNvSpPr>
          <p:nvPr>
            <p:ph type="dt"/>
          </p:nvPr>
        </p:nvSpPr>
        <p:spPr>
          <a:xfrm>
            <a:off x="457200" y="6356520"/>
            <a:ext cx="2133360" cy="364680"/>
          </a:xfrm>
          <a:prstGeom prst="rect">
            <a:avLst/>
          </a:prstGeom>
        </p:spPr>
        <p:txBody>
          <a:bodyPr anchor="ctr"/>
          <a:p>
            <a:pPr>
              <a:lnSpc>
                <a:spcPct val="100000"/>
              </a:lnSpc>
            </a:pPr>
            <a:fld id="{6A2185A2-0A38-4BC6-8E95-36F18AADC56A}" type="datetime1">
              <a:rPr b="0" lang="en-IN" sz="1200" spc="-1" strike="noStrike">
                <a:solidFill>
                  <a:srgbClr val="8b8b8b"/>
                </a:solidFill>
                <a:latin typeface="Verdana"/>
                <a:ea typeface="Verdana"/>
              </a:rPr>
              <a:t>24/11/2018</a:t>
            </a:fld>
            <a:endParaRPr b="0" lang="en-IN" sz="1200" spc="-1" strike="noStrike">
              <a:latin typeface="Times New Roman"/>
            </a:endParaRPr>
          </a:p>
        </p:txBody>
      </p:sp>
      <p:sp>
        <p:nvSpPr>
          <p:cNvPr id="166" name="PlaceHolder 3"/>
          <p:cNvSpPr>
            <a:spLocks noGrp="1"/>
          </p:cNvSpPr>
          <p:nvPr>
            <p:ph type="ftr"/>
          </p:nvPr>
        </p:nvSpPr>
        <p:spPr>
          <a:xfrm>
            <a:off x="3124080" y="6356520"/>
            <a:ext cx="2895120" cy="364680"/>
          </a:xfrm>
          <a:prstGeom prst="rect">
            <a:avLst/>
          </a:prstGeom>
        </p:spPr>
        <p:txBody>
          <a:bodyPr anchor="ctr"/>
          <a:p>
            <a:endParaRPr b="0" lang="en-IN" sz="2400" spc="-1" strike="noStrike">
              <a:latin typeface="Times New Roman"/>
            </a:endParaRPr>
          </a:p>
        </p:txBody>
      </p:sp>
      <p:sp>
        <p:nvSpPr>
          <p:cNvPr id="167" name="PlaceHolder 4"/>
          <p:cNvSpPr>
            <a:spLocks noGrp="1"/>
          </p:cNvSpPr>
          <p:nvPr>
            <p:ph type="sldNum"/>
          </p:nvPr>
        </p:nvSpPr>
        <p:spPr>
          <a:xfrm>
            <a:off x="6553080" y="6356520"/>
            <a:ext cx="2133360" cy="364680"/>
          </a:xfrm>
          <a:prstGeom prst="rect">
            <a:avLst/>
          </a:prstGeom>
        </p:spPr>
        <p:txBody>
          <a:bodyPr anchor="ctr"/>
          <a:p>
            <a:pPr algn="r">
              <a:lnSpc>
                <a:spcPct val="100000"/>
              </a:lnSpc>
            </a:pPr>
            <a:fld id="{71150CF4-49FB-4995-9D27-3AD1018DFE86}" type="slidenum">
              <a:rPr b="0" lang="en-IN" sz="1200" spc="-1" strike="noStrike">
                <a:solidFill>
                  <a:srgbClr val="8b8b8b"/>
                </a:solidFill>
                <a:latin typeface="Verdana"/>
                <a:ea typeface="Verdana"/>
              </a:rPr>
              <a:t>&lt;number&gt;</a:t>
            </a:fld>
            <a:endParaRPr b="0" lang="en-IN" sz="1200" spc="-1" strike="noStrike">
              <a:latin typeface="Times New Roman"/>
            </a:endParaRPr>
          </a:p>
        </p:txBody>
      </p:sp>
      <p:sp>
        <p:nvSpPr>
          <p:cNvPr id="168"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Verdana"/>
              </a:rPr>
              <a:t>Click to edit the outline text format</a:t>
            </a:r>
            <a:endParaRPr b="0" lang="en-US" sz="3200" spc="-1" strike="noStrike">
              <a:solidFill>
                <a:srgbClr val="000000"/>
              </a:solidFill>
              <a:latin typeface="Verdana"/>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Verdana"/>
              </a:rPr>
              <a:t>Second Outline Level</a:t>
            </a:r>
            <a:endParaRPr b="0" lang="en-US" sz="2400" spc="-1" strike="noStrike">
              <a:solidFill>
                <a:srgbClr val="000000"/>
              </a:solidFill>
              <a:latin typeface="Verdana"/>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Verdana"/>
              </a:rPr>
              <a:t>Third Outline Level</a:t>
            </a:r>
            <a:endParaRPr b="0" lang="en-US" sz="2000" spc="-1" strike="noStrike">
              <a:solidFill>
                <a:srgbClr val="000000"/>
              </a:solidFill>
              <a:latin typeface="Verdana"/>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Verdana"/>
              </a:rPr>
              <a:t>Fourth Outline Level</a:t>
            </a:r>
            <a:endParaRPr b="0" lang="en-US" sz="2000" spc="-1" strike="noStrike">
              <a:solidFill>
                <a:srgbClr val="000000"/>
              </a:solidFill>
              <a:latin typeface="Verdana"/>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Verdana"/>
              </a:rPr>
              <a:t>Fifth Outline Level</a:t>
            </a:r>
            <a:endParaRPr b="0" lang="en-US" sz="2000" spc="-1" strike="noStrike">
              <a:solidFill>
                <a:srgbClr val="000000"/>
              </a:solidFill>
              <a:latin typeface="Verdana"/>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Verdana"/>
              </a:rPr>
              <a:t>Sixth Outline Level</a:t>
            </a:r>
            <a:endParaRPr b="0" lang="en-US" sz="2000" spc="-1" strike="noStrike">
              <a:solidFill>
                <a:srgbClr val="000000"/>
              </a:solidFill>
              <a:latin typeface="Verdana"/>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Verdana"/>
              </a:rPr>
              <a:t>Seventh Outline Level</a:t>
            </a:r>
            <a:endParaRPr b="0" lang="en-US" sz="2000" spc="-1" strike="noStrike">
              <a:solidFill>
                <a:srgbClr val="000000"/>
              </a:solidFill>
              <a:latin typeface="Verdana"/>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5" name="PlaceHolder 1"/>
          <p:cNvSpPr>
            <a:spLocks noGrp="1"/>
          </p:cNvSpPr>
          <p:nvPr>
            <p:ph type="dt"/>
          </p:nvPr>
        </p:nvSpPr>
        <p:spPr>
          <a:xfrm>
            <a:off x="457200" y="6356520"/>
            <a:ext cx="2133360" cy="364680"/>
          </a:xfrm>
          <a:prstGeom prst="rect">
            <a:avLst/>
          </a:prstGeom>
        </p:spPr>
        <p:txBody>
          <a:bodyPr anchor="ctr"/>
          <a:p>
            <a:pPr>
              <a:lnSpc>
                <a:spcPct val="100000"/>
              </a:lnSpc>
            </a:pPr>
            <a:fld id="{C90F3994-52DD-49EB-92F2-50A3A59BB76C}" type="datetime1">
              <a:rPr b="0" lang="en-IN" sz="1200" spc="-1" strike="noStrike">
                <a:solidFill>
                  <a:srgbClr val="8b8b8b"/>
                </a:solidFill>
                <a:latin typeface="Verdana"/>
                <a:ea typeface="Verdana"/>
              </a:rPr>
              <a:t>24/11/2018</a:t>
            </a:fld>
            <a:endParaRPr b="0" lang="en-IN" sz="1200" spc="-1" strike="noStrike">
              <a:latin typeface="Times New Roman"/>
            </a:endParaRPr>
          </a:p>
        </p:txBody>
      </p:sp>
      <p:sp>
        <p:nvSpPr>
          <p:cNvPr id="206" name="PlaceHolder 2"/>
          <p:cNvSpPr>
            <a:spLocks noGrp="1"/>
          </p:cNvSpPr>
          <p:nvPr>
            <p:ph type="ftr"/>
          </p:nvPr>
        </p:nvSpPr>
        <p:spPr>
          <a:xfrm>
            <a:off x="3124080" y="6356520"/>
            <a:ext cx="2895120" cy="364680"/>
          </a:xfrm>
          <a:prstGeom prst="rect">
            <a:avLst/>
          </a:prstGeom>
        </p:spPr>
        <p:txBody>
          <a:bodyPr anchor="ctr"/>
          <a:p>
            <a:endParaRPr b="0" lang="en-IN" sz="2400" spc="-1" strike="noStrike">
              <a:latin typeface="Times New Roman"/>
            </a:endParaRPr>
          </a:p>
        </p:txBody>
      </p:sp>
      <p:sp>
        <p:nvSpPr>
          <p:cNvPr id="207" name="PlaceHolder 3"/>
          <p:cNvSpPr>
            <a:spLocks noGrp="1"/>
          </p:cNvSpPr>
          <p:nvPr>
            <p:ph type="sldNum"/>
          </p:nvPr>
        </p:nvSpPr>
        <p:spPr>
          <a:xfrm>
            <a:off x="6553080" y="6356520"/>
            <a:ext cx="2133360" cy="364680"/>
          </a:xfrm>
          <a:prstGeom prst="rect">
            <a:avLst/>
          </a:prstGeom>
        </p:spPr>
        <p:txBody>
          <a:bodyPr anchor="ctr"/>
          <a:p>
            <a:pPr algn="r">
              <a:lnSpc>
                <a:spcPct val="100000"/>
              </a:lnSpc>
            </a:pPr>
            <a:fld id="{8EC889F5-4934-4A35-A408-D1EC99A184F6}" type="slidenum">
              <a:rPr b="0" lang="en-IN" sz="1200" spc="-1" strike="noStrike">
                <a:solidFill>
                  <a:srgbClr val="8b8b8b"/>
                </a:solidFill>
                <a:latin typeface="Verdana"/>
                <a:ea typeface="Verdana"/>
              </a:rPr>
              <a:t>&lt;number&gt;</a:t>
            </a:fld>
            <a:endParaRPr b="0" lang="en-IN" sz="1200" spc="-1" strike="noStrike">
              <a:latin typeface="Times New Roman"/>
            </a:endParaRPr>
          </a:p>
        </p:txBody>
      </p:sp>
      <p:sp>
        <p:nvSpPr>
          <p:cNvPr id="208" name="PlaceHolder 4"/>
          <p:cNvSpPr>
            <a:spLocks noGrp="1"/>
          </p:cNvSpPr>
          <p:nvPr>
            <p:ph type="title"/>
          </p:nvPr>
        </p:nvSpPr>
        <p:spPr>
          <a:xfrm>
            <a:off x="457200" y="273600"/>
            <a:ext cx="8229240" cy="1144800"/>
          </a:xfrm>
          <a:prstGeom prst="rect">
            <a:avLst/>
          </a:prstGeom>
        </p:spPr>
        <p:txBody>
          <a:bodyPr lIns="0" rIns="0" tIns="0" bIns="0" anchor="ctr"/>
          <a:p>
            <a:r>
              <a:rPr b="0" lang="en-US" sz="1800" spc="-1" strike="noStrike">
                <a:solidFill>
                  <a:srgbClr val="000000"/>
                </a:solidFill>
                <a:latin typeface="Verdana"/>
              </a:rPr>
              <a:t>Click to edit the title text format</a:t>
            </a:r>
            <a:endParaRPr b="0" lang="en-US" sz="1800" spc="-1" strike="noStrike">
              <a:solidFill>
                <a:srgbClr val="000000"/>
              </a:solidFill>
              <a:latin typeface="Verdana"/>
            </a:endParaRPr>
          </a:p>
        </p:txBody>
      </p:sp>
      <p:sp>
        <p:nvSpPr>
          <p:cNvPr id="209"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Verdana"/>
              </a:rPr>
              <a:t>Click to edit the outline text format</a:t>
            </a:r>
            <a:endParaRPr b="0" lang="en-US" sz="3200" spc="-1" strike="noStrike">
              <a:solidFill>
                <a:srgbClr val="000000"/>
              </a:solidFill>
              <a:latin typeface="Verdana"/>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Verdana"/>
              </a:rPr>
              <a:t>Second Outline Level</a:t>
            </a:r>
            <a:endParaRPr b="0" lang="en-US" sz="2400" spc="-1" strike="noStrike">
              <a:solidFill>
                <a:srgbClr val="000000"/>
              </a:solidFill>
              <a:latin typeface="Verdana"/>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Verdana"/>
              </a:rPr>
              <a:t>Third Outline Level</a:t>
            </a:r>
            <a:endParaRPr b="0" lang="en-US" sz="2000" spc="-1" strike="noStrike">
              <a:solidFill>
                <a:srgbClr val="000000"/>
              </a:solidFill>
              <a:latin typeface="Verdana"/>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Verdana"/>
              </a:rPr>
              <a:t>Fourth Outline Level</a:t>
            </a:r>
            <a:endParaRPr b="0" lang="en-US" sz="2000" spc="-1" strike="noStrike">
              <a:solidFill>
                <a:srgbClr val="000000"/>
              </a:solidFill>
              <a:latin typeface="Verdana"/>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Verdana"/>
              </a:rPr>
              <a:t>Fifth Outline Level</a:t>
            </a:r>
            <a:endParaRPr b="0" lang="en-US" sz="2000" spc="-1" strike="noStrike">
              <a:solidFill>
                <a:srgbClr val="000000"/>
              </a:solidFill>
              <a:latin typeface="Verdana"/>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Verdana"/>
              </a:rPr>
              <a:t>Sixth Outline Level</a:t>
            </a:r>
            <a:endParaRPr b="0" lang="en-US" sz="2000" spc="-1" strike="noStrike">
              <a:solidFill>
                <a:srgbClr val="000000"/>
              </a:solidFill>
              <a:latin typeface="Verdana"/>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Verdana"/>
              </a:rPr>
              <a:t>Seventh Outline Level</a:t>
            </a:r>
            <a:endParaRPr b="0" lang="en-US" sz="2000" spc="-1" strike="noStrike">
              <a:solidFill>
                <a:srgbClr val="000000"/>
              </a:solidFill>
              <a:latin typeface="Verdana"/>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6" name="PlaceHolder 1"/>
          <p:cNvSpPr>
            <a:spLocks noGrp="1"/>
          </p:cNvSpPr>
          <p:nvPr>
            <p:ph type="title"/>
          </p:nvPr>
        </p:nvSpPr>
        <p:spPr>
          <a:xfrm>
            <a:off x="2666880" y="198360"/>
            <a:ext cx="6019560" cy="487080"/>
          </a:xfrm>
          <a:prstGeom prst="rect">
            <a:avLst/>
          </a:prstGeom>
        </p:spPr>
        <p:txBody>
          <a:bodyPr anchor="ctr"/>
          <a:p>
            <a:pPr>
              <a:lnSpc>
                <a:spcPct val="100000"/>
              </a:lnSpc>
            </a:pPr>
            <a:r>
              <a:rPr b="1" lang="en-US" sz="2000" spc="-1" strike="noStrike">
                <a:solidFill>
                  <a:srgbClr val="ff0066"/>
                </a:solidFill>
                <a:latin typeface="Verdana"/>
                <a:ea typeface="Verdana"/>
              </a:rPr>
              <a:t>Click to edit Master title style</a:t>
            </a:r>
            <a:endParaRPr b="0" lang="en-US" sz="2000" spc="-1" strike="noStrike">
              <a:solidFill>
                <a:srgbClr val="000000"/>
              </a:solidFill>
              <a:latin typeface="Verdana"/>
            </a:endParaRPr>
          </a:p>
        </p:txBody>
      </p:sp>
      <p:sp>
        <p:nvSpPr>
          <p:cNvPr id="247" name="PlaceHolder 2"/>
          <p:cNvSpPr>
            <a:spLocks noGrp="1"/>
          </p:cNvSpPr>
          <p:nvPr>
            <p:ph type="body"/>
          </p:nvPr>
        </p:nvSpPr>
        <p:spPr>
          <a:xfrm>
            <a:off x="457200" y="1143000"/>
            <a:ext cx="8229240" cy="5105160"/>
          </a:xfrm>
          <a:prstGeom prst="rect">
            <a:avLst/>
          </a:prstGeom>
        </p:spPr>
        <p:txBody>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Verdana"/>
                <a:ea typeface="Verdana"/>
              </a:rPr>
              <a:t>Click to edit Master text styles</a:t>
            </a:r>
            <a:endParaRPr b="0" lang="en-US" sz="3200" spc="-1" strike="noStrike">
              <a:solidFill>
                <a:srgbClr val="000000"/>
              </a:solidFill>
              <a:latin typeface="Verdana"/>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Verdana"/>
                <a:ea typeface="Verdana"/>
              </a:rPr>
              <a:t>Second level</a:t>
            </a:r>
            <a:endParaRPr b="0" lang="en-US" sz="2800" spc="-1" strike="noStrike">
              <a:solidFill>
                <a:srgbClr val="000000"/>
              </a:solidFill>
              <a:latin typeface="Verdana"/>
            </a:endParaRPr>
          </a:p>
          <a:p>
            <a:pPr lvl="2" marL="1143000" indent="-228240">
              <a:lnSpc>
                <a:spcPct val="100000"/>
              </a:lnSpc>
              <a:spcBef>
                <a:spcPts val="479"/>
              </a:spcBef>
              <a:buClr>
                <a:srgbClr val="000000"/>
              </a:buClr>
              <a:buFont typeface="Arial"/>
              <a:buChar char="•"/>
            </a:pPr>
            <a:r>
              <a:rPr b="0" lang="en-US" sz="2400" spc="-1" strike="noStrike">
                <a:solidFill>
                  <a:srgbClr val="000000"/>
                </a:solidFill>
                <a:latin typeface="Verdana"/>
                <a:ea typeface="Verdana"/>
              </a:rPr>
              <a:t>Third level</a:t>
            </a:r>
            <a:endParaRPr b="0" lang="en-US" sz="2400" spc="-1" strike="noStrike">
              <a:solidFill>
                <a:srgbClr val="000000"/>
              </a:solidFill>
              <a:latin typeface="Verdana"/>
            </a:endParaRPr>
          </a:p>
          <a:p>
            <a:pPr lvl="3" marL="1600200" indent="-228240">
              <a:lnSpc>
                <a:spcPct val="100000"/>
              </a:lnSpc>
              <a:spcBef>
                <a:spcPts val="400"/>
              </a:spcBef>
              <a:buClr>
                <a:srgbClr val="000000"/>
              </a:buClr>
              <a:buFont typeface="Arial"/>
              <a:buChar char="–"/>
            </a:pPr>
            <a:r>
              <a:rPr b="0" lang="en-US" sz="2000" spc="-1" strike="noStrike">
                <a:solidFill>
                  <a:srgbClr val="000000"/>
                </a:solidFill>
                <a:latin typeface="Verdana"/>
                <a:ea typeface="Verdana"/>
              </a:rPr>
              <a:t>Fourth level</a:t>
            </a:r>
            <a:endParaRPr b="0" lang="en-US" sz="2000" spc="-1" strike="noStrike">
              <a:solidFill>
                <a:srgbClr val="000000"/>
              </a:solidFill>
              <a:latin typeface="Verdana"/>
            </a:endParaRPr>
          </a:p>
          <a:p>
            <a:pPr lvl="4" marL="2057400" indent="-228240">
              <a:lnSpc>
                <a:spcPct val="100000"/>
              </a:lnSpc>
              <a:spcBef>
                <a:spcPts val="400"/>
              </a:spcBef>
              <a:buClr>
                <a:srgbClr val="000000"/>
              </a:buClr>
              <a:buFont typeface="Arial"/>
              <a:buChar char="»"/>
            </a:pPr>
            <a:r>
              <a:rPr b="0" lang="en-US" sz="2000" spc="-1" strike="noStrike">
                <a:solidFill>
                  <a:srgbClr val="000000"/>
                </a:solidFill>
                <a:latin typeface="Verdana"/>
                <a:ea typeface="Verdana"/>
              </a:rPr>
              <a:t>Fifth level</a:t>
            </a:r>
            <a:endParaRPr b="0" lang="en-US" sz="2000" spc="-1" strike="noStrike">
              <a:solidFill>
                <a:srgbClr val="000000"/>
              </a:solidFill>
              <a:latin typeface="Verdana"/>
            </a:endParaRPr>
          </a:p>
        </p:txBody>
      </p:sp>
      <p:sp>
        <p:nvSpPr>
          <p:cNvPr id="248" name="PlaceHolder 3"/>
          <p:cNvSpPr>
            <a:spLocks noGrp="1"/>
          </p:cNvSpPr>
          <p:nvPr>
            <p:ph type="dt"/>
          </p:nvPr>
        </p:nvSpPr>
        <p:spPr>
          <a:xfrm>
            <a:off x="457200" y="6356520"/>
            <a:ext cx="2133360" cy="364680"/>
          </a:xfrm>
          <a:prstGeom prst="rect">
            <a:avLst/>
          </a:prstGeom>
        </p:spPr>
        <p:txBody>
          <a:bodyPr anchor="ctr"/>
          <a:p>
            <a:pPr>
              <a:lnSpc>
                <a:spcPct val="100000"/>
              </a:lnSpc>
            </a:pPr>
            <a:fld id="{0F8DFB92-731B-4123-802E-18C7AA21404A}" type="datetime1">
              <a:rPr b="0" lang="en-IN" sz="1200" spc="-1" strike="noStrike">
                <a:solidFill>
                  <a:srgbClr val="8b8b8b"/>
                </a:solidFill>
                <a:latin typeface="Verdana"/>
                <a:ea typeface="Verdana"/>
              </a:rPr>
              <a:t>24/11/2018</a:t>
            </a:fld>
            <a:endParaRPr b="0" lang="en-IN" sz="1200" spc="-1" strike="noStrike">
              <a:latin typeface="Times New Roman"/>
            </a:endParaRPr>
          </a:p>
        </p:txBody>
      </p:sp>
      <p:sp>
        <p:nvSpPr>
          <p:cNvPr id="249" name="PlaceHolder 4"/>
          <p:cNvSpPr>
            <a:spLocks noGrp="1"/>
          </p:cNvSpPr>
          <p:nvPr>
            <p:ph type="ftr"/>
          </p:nvPr>
        </p:nvSpPr>
        <p:spPr>
          <a:xfrm>
            <a:off x="3124080" y="6356520"/>
            <a:ext cx="2895120" cy="364680"/>
          </a:xfrm>
          <a:prstGeom prst="rect">
            <a:avLst/>
          </a:prstGeom>
        </p:spPr>
        <p:txBody>
          <a:bodyPr anchor="ctr"/>
          <a:p>
            <a:endParaRPr b="0" lang="en-IN" sz="2400" spc="-1" strike="noStrike">
              <a:latin typeface="Times New Roman"/>
            </a:endParaRPr>
          </a:p>
        </p:txBody>
      </p:sp>
      <p:sp>
        <p:nvSpPr>
          <p:cNvPr id="250" name="PlaceHolder 5"/>
          <p:cNvSpPr>
            <a:spLocks noGrp="1"/>
          </p:cNvSpPr>
          <p:nvPr>
            <p:ph type="sldNum"/>
          </p:nvPr>
        </p:nvSpPr>
        <p:spPr>
          <a:xfrm>
            <a:off x="6553080" y="6356520"/>
            <a:ext cx="2133360" cy="364680"/>
          </a:xfrm>
          <a:prstGeom prst="rect">
            <a:avLst/>
          </a:prstGeom>
        </p:spPr>
        <p:txBody>
          <a:bodyPr anchor="ctr"/>
          <a:p>
            <a:pPr algn="r">
              <a:lnSpc>
                <a:spcPct val="100000"/>
              </a:lnSpc>
            </a:pPr>
            <a:fld id="{0EA7E865-27E9-456B-8F55-CA48B376FCBA}" type="slidenum">
              <a:rPr b="0" lang="en-IN" sz="1200" spc="-1" strike="noStrike">
                <a:solidFill>
                  <a:srgbClr val="8b8b8b"/>
                </a:solidFill>
                <a:latin typeface="Verdana"/>
                <a:ea typeface="Verdana"/>
              </a:rPr>
              <a:t>&lt;number&gt;</a:t>
            </a:fld>
            <a:endParaRPr b="0" lang="en-IN"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7" name="PlaceHolder 1"/>
          <p:cNvSpPr>
            <a:spLocks noGrp="1"/>
          </p:cNvSpPr>
          <p:nvPr>
            <p:ph type="title"/>
          </p:nvPr>
        </p:nvSpPr>
        <p:spPr>
          <a:xfrm>
            <a:off x="685800" y="2130480"/>
            <a:ext cx="7772040" cy="1469520"/>
          </a:xfrm>
          <a:prstGeom prst="rect">
            <a:avLst/>
          </a:prstGeom>
        </p:spPr>
        <p:txBody>
          <a:bodyPr anchor="ctr"/>
          <a:p>
            <a:pPr>
              <a:lnSpc>
                <a:spcPct val="100000"/>
              </a:lnSpc>
            </a:pPr>
            <a:r>
              <a:rPr b="1" lang="en-US" sz="2000" spc="-1" strike="noStrike">
                <a:solidFill>
                  <a:srgbClr val="ff0066"/>
                </a:solidFill>
                <a:latin typeface="Verdana"/>
                <a:ea typeface="Verdana"/>
              </a:rPr>
              <a:t>Click to edit Master title style</a:t>
            </a:r>
            <a:endParaRPr b="0" lang="en-US" sz="2000" spc="-1" strike="noStrike">
              <a:solidFill>
                <a:srgbClr val="000000"/>
              </a:solidFill>
              <a:latin typeface="Verdana"/>
            </a:endParaRPr>
          </a:p>
        </p:txBody>
      </p:sp>
      <p:sp>
        <p:nvSpPr>
          <p:cNvPr id="288" name="PlaceHolder 2"/>
          <p:cNvSpPr>
            <a:spLocks noGrp="1"/>
          </p:cNvSpPr>
          <p:nvPr>
            <p:ph type="dt"/>
          </p:nvPr>
        </p:nvSpPr>
        <p:spPr>
          <a:xfrm>
            <a:off x="457200" y="6356520"/>
            <a:ext cx="2133360" cy="364680"/>
          </a:xfrm>
          <a:prstGeom prst="rect">
            <a:avLst/>
          </a:prstGeom>
        </p:spPr>
        <p:txBody>
          <a:bodyPr anchor="ctr"/>
          <a:p>
            <a:pPr>
              <a:lnSpc>
                <a:spcPct val="100000"/>
              </a:lnSpc>
            </a:pPr>
            <a:fld id="{B083AD89-2F89-4FA1-8B1B-3BC28A4F3155}" type="datetime1">
              <a:rPr b="0" lang="en-IN" sz="1200" spc="-1" strike="noStrike">
                <a:solidFill>
                  <a:srgbClr val="8b8b8b"/>
                </a:solidFill>
                <a:latin typeface="Verdana"/>
                <a:ea typeface="Verdana"/>
              </a:rPr>
              <a:t>24/11/2018</a:t>
            </a:fld>
            <a:endParaRPr b="0" lang="en-IN" sz="1200" spc="-1" strike="noStrike">
              <a:latin typeface="Times New Roman"/>
            </a:endParaRPr>
          </a:p>
        </p:txBody>
      </p:sp>
      <p:sp>
        <p:nvSpPr>
          <p:cNvPr id="289" name="PlaceHolder 3"/>
          <p:cNvSpPr>
            <a:spLocks noGrp="1"/>
          </p:cNvSpPr>
          <p:nvPr>
            <p:ph type="ftr"/>
          </p:nvPr>
        </p:nvSpPr>
        <p:spPr>
          <a:xfrm>
            <a:off x="3124080" y="6356520"/>
            <a:ext cx="2895120" cy="364680"/>
          </a:xfrm>
          <a:prstGeom prst="rect">
            <a:avLst/>
          </a:prstGeom>
        </p:spPr>
        <p:txBody>
          <a:bodyPr anchor="ctr"/>
          <a:p>
            <a:endParaRPr b="0" lang="en-IN" sz="2400" spc="-1" strike="noStrike">
              <a:latin typeface="Times New Roman"/>
            </a:endParaRPr>
          </a:p>
        </p:txBody>
      </p:sp>
      <p:sp>
        <p:nvSpPr>
          <p:cNvPr id="290" name="PlaceHolder 4"/>
          <p:cNvSpPr>
            <a:spLocks noGrp="1"/>
          </p:cNvSpPr>
          <p:nvPr>
            <p:ph type="sldNum"/>
          </p:nvPr>
        </p:nvSpPr>
        <p:spPr>
          <a:xfrm>
            <a:off x="6553080" y="6356520"/>
            <a:ext cx="2133360" cy="364680"/>
          </a:xfrm>
          <a:prstGeom prst="rect">
            <a:avLst/>
          </a:prstGeom>
        </p:spPr>
        <p:txBody>
          <a:bodyPr anchor="ctr"/>
          <a:p>
            <a:pPr algn="r">
              <a:lnSpc>
                <a:spcPct val="100000"/>
              </a:lnSpc>
            </a:pPr>
            <a:fld id="{CD8BEE33-E4C5-4347-9A8E-70FE2D7D0F6A}" type="slidenum">
              <a:rPr b="0" lang="en-IN" sz="1200" spc="-1" strike="noStrike">
                <a:solidFill>
                  <a:srgbClr val="8b8b8b"/>
                </a:solidFill>
                <a:latin typeface="Verdana"/>
                <a:ea typeface="Verdana"/>
              </a:rPr>
              <a:t>&lt;number&gt;</a:t>
            </a:fld>
            <a:endParaRPr b="0" lang="en-IN" sz="1200" spc="-1" strike="noStrike">
              <a:latin typeface="Times New Roman"/>
            </a:endParaRPr>
          </a:p>
        </p:txBody>
      </p:sp>
      <p:sp>
        <p:nvSpPr>
          <p:cNvPr id="291"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Verdana"/>
              </a:rPr>
              <a:t>Click to edit the outline text format</a:t>
            </a:r>
            <a:endParaRPr b="0" lang="en-US" sz="3200" spc="-1" strike="noStrike">
              <a:solidFill>
                <a:srgbClr val="000000"/>
              </a:solidFill>
              <a:latin typeface="Verdana"/>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Verdana"/>
              </a:rPr>
              <a:t>Second Outline Level</a:t>
            </a:r>
            <a:endParaRPr b="0" lang="en-US" sz="2400" spc="-1" strike="noStrike">
              <a:solidFill>
                <a:srgbClr val="000000"/>
              </a:solidFill>
              <a:latin typeface="Verdana"/>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Verdana"/>
              </a:rPr>
              <a:t>Third Outline Level</a:t>
            </a:r>
            <a:endParaRPr b="0" lang="en-US" sz="2000" spc="-1" strike="noStrike">
              <a:solidFill>
                <a:srgbClr val="000000"/>
              </a:solidFill>
              <a:latin typeface="Verdana"/>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Verdana"/>
              </a:rPr>
              <a:t>Fourth Outline Level</a:t>
            </a:r>
            <a:endParaRPr b="0" lang="en-US" sz="2000" spc="-1" strike="noStrike">
              <a:solidFill>
                <a:srgbClr val="000000"/>
              </a:solidFill>
              <a:latin typeface="Verdana"/>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Verdana"/>
              </a:rPr>
              <a:t>Fifth Outline Level</a:t>
            </a:r>
            <a:endParaRPr b="0" lang="en-US" sz="2000" spc="-1" strike="noStrike">
              <a:solidFill>
                <a:srgbClr val="000000"/>
              </a:solidFill>
              <a:latin typeface="Verdana"/>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Verdana"/>
              </a:rPr>
              <a:t>Sixth Outline Level</a:t>
            </a:r>
            <a:endParaRPr b="0" lang="en-US" sz="2000" spc="-1" strike="noStrike">
              <a:solidFill>
                <a:srgbClr val="000000"/>
              </a:solidFill>
              <a:latin typeface="Verdana"/>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Verdana"/>
              </a:rPr>
              <a:t>Seventh Outline Level</a:t>
            </a:r>
            <a:endParaRPr b="0" lang="en-US" sz="2000" spc="-1" strike="noStrike">
              <a:solidFill>
                <a:srgbClr val="000000"/>
              </a:solidFill>
              <a:latin typeface="Verdana"/>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0.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9.png"/><Relationship Id="rId3" Type="http://schemas.openxmlformats.org/officeDocument/2006/relationships/slideLayout" Target="../slideLayouts/slideLayout53.xml"/><Relationship Id="rId4" Type="http://schemas.openxmlformats.org/officeDocument/2006/relationships/notesSlide" Target="../notesSlides/notesSlide100.xml"/>
</Relationships>
</file>

<file path=ppt/slides/_rels/slide101.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slideLayout" Target="../slideLayouts/slideLayout53.xml"/><Relationship Id="rId3" Type="http://schemas.openxmlformats.org/officeDocument/2006/relationships/notesSlide" Target="../notesSlides/notesSlide101.xml"/>
</Relationships>
</file>

<file path=ppt/slides/_rels/slide102.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53.xml"/><Relationship Id="rId3" Type="http://schemas.openxmlformats.org/officeDocument/2006/relationships/notesSlide" Target="../notesSlides/notesSlide102.xml"/>
</Relationships>
</file>

<file path=ppt/slides/_rels/slide103.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53.xml"/><Relationship Id="rId3" Type="http://schemas.openxmlformats.org/officeDocument/2006/relationships/notesSlide" Target="../notesSlides/notesSlide103.xml"/>
</Relationships>
</file>

<file path=ppt/slides/_rels/slide104.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image" Target="../media/image84.png"/><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image" Target="../media/image87.png"/><Relationship Id="rId6" Type="http://schemas.openxmlformats.org/officeDocument/2006/relationships/image" Target="../media/image88.png"/><Relationship Id="rId7" Type="http://schemas.openxmlformats.org/officeDocument/2006/relationships/slideLayout" Target="../slideLayouts/slideLayout53.xml"/><Relationship Id="rId8" Type="http://schemas.openxmlformats.org/officeDocument/2006/relationships/notesSlide" Target="../notesSlides/notesSlide104.xml"/>
</Relationships>
</file>

<file path=ppt/slides/_rels/slide105.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image" Target="../media/image90.png"/><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slideLayout" Target="../slideLayouts/slideLayout53.xml"/><Relationship Id="rId6" Type="http://schemas.openxmlformats.org/officeDocument/2006/relationships/notesSlide" Target="../notesSlides/notesSlide105.xml"/>
</Relationships>
</file>

<file path=ppt/slides/_rels/slide106.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53.xml"/><Relationship Id="rId3" Type="http://schemas.openxmlformats.org/officeDocument/2006/relationships/notesSlide" Target="../notesSlides/notesSlide106.xml"/>
</Relationships>
</file>

<file path=ppt/slides/_rels/slide107.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slideLayout" Target="../slideLayouts/slideLayout53.xml"/><Relationship Id="rId3" Type="http://schemas.openxmlformats.org/officeDocument/2006/relationships/notesSlide" Target="../notesSlides/notesSlide107.xml"/>
</Relationships>
</file>

<file path=ppt/slides/_rels/slide108.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slideLayout" Target="../slideLayouts/slideLayout53.xml"/><Relationship Id="rId3" Type="http://schemas.openxmlformats.org/officeDocument/2006/relationships/notesSlide" Target="../notesSlides/notesSlide108.xml"/>
</Relationships>
</file>

<file path=ppt/slides/_rels/slide109.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53.xml"/><Relationship Id="rId3" Type="http://schemas.openxmlformats.org/officeDocument/2006/relationships/notesSlide" Target="../notesSlides/notesSlide109.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0.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53.xml"/><Relationship Id="rId3" Type="http://schemas.openxmlformats.org/officeDocument/2006/relationships/notesSlide" Target="../notesSlides/notesSlide110.xml"/>
</Relationships>
</file>

<file path=ppt/slides/_rels/slide111.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11.xml"/>
</Relationships>
</file>

<file path=ppt/slides/_rels/slide112.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slideLayout" Target="../slideLayouts/slideLayout53.xml"/><Relationship Id="rId3" Type="http://schemas.openxmlformats.org/officeDocument/2006/relationships/notesSlide" Target="../notesSlides/notesSlide112.xml"/>
</Relationships>
</file>

<file path=ppt/slides/_rels/slide113.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slideLayout" Target="../slideLayouts/slideLayout53.xml"/><Relationship Id="rId3" Type="http://schemas.openxmlformats.org/officeDocument/2006/relationships/notesSlide" Target="../notesSlides/notesSlide113.xml"/>
</Relationships>
</file>

<file path=ppt/slides/_rels/slide114.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slideLayout" Target="../slideLayouts/slideLayout53.xml"/><Relationship Id="rId3" Type="http://schemas.openxmlformats.org/officeDocument/2006/relationships/notesSlide" Target="../notesSlides/notesSlide114.xml"/>
</Relationships>
</file>

<file path=ppt/slides/_rels/slide115.xml.rels><?xml version="1.0" encoding="UTF-8"?>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115.xml"/>
</Relationships>
</file>

<file path=ppt/slides/_rels/slide116.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16.xml"/>
</Relationships>
</file>

<file path=ppt/slides/_rels/slide117.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17.xml"/>
</Relationships>
</file>

<file path=ppt/slides/_rels/slide118.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18.xml"/>
</Relationships>
</file>

<file path=ppt/slides/_rels/slide119.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19.xml"/>
</Relationships>
</file>

<file path=ppt/slides/_rels/slide1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120.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20.xml"/>
</Relationships>
</file>

<file path=ppt/slides/_rels/slide121.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21.xml"/>
</Relationships>
</file>

<file path=ppt/slides/_rels/slide122.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22.xml"/>
</Relationships>
</file>

<file path=ppt/slides/_rels/slide123.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23.xml"/>
</Relationships>
</file>

<file path=ppt/slides/_rels/slide124.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24.xml"/>
</Relationships>
</file>

<file path=ppt/slides/_rels/slide125.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25.xml"/>
</Relationships>
</file>

<file path=ppt/slides/_rels/slide126.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26.xml"/>
</Relationships>
</file>

<file path=ppt/slides/_rels/slide127.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27.xml"/>
</Relationships>
</file>

<file path=ppt/slides/_rels/slide128.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28.xml"/>
</Relationships>
</file>

<file path=ppt/slides/_rels/slide129.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29.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0.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30.xml"/>
</Relationships>
</file>

<file path=ppt/slides/_rels/slide131.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31.xml"/>
</Relationships>
</file>

<file path=ppt/slides/_rels/slide132.xml.rels><?xml version="1.0" encoding="UTF-8"?>
<Relationships xmlns="http://schemas.openxmlformats.org/package/2006/relationships"><Relationship Id="rId1" Type="http://schemas.openxmlformats.org/officeDocument/2006/relationships/image" Target="../media/image101.tif"/><Relationship Id="rId2" Type="http://schemas.openxmlformats.org/officeDocument/2006/relationships/image" Target="../media/image102.tif"/><Relationship Id="rId3" Type="http://schemas.openxmlformats.org/officeDocument/2006/relationships/image" Target="../media/image103.tif"/><Relationship Id="rId4" Type="http://schemas.openxmlformats.org/officeDocument/2006/relationships/slideLayout" Target="../slideLayouts/slideLayout53.xml"/><Relationship Id="rId5" Type="http://schemas.openxmlformats.org/officeDocument/2006/relationships/notesSlide" Target="../notesSlides/notesSlide132.xml"/>
</Relationships>
</file>

<file path=ppt/slides/_rels/slide133.xml.rels><?xml version="1.0" encoding="UTF-8"?>
<Relationships xmlns="http://schemas.openxmlformats.org/package/2006/relationships"><Relationship Id="rId1" Type="http://schemas.openxmlformats.org/officeDocument/2006/relationships/image" Target="../media/image104.tif"/><Relationship Id="rId2" Type="http://schemas.openxmlformats.org/officeDocument/2006/relationships/image" Target="../media/image105.tif"/><Relationship Id="rId3" Type="http://schemas.openxmlformats.org/officeDocument/2006/relationships/image" Target="../media/image106.tif"/><Relationship Id="rId4" Type="http://schemas.openxmlformats.org/officeDocument/2006/relationships/slideLayout" Target="../slideLayouts/slideLayout53.xml"/><Relationship Id="rId5" Type="http://schemas.openxmlformats.org/officeDocument/2006/relationships/notesSlide" Target="../notesSlides/notesSlide133.xml"/>
</Relationships>
</file>

<file path=ppt/slides/_rels/slide134.xml.rels><?xml version="1.0" encoding="UTF-8"?>
<Relationships xmlns="http://schemas.openxmlformats.org/package/2006/relationships"><Relationship Id="rId1" Type="http://schemas.openxmlformats.org/officeDocument/2006/relationships/image" Target="../media/image107.tif"/><Relationship Id="rId2" Type="http://schemas.openxmlformats.org/officeDocument/2006/relationships/image" Target="../media/image108.tif"/><Relationship Id="rId3" Type="http://schemas.openxmlformats.org/officeDocument/2006/relationships/image" Target="../media/image109.tif"/><Relationship Id="rId4" Type="http://schemas.openxmlformats.org/officeDocument/2006/relationships/slideLayout" Target="../slideLayouts/slideLayout53.xml"/><Relationship Id="rId5" Type="http://schemas.openxmlformats.org/officeDocument/2006/relationships/notesSlide" Target="../notesSlides/notesSlide134.xml"/>
</Relationships>
</file>

<file path=ppt/slides/_rels/slide135.xml.rels><?xml version="1.0" encoding="UTF-8"?>
<Relationships xmlns="http://schemas.openxmlformats.org/package/2006/relationships"><Relationship Id="rId1" Type="http://schemas.openxmlformats.org/officeDocument/2006/relationships/image" Target="../media/image110.tif"/><Relationship Id="rId2" Type="http://schemas.openxmlformats.org/officeDocument/2006/relationships/image" Target="../media/image111.jpeg"/><Relationship Id="rId3" Type="http://schemas.openxmlformats.org/officeDocument/2006/relationships/image" Target="../media/image112.jpeg"/><Relationship Id="rId4" Type="http://schemas.openxmlformats.org/officeDocument/2006/relationships/slideLayout" Target="../slideLayouts/slideLayout53.xml"/><Relationship Id="rId5" Type="http://schemas.openxmlformats.org/officeDocument/2006/relationships/notesSlide" Target="../notesSlides/notesSlide135.xml"/>
</Relationships>
</file>

<file path=ppt/slides/_rels/slide136.xml.rels><?xml version="1.0" encoding="UTF-8"?>
<Relationships xmlns="http://schemas.openxmlformats.org/package/2006/relationships"><Relationship Id="rId1" Type="http://schemas.openxmlformats.org/officeDocument/2006/relationships/image" Target="../media/image113.tif"/><Relationship Id="rId2" Type="http://schemas.openxmlformats.org/officeDocument/2006/relationships/slideLayout" Target="../slideLayouts/slideLayout53.xml"/><Relationship Id="rId3" Type="http://schemas.openxmlformats.org/officeDocument/2006/relationships/notesSlide" Target="../notesSlides/notesSlide136.xml"/>
</Relationships>
</file>

<file path=ppt/slides/_rels/slide137.xml.rels><?xml version="1.0" encoding="UTF-8"?>
<Relationships xmlns="http://schemas.openxmlformats.org/package/2006/relationships"><Relationship Id="rId1" Type="http://schemas.openxmlformats.org/officeDocument/2006/relationships/image" Target="../media/image114.tif"/><Relationship Id="rId2" Type="http://schemas.openxmlformats.org/officeDocument/2006/relationships/slideLayout" Target="../slideLayouts/slideLayout53.xml"/><Relationship Id="rId3" Type="http://schemas.openxmlformats.org/officeDocument/2006/relationships/notesSlide" Target="../notesSlides/notesSlide137.xml"/>
</Relationships>
</file>

<file path=ppt/slides/_rels/slide138.xml.rels><?xml version="1.0" encoding="UTF-8"?>
<Relationships xmlns="http://schemas.openxmlformats.org/package/2006/relationships"><Relationship Id="rId1" Type="http://schemas.openxmlformats.org/officeDocument/2006/relationships/image" Target="../media/image115.tif"/><Relationship Id="rId2" Type="http://schemas.openxmlformats.org/officeDocument/2006/relationships/slideLayout" Target="../slideLayouts/slideLayout53.xml"/><Relationship Id="rId3" Type="http://schemas.openxmlformats.org/officeDocument/2006/relationships/notesSlide" Target="../notesSlides/notesSlide138.xml"/>
</Relationships>
</file>

<file path=ppt/slides/_rels/slide139.xml.rels><?xml version="1.0" encoding="UTF-8"?>
<Relationships xmlns="http://schemas.openxmlformats.org/package/2006/relationships"><Relationship Id="rId1" Type="http://schemas.openxmlformats.org/officeDocument/2006/relationships/image" Target="../media/image116.tif"/><Relationship Id="rId2" Type="http://schemas.openxmlformats.org/officeDocument/2006/relationships/slideLayout" Target="../slideLayouts/slideLayout53.xml"/><Relationship Id="rId3" Type="http://schemas.openxmlformats.org/officeDocument/2006/relationships/notesSlide" Target="../notesSlides/notesSlide139.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0.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40.xml"/>
</Relationships>
</file>

<file path=ppt/slides/_rels/slide141.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41.xml"/>
</Relationships>
</file>

<file path=ppt/slides/_rels/slide142.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42.xml"/>
</Relationships>
</file>

<file path=ppt/slides/_rels/slide143.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43.xml"/>
</Relationships>
</file>

<file path=ppt/slides/_rels/slide144.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44.xml"/>
</Relationships>
</file>

<file path=ppt/slides/_rels/slide145.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45.xml"/>
</Relationships>
</file>

<file path=ppt/slides/_rels/slide146.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46.xml"/>
</Relationships>
</file>

<file path=ppt/slides/_rels/slide147.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47.xml"/>
</Relationships>
</file>

<file path=ppt/slides/_rels/slide148.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image" Target="../media/image118.png"/><Relationship Id="rId3" Type="http://schemas.openxmlformats.org/officeDocument/2006/relationships/slideLayout" Target="../slideLayouts/slideLayout53.xml"/><Relationship Id="rId4" Type="http://schemas.openxmlformats.org/officeDocument/2006/relationships/notesSlide" Target="../notesSlides/notesSlide148.xml"/>
</Relationships>
</file>

<file path=ppt/slides/_rels/slide149.xml.rels><?xml version="1.0" encoding="UTF-8"?>
<Relationships xmlns="http://schemas.openxmlformats.org/package/2006/relationships"><Relationship Id="rId1" Type="http://schemas.openxmlformats.org/officeDocument/2006/relationships/image" Target="../media/image119.gif"/><Relationship Id="rId2" Type="http://schemas.openxmlformats.org/officeDocument/2006/relationships/image" Target="../media/image120.gif"/><Relationship Id="rId3" Type="http://schemas.openxmlformats.org/officeDocument/2006/relationships/slideLayout" Target="../slideLayouts/slideLayout53.xml"/><Relationship Id="rId4" Type="http://schemas.openxmlformats.org/officeDocument/2006/relationships/notesSlide" Target="../notesSlides/notesSlide149.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0.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50.xml"/>
</Relationships>
</file>

<file path=ppt/slides/_rels/slide151.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51.xml"/>
</Relationships>
</file>

<file path=ppt/slides/_rels/slide152.xml.rels><?xml version="1.0" encoding="UTF-8"?>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152.xml"/>
</Relationships>
</file>

<file path=ppt/slides/_rels/slide153.xml.rels><?xml version="1.0" encoding="UTF-8"?>
<Relationships xmlns="http://schemas.openxmlformats.org/package/2006/relationships"><Relationship Id="rId1" Type="http://schemas.openxmlformats.org/officeDocument/2006/relationships/image" Target="../media/image121.gif"/><Relationship Id="rId2" Type="http://schemas.openxmlformats.org/officeDocument/2006/relationships/image" Target="../media/image122.gif"/><Relationship Id="rId3" Type="http://schemas.openxmlformats.org/officeDocument/2006/relationships/image" Target="../media/image123.gif"/><Relationship Id="rId4" Type="http://schemas.openxmlformats.org/officeDocument/2006/relationships/image" Target="../media/image124.gif"/><Relationship Id="rId5" Type="http://schemas.openxmlformats.org/officeDocument/2006/relationships/slideLayout" Target="../slideLayouts/slideLayout53.xml"/><Relationship Id="rId6" Type="http://schemas.openxmlformats.org/officeDocument/2006/relationships/notesSlide" Target="../notesSlides/notesSlide153.xml"/>
</Relationships>
</file>

<file path=ppt/slides/_rels/slide154.xml.rels><?xml version="1.0" encoding="UTF-8"?>
<Relationships xmlns="http://schemas.openxmlformats.org/package/2006/relationships"><Relationship Id="rId1" Type="http://schemas.openxmlformats.org/officeDocument/2006/relationships/image" Target="../media/image125.gif"/><Relationship Id="rId2" Type="http://schemas.openxmlformats.org/officeDocument/2006/relationships/image" Target="../media/image126.gif"/><Relationship Id="rId3" Type="http://schemas.openxmlformats.org/officeDocument/2006/relationships/image" Target="../media/image127.gif"/><Relationship Id="rId4" Type="http://schemas.openxmlformats.org/officeDocument/2006/relationships/image" Target="../media/image128.gif"/><Relationship Id="rId5" Type="http://schemas.openxmlformats.org/officeDocument/2006/relationships/image" Target="../media/image129.gif"/><Relationship Id="rId6" Type="http://schemas.openxmlformats.org/officeDocument/2006/relationships/slideLayout" Target="../slideLayouts/slideLayout53.xml"/><Relationship Id="rId7" Type="http://schemas.openxmlformats.org/officeDocument/2006/relationships/notesSlide" Target="../notesSlides/notesSlide154.xml"/>
</Relationships>
</file>

<file path=ppt/slides/_rels/slide155.xml.rels><?xml version="1.0" encoding="UTF-8"?>
<Relationships xmlns="http://schemas.openxmlformats.org/package/2006/relationships"><Relationship Id="rId1" Type="http://schemas.openxmlformats.org/officeDocument/2006/relationships/image" Target="../media/image130.gif"/><Relationship Id="rId2" Type="http://schemas.openxmlformats.org/officeDocument/2006/relationships/image" Target="../media/image131.gif"/><Relationship Id="rId3" Type="http://schemas.openxmlformats.org/officeDocument/2006/relationships/image" Target="../media/image132.gif"/><Relationship Id="rId4" Type="http://schemas.openxmlformats.org/officeDocument/2006/relationships/image" Target="../media/image133.gif"/><Relationship Id="rId5" Type="http://schemas.openxmlformats.org/officeDocument/2006/relationships/image" Target="../media/image134.gif"/><Relationship Id="rId6" Type="http://schemas.openxmlformats.org/officeDocument/2006/relationships/slideLayout" Target="../slideLayouts/slideLayout53.xml"/><Relationship Id="rId7" Type="http://schemas.openxmlformats.org/officeDocument/2006/relationships/notesSlide" Target="../notesSlides/notesSlide155.xml"/>
</Relationships>
</file>

<file path=ppt/slides/_rels/slide156.xml.rels><?xml version="1.0" encoding="UTF-8"?>
<Relationships xmlns="http://schemas.openxmlformats.org/package/2006/relationships"><Relationship Id="rId1" Type="http://schemas.openxmlformats.org/officeDocument/2006/relationships/image" Target="../media/image135.gif"/><Relationship Id="rId2" Type="http://schemas.openxmlformats.org/officeDocument/2006/relationships/image" Target="../media/image136.gif"/><Relationship Id="rId3" Type="http://schemas.openxmlformats.org/officeDocument/2006/relationships/image" Target="../media/image137.gif"/><Relationship Id="rId4" Type="http://schemas.openxmlformats.org/officeDocument/2006/relationships/slideLayout" Target="../slideLayouts/slideLayout53.xml"/><Relationship Id="rId5" Type="http://schemas.openxmlformats.org/officeDocument/2006/relationships/notesSlide" Target="../notesSlides/notesSlide156.xml"/>
</Relationships>
</file>

<file path=ppt/slides/_rels/slide157.xml.rels><?xml version="1.0" encoding="UTF-8"?>
<Relationships xmlns="http://schemas.openxmlformats.org/package/2006/relationships"><Relationship Id="rId1" Type="http://schemas.openxmlformats.org/officeDocument/2006/relationships/image" Target="../media/image138.gif"/><Relationship Id="rId2" Type="http://schemas.openxmlformats.org/officeDocument/2006/relationships/image" Target="../media/image139.gif"/><Relationship Id="rId3" Type="http://schemas.openxmlformats.org/officeDocument/2006/relationships/slideLayout" Target="../slideLayouts/slideLayout53.xml"/><Relationship Id="rId4" Type="http://schemas.openxmlformats.org/officeDocument/2006/relationships/notesSlide" Target="../notesSlides/notesSlide157.xml"/>
</Relationships>
</file>

<file path=ppt/slides/_rels/slide158.xml.rels><?xml version="1.0" encoding="UTF-8"?>
<Relationships xmlns="http://schemas.openxmlformats.org/package/2006/relationships"><Relationship Id="rId1" Type="http://schemas.openxmlformats.org/officeDocument/2006/relationships/image" Target="../media/image140.png"/><Relationship Id="rId2" Type="http://schemas.openxmlformats.org/officeDocument/2006/relationships/image" Target="../media/image141.png"/><Relationship Id="rId3" Type="http://schemas.openxmlformats.org/officeDocument/2006/relationships/image" Target="../media/image142.png"/><Relationship Id="rId4" Type="http://schemas.openxmlformats.org/officeDocument/2006/relationships/image" Target="../media/image143.png"/><Relationship Id="rId5" Type="http://schemas.openxmlformats.org/officeDocument/2006/relationships/slideLayout" Target="../slideLayouts/slideLayout53.xml"/><Relationship Id="rId6" Type="http://schemas.openxmlformats.org/officeDocument/2006/relationships/notesSlide" Target="../notesSlides/notesSlide158.xml"/>
</Relationships>
</file>

<file path=ppt/slides/_rels/slide159.xml.rels><?xml version="1.0" encoding="UTF-8"?>
<Relationships xmlns="http://schemas.openxmlformats.org/package/2006/relationships"><Relationship Id="rId1" Type="http://schemas.openxmlformats.org/officeDocument/2006/relationships/image" Target="../media/image144.png"/><Relationship Id="rId2" Type="http://schemas.openxmlformats.org/officeDocument/2006/relationships/image" Target="../media/image145.png"/><Relationship Id="rId3" Type="http://schemas.openxmlformats.org/officeDocument/2006/relationships/image" Target="../media/image146.png"/><Relationship Id="rId4" Type="http://schemas.openxmlformats.org/officeDocument/2006/relationships/image" Target="../media/image147.png"/><Relationship Id="rId5" Type="http://schemas.openxmlformats.org/officeDocument/2006/relationships/image" Target="../media/image148.png"/><Relationship Id="rId6" Type="http://schemas.openxmlformats.org/officeDocument/2006/relationships/slideLayout" Target="../slideLayouts/slideLayout53.xml"/><Relationship Id="rId7" Type="http://schemas.openxmlformats.org/officeDocument/2006/relationships/notesSlide" Target="../notesSlides/notesSlide159.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0.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60.xml"/>
</Relationships>
</file>

<file path=ppt/slides/_rels/slide161.xml.rels><?xml version="1.0" encoding="UTF-8"?>
<Relationships xmlns="http://schemas.openxmlformats.org/package/2006/relationships"><Relationship Id="rId1" Type="http://schemas.openxmlformats.org/officeDocument/2006/relationships/image" Target="../media/image149.gif"/><Relationship Id="rId2" Type="http://schemas.openxmlformats.org/officeDocument/2006/relationships/slideLayout" Target="../slideLayouts/slideLayout53.xml"/><Relationship Id="rId3" Type="http://schemas.openxmlformats.org/officeDocument/2006/relationships/notesSlide" Target="../notesSlides/notesSlide161.xml"/>
</Relationships>
</file>

<file path=ppt/slides/_rels/slide162.xml.rels><?xml version="1.0" encoding="UTF-8"?>
<Relationships xmlns="http://schemas.openxmlformats.org/package/2006/relationships"><Relationship Id="rId1" Type="http://schemas.openxmlformats.org/officeDocument/2006/relationships/image" Target="../media/image150.gif"/><Relationship Id="rId2" Type="http://schemas.openxmlformats.org/officeDocument/2006/relationships/image" Target="../media/image151.gif"/><Relationship Id="rId3" Type="http://schemas.openxmlformats.org/officeDocument/2006/relationships/image" Target="../media/image152.gif"/><Relationship Id="rId4" Type="http://schemas.openxmlformats.org/officeDocument/2006/relationships/slideLayout" Target="../slideLayouts/slideLayout53.xml"/><Relationship Id="rId5" Type="http://schemas.openxmlformats.org/officeDocument/2006/relationships/notesSlide" Target="../notesSlides/notesSlide162.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41.xml"/><Relationship Id="rId4"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41.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image" Target="../media/image17.gif"/><Relationship Id="rId2"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53.xml"/><Relationship Id="rId3" Type="http://schemas.openxmlformats.org/officeDocument/2006/relationships/notesSlide" Target="../notesSlides/notesSlide6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53.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79.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53.xml"/><Relationship Id="rId3" Type="http://schemas.openxmlformats.org/officeDocument/2006/relationships/notesSlide" Target="../notesSlides/notesSlide79.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0.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slideLayout" Target="../slideLayouts/slideLayout53.xml"/><Relationship Id="rId7" Type="http://schemas.openxmlformats.org/officeDocument/2006/relationships/notesSlide" Target="../notesSlides/notesSlide80.xml"/>
</Relationships>
</file>

<file path=ppt/slides/_rels/slide81.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slideLayout" Target="../slideLayouts/slideLayout53.xml"/><Relationship Id="rId6" Type="http://schemas.openxmlformats.org/officeDocument/2006/relationships/notesSlide" Target="../notesSlides/notesSlide81.xml"/>
</Relationships>
</file>

<file path=ppt/slides/_rels/slide82.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slideLayout" Target="../slideLayouts/slideLayout53.xml"/><Relationship Id="rId7" Type="http://schemas.openxmlformats.org/officeDocument/2006/relationships/notesSlide" Target="../notesSlides/notesSlide82.xml"/>
</Relationships>
</file>

<file path=ppt/slides/_rels/slide83.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slideLayout" Target="../slideLayouts/slideLayout53.xml"/><Relationship Id="rId6" Type="http://schemas.openxmlformats.org/officeDocument/2006/relationships/notesSlide" Target="../notesSlides/notesSlide83.xml"/>
</Relationships>
</file>

<file path=ppt/slides/_rels/slide84.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slideLayout" Target="../slideLayouts/slideLayout53.xml"/><Relationship Id="rId7" Type="http://schemas.openxmlformats.org/officeDocument/2006/relationships/notesSlide" Target="../notesSlides/notesSlide84.xml"/>
</Relationships>
</file>

<file path=ppt/slides/_rels/slide85.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slideLayout" Target="../slideLayouts/slideLayout53.xml"/><Relationship Id="rId6" Type="http://schemas.openxmlformats.org/officeDocument/2006/relationships/notesSlide" Target="../notesSlides/notesSlide85.xml"/>
</Relationships>
</file>

<file path=ppt/slides/_rels/slide86.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53.xml"/><Relationship Id="rId3" Type="http://schemas.openxmlformats.org/officeDocument/2006/relationships/notesSlide" Target="../notesSlides/notesSlide86.xml"/>
</Relationships>
</file>

<file path=ppt/slides/_rels/slide87.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slideLayout" Target="../slideLayouts/slideLayout53.xml"/><Relationship Id="rId7" Type="http://schemas.openxmlformats.org/officeDocument/2006/relationships/notesSlide" Target="../notesSlides/notesSlide87.xml"/>
</Relationships>
</file>

<file path=ppt/slides/_rels/slide88.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slideLayout" Target="../slideLayouts/slideLayout53.xml"/><Relationship Id="rId7" Type="http://schemas.openxmlformats.org/officeDocument/2006/relationships/notesSlide" Target="../notesSlides/notesSlide88.xml"/>
</Relationships>
</file>

<file path=ppt/slides/_rels/slide89.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slideLayout" Target="../slideLayouts/slideLayout53.xml"/><Relationship Id="rId6" Type="http://schemas.openxmlformats.org/officeDocument/2006/relationships/notesSlide" Target="../notesSlides/notesSlide89.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0.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slideLayout" Target="../slideLayouts/slideLayout53.xml"/><Relationship Id="rId4" Type="http://schemas.openxmlformats.org/officeDocument/2006/relationships/notesSlide" Target="../notesSlides/notesSlide90.xml"/>
</Relationships>
</file>

<file path=ppt/slides/_rels/slide91.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slideLayout" Target="../slideLayouts/slideLayout53.xml"/><Relationship Id="rId7" Type="http://schemas.openxmlformats.org/officeDocument/2006/relationships/notesSlide" Target="../notesSlides/notesSlide91.xml"/>
</Relationships>
</file>

<file path=ppt/slides/_rels/slide92.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image" Target="../media/image72.png"/><Relationship Id="rId4" Type="http://schemas.openxmlformats.org/officeDocument/2006/relationships/slideLayout" Target="../slideLayouts/slideLayout53.xml"/><Relationship Id="rId5" Type="http://schemas.openxmlformats.org/officeDocument/2006/relationships/notesSlide" Target="../notesSlides/notesSlide92.xml"/>
</Relationships>
</file>

<file path=ppt/slides/_rels/slide93.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image" Target="../media/image74.png"/><Relationship Id="rId3" Type="http://schemas.openxmlformats.org/officeDocument/2006/relationships/image" Target="../media/image75.png"/><Relationship Id="rId4" Type="http://schemas.openxmlformats.org/officeDocument/2006/relationships/slideLayout" Target="../slideLayouts/slideLayout53.xml"/><Relationship Id="rId5" Type="http://schemas.openxmlformats.org/officeDocument/2006/relationships/notesSlide" Target="../notesSlides/notesSlide93.xml"/>
</Relationships>
</file>

<file path=ppt/slides/_rels/slide94.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94.xml"/>
</Relationships>
</file>

<file path=ppt/slides/_rels/slide95.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53.xml"/><Relationship Id="rId3" Type="http://schemas.openxmlformats.org/officeDocument/2006/relationships/notesSlide" Target="../notesSlides/notesSlide95.xml"/>
</Relationships>
</file>

<file path=ppt/slides/_rels/slide96.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96.xml"/>
</Relationships>
</file>

<file path=ppt/slides/_rels/slide97.xml.rels><?xml version="1.0" encoding="UTF-8"?>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97.xml"/>
</Relationships>
</file>

<file path=ppt/slides/_rels/slide98.xml.rels><?xml version="1.0" encoding="UTF-8"?>
<Relationships xmlns="http://schemas.openxmlformats.org/package/2006/relationships"><Relationship Id="rId1" Type="http://schemas.openxmlformats.org/officeDocument/2006/relationships/image" Target="../media/image77.tif"/><Relationship Id="rId2" Type="http://schemas.openxmlformats.org/officeDocument/2006/relationships/slideLayout" Target="../slideLayouts/slideLayout53.xml"/><Relationship Id="rId3" Type="http://schemas.openxmlformats.org/officeDocument/2006/relationships/notesSlide" Target="../notesSlides/notesSlide98.xml"/>
</Relationships>
</file>

<file path=ppt/slides/_rels/slide99.xml.rels><?xml version="1.0" encoding="UTF-8"?>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9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TextShape 1"/>
          <p:cNvSpPr txBox="1"/>
          <p:nvPr/>
        </p:nvSpPr>
        <p:spPr>
          <a:xfrm>
            <a:off x="457200" y="1505880"/>
            <a:ext cx="8229240" cy="1617840"/>
          </a:xfrm>
          <a:prstGeom prst="rect">
            <a:avLst/>
          </a:prstGeom>
          <a:noFill/>
          <a:ln>
            <a:noFill/>
          </a:ln>
        </p:spPr>
        <p:txBody>
          <a:bodyPr anchor="ctr">
            <a:normAutofit fontScale="68000"/>
          </a:bodyPr>
          <a:p>
            <a:pPr algn="ctr">
              <a:lnSpc>
                <a:spcPct val="100000"/>
              </a:lnSpc>
            </a:pPr>
            <a:r>
              <a:rPr b="1" lang="en-US" sz="4400" spc="-1" strike="noStrike">
                <a:solidFill>
                  <a:srgbClr val="000000"/>
                </a:solidFill>
                <a:latin typeface="Calibri"/>
              </a:rPr>
              <a:t>8085 Architecture  &amp; </a:t>
            </a:r>
            <a:br/>
            <a:r>
              <a:rPr b="1" lang="en-US" sz="4400" spc="-1" strike="noStrike">
                <a:solidFill>
                  <a:srgbClr val="000000"/>
                </a:solidFill>
                <a:latin typeface="Calibri"/>
              </a:rPr>
              <a:t>Its Assembly language programming </a:t>
            </a:r>
            <a:endParaRPr b="0" lang="en-US" sz="44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TextShape 1"/>
          <p:cNvSpPr txBox="1"/>
          <p:nvPr/>
        </p:nvSpPr>
        <p:spPr>
          <a:xfrm>
            <a:off x="182520" y="90360"/>
            <a:ext cx="8915040" cy="1142640"/>
          </a:xfrm>
          <a:prstGeom prst="rect">
            <a:avLst/>
          </a:prstGeom>
          <a:noFill/>
          <a:ln>
            <a:noFill/>
          </a:ln>
        </p:spPr>
        <p:txBody>
          <a:bodyPr anchor="ctr"/>
          <a:p>
            <a:pPr algn="ctr">
              <a:lnSpc>
                <a:spcPct val="100000"/>
              </a:lnSpc>
            </a:pPr>
            <a:r>
              <a:rPr b="1" lang="en-US" sz="4000" spc="-1" strike="noStrike">
                <a:solidFill>
                  <a:srgbClr val="ff0000"/>
                </a:solidFill>
                <a:latin typeface="Calibri"/>
              </a:rPr>
              <a:t>Register Addressing </a:t>
            </a:r>
            <a:endParaRPr b="0" lang="en-US" sz="4000" spc="-1" strike="noStrike">
              <a:solidFill>
                <a:srgbClr val="000000"/>
              </a:solidFill>
              <a:latin typeface="Calibri"/>
            </a:endParaRPr>
          </a:p>
        </p:txBody>
      </p:sp>
      <p:sp>
        <p:nvSpPr>
          <p:cNvPr id="481" name="TextShape 2"/>
          <p:cNvSpPr txBox="1"/>
          <p:nvPr/>
        </p:nvSpPr>
        <p:spPr>
          <a:xfrm>
            <a:off x="182520" y="912960"/>
            <a:ext cx="8915040" cy="4800240"/>
          </a:xfrm>
          <a:prstGeom prst="rect">
            <a:avLst/>
          </a:prstGeom>
          <a:noFill/>
          <a:ln>
            <a:noFill/>
          </a:ln>
        </p:spPr>
        <p:txBody>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The most common form of data addressing.</a:t>
            </a:r>
            <a:endParaRPr b="0" lang="en-US" sz="32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once register names learned, easiest to apply. </a:t>
            </a:r>
            <a:endParaRPr b="0" lang="en-US" sz="28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The microprocessor contains these 8-bit register names used with register addressing: AH, AL, BH, BL, CH, CL, DH, and DL. </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 </a:t>
            </a: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91" dur="indefinite" restart="never" nodeType="tmRoot">
          <p:childTnLst>
            <p:seq>
              <p:cTn id="92" dur="indefinite" nodeType="mainSeq">
                <p:childTnLst>
                  <p:par>
                    <p:cTn id="93" fill="hold">
                      <p:stCondLst>
                        <p:cond delay="indefinite"/>
                      </p:stCondLst>
                      <p:childTnLst>
                        <p:par>
                          <p:cTn id="94" fill="hold">
                            <p:stCondLst>
                              <p:cond delay="0"/>
                            </p:stCondLst>
                            <p:childTnLst>
                              <p:par>
                                <p:cTn id="95" nodeType="clickEffect" fill="hold" presetClass="entr" presetID="3" presetSubtype="10">
                                  <p:stCondLst>
                                    <p:cond delay="0"/>
                                  </p:stCondLst>
                                  <p:childTnLst>
                                    <p:set>
                                      <p:cBhvr>
                                        <p:cTn id="96" dur="1" fill="hold">
                                          <p:stCondLst>
                                            <p:cond delay="0"/>
                                          </p:stCondLst>
                                        </p:cTn>
                                        <p:tgtEl>
                                          <p:spTgt spid="481">
                                            <p:txEl>
                                              <p:pRg st="0" end="0"/>
                                            </p:txEl>
                                          </p:spTgt>
                                        </p:tgtEl>
                                        <p:attrNameLst>
                                          <p:attrName>style.visibility</p:attrName>
                                        </p:attrNameLst>
                                      </p:cBhvr>
                                      <p:to>
                                        <p:strVal val="visible"/>
                                      </p:to>
                                    </p:set>
                                    <p:animEffect filter="blinds(horizontal)" transition="in">
                                      <p:cBhvr additive="repl">
                                        <p:cTn id="97" dur="500"/>
                                        <p:tgtEl>
                                          <p:spTgt spid="481">
                                            <p:txEl>
                                              <p:pRg st="0" end="0"/>
                                            </p:txEl>
                                          </p:spTgt>
                                        </p:tgtEl>
                                      </p:cBhvr>
                                    </p:animEffect>
                                  </p:childTnLst>
                                </p:cTn>
                              </p:par>
                              <p:par>
                                <p:cTn id="98" nodeType="withEffect" fill="hold" presetClass="entr" presetID="3" presetSubtype="10">
                                  <p:stCondLst>
                                    <p:cond delay="0"/>
                                  </p:stCondLst>
                                  <p:childTnLst>
                                    <p:set>
                                      <p:cBhvr>
                                        <p:cTn id="99" dur="1" fill="hold">
                                          <p:stCondLst>
                                            <p:cond delay="0"/>
                                          </p:stCondLst>
                                        </p:cTn>
                                        <p:tgtEl>
                                          <p:spTgt spid="481">
                                            <p:txEl>
                                              <p:pRg st="1" end="1"/>
                                            </p:txEl>
                                          </p:spTgt>
                                        </p:tgtEl>
                                        <p:attrNameLst>
                                          <p:attrName>style.visibility</p:attrName>
                                        </p:attrNameLst>
                                      </p:cBhvr>
                                      <p:to>
                                        <p:strVal val="visible"/>
                                      </p:to>
                                    </p:set>
                                    <p:animEffect filter="blinds(horizontal)" transition="in">
                                      <p:cBhvr additive="repl">
                                        <p:cTn id="100" dur="500"/>
                                        <p:tgtEl>
                                          <p:spTgt spid="481">
                                            <p:txEl>
                                              <p:pRg st="1" end="1"/>
                                            </p:txEl>
                                          </p:spTgt>
                                        </p:tgtEl>
                                      </p:cBhvr>
                                    </p:animEffect>
                                  </p:childTnLst>
                                </p:cTn>
                              </p:par>
                            </p:childTnLst>
                          </p:cTn>
                        </p:par>
                      </p:childTnLst>
                    </p:cTn>
                  </p:par>
                  <p:par>
                    <p:cTn id="101" fill="hold">
                      <p:stCondLst>
                        <p:cond delay="indefinite"/>
                      </p:stCondLst>
                      <p:childTnLst>
                        <p:par>
                          <p:cTn id="102" fill="hold">
                            <p:stCondLst>
                              <p:cond delay="0"/>
                            </p:stCondLst>
                            <p:childTnLst>
                              <p:par>
                                <p:cTn id="103" nodeType="clickEffect" fill="hold" presetClass="entr" presetID="3" presetSubtype="10">
                                  <p:stCondLst>
                                    <p:cond delay="0"/>
                                  </p:stCondLst>
                                  <p:childTnLst>
                                    <p:set>
                                      <p:cBhvr>
                                        <p:cTn id="104" dur="1" fill="hold">
                                          <p:stCondLst>
                                            <p:cond delay="0"/>
                                          </p:stCondLst>
                                        </p:cTn>
                                        <p:tgtEl>
                                          <p:spTgt spid="481">
                                            <p:txEl>
                                              <p:pRg st="2" end="2"/>
                                            </p:txEl>
                                          </p:spTgt>
                                        </p:tgtEl>
                                        <p:attrNameLst>
                                          <p:attrName>style.visibility</p:attrName>
                                        </p:attrNameLst>
                                      </p:cBhvr>
                                      <p:to>
                                        <p:strVal val="visible"/>
                                      </p:to>
                                    </p:set>
                                    <p:animEffect filter="blinds(horizontal)" transition="in">
                                      <p:cBhvr additive="repl">
                                        <p:cTn id="105" dur="500"/>
                                        <p:tgtEl>
                                          <p:spTgt spid="481">
                                            <p:txEl>
                                              <p:pRg st="2" end="2"/>
                                            </p:txEl>
                                          </p:spTgt>
                                        </p:tgtEl>
                                      </p:cBhvr>
                                    </p:animEffect>
                                  </p:childTnLst>
                                </p:cTn>
                              </p:par>
                            </p:childTnLst>
                          </p:cTn>
                        </p:par>
                      </p:childTnLst>
                    </p:cTn>
                  </p:par>
                  <p:par>
                    <p:cTn id="106" fill="hold">
                      <p:stCondLst>
                        <p:cond delay="indefinite"/>
                      </p:stCondLst>
                      <p:childTnLst>
                        <p:par>
                          <p:cTn id="107" fill="hold">
                            <p:stCondLst>
                              <p:cond delay="0"/>
                            </p:stCondLst>
                            <p:childTnLst>
                              <p:par>
                                <p:cTn id="108" nodeType="clickEffect" fill="hold" presetClass="entr" presetID="3" presetSubtype="10">
                                  <p:stCondLst>
                                    <p:cond delay="0"/>
                                  </p:stCondLst>
                                  <p:childTnLst>
                                    <p:set>
                                      <p:cBhvr>
                                        <p:cTn id="109" dur="1" fill="hold">
                                          <p:stCondLst>
                                            <p:cond delay="0"/>
                                          </p:stCondLst>
                                        </p:cTn>
                                        <p:tgtEl>
                                          <p:spTgt spid="481">
                                            <p:txEl>
                                              <p:pRg st="3" end="3"/>
                                            </p:txEl>
                                          </p:spTgt>
                                        </p:tgtEl>
                                        <p:attrNameLst>
                                          <p:attrName>style.visibility</p:attrName>
                                        </p:attrNameLst>
                                      </p:cBhvr>
                                      <p:to>
                                        <p:strVal val="visible"/>
                                      </p:to>
                                    </p:set>
                                    <p:animEffect filter="blinds(horizontal)" transition="in">
                                      <p:cBhvr additive="repl">
                                        <p:cTn id="110" dur="500"/>
                                        <p:tgtEl>
                                          <p:spTgt spid="481">
                                            <p:txEl>
                                              <p:pRg st="3" end="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579" name="Group 1"/>
          <p:cNvGrpSpPr/>
          <p:nvPr/>
        </p:nvGrpSpPr>
        <p:grpSpPr>
          <a:xfrm>
            <a:off x="162000" y="1703520"/>
            <a:ext cx="8794080" cy="685440"/>
            <a:chOff x="162000" y="1703520"/>
            <a:chExt cx="8794080" cy="685440"/>
          </a:xfrm>
        </p:grpSpPr>
        <p:sp>
          <p:nvSpPr>
            <p:cNvPr id="1580" name="CustomShape 2"/>
            <p:cNvSpPr/>
            <p:nvPr/>
          </p:nvSpPr>
          <p:spPr>
            <a:xfrm>
              <a:off x="162000" y="1703520"/>
              <a:ext cx="8794080" cy="685440"/>
            </a:xfrm>
            <a:prstGeom prst="rect">
              <a:avLst/>
            </a:prstGeom>
            <a:solidFill>
              <a:srgbClr val="ffff99"/>
            </a:solidFill>
            <a:ln>
              <a:noFill/>
            </a:ln>
          </p:spPr>
          <p:style>
            <a:lnRef idx="2">
              <a:schemeClr val="accent1">
                <a:shade val="50000"/>
              </a:schemeClr>
            </a:lnRef>
            <a:fillRef idx="1">
              <a:schemeClr val="accent1"/>
            </a:fillRef>
            <a:effectRef idx="0">
              <a:schemeClr val="accent1"/>
            </a:effectRef>
            <a:fontRef idx="minor"/>
          </p:style>
        </p:sp>
        <p:sp>
          <p:nvSpPr>
            <p:cNvPr id="1581" name="CustomShape 3"/>
            <p:cNvSpPr/>
            <p:nvPr/>
          </p:nvSpPr>
          <p:spPr>
            <a:xfrm>
              <a:off x="4952880" y="1752480"/>
              <a:ext cx="4002840" cy="577080"/>
            </a:xfrm>
            <a:prstGeom prst="rect">
              <a:avLst/>
            </a:prstGeom>
            <a:noFill/>
            <a:ln>
              <a:noFill/>
            </a:ln>
          </p:spPr>
          <p:style>
            <a:lnRef idx="0"/>
            <a:fillRef idx="0"/>
            <a:effectRef idx="0"/>
            <a:fontRef idx="minor"/>
          </p:style>
          <p:txBody>
            <a:bodyPr lIns="90000" rIns="90000" tIns="45000" bIns="45000"/>
            <a:p>
              <a:pPr algn="r">
                <a:lnSpc>
                  <a:spcPct val="100000"/>
                </a:lnSpc>
              </a:pPr>
              <a:r>
                <a:rPr b="1" lang="en-IN" sz="1600" spc="-1" strike="noStrike">
                  <a:solidFill>
                    <a:srgbClr val="ff0000"/>
                  </a:solidFill>
                  <a:latin typeface="Verdana"/>
                </a:rPr>
                <a:t>Group I : Addressing modes for register and immediate data</a:t>
              </a:r>
              <a:endParaRPr b="0" lang="en-IN" sz="1600" spc="-1" strike="noStrike">
                <a:latin typeface="Arial"/>
              </a:endParaRPr>
            </a:p>
          </p:txBody>
        </p:sp>
      </p:grpSp>
      <p:grpSp>
        <p:nvGrpSpPr>
          <p:cNvPr id="1582" name="Group 4"/>
          <p:cNvGrpSpPr/>
          <p:nvPr/>
        </p:nvGrpSpPr>
        <p:grpSpPr>
          <a:xfrm>
            <a:off x="162000" y="5908320"/>
            <a:ext cx="8777160" cy="415800"/>
            <a:chOff x="162000" y="5908320"/>
            <a:chExt cx="8777160" cy="415800"/>
          </a:xfrm>
        </p:grpSpPr>
        <p:sp>
          <p:nvSpPr>
            <p:cNvPr id="1583" name="CustomShape 5"/>
            <p:cNvSpPr/>
            <p:nvPr/>
          </p:nvSpPr>
          <p:spPr>
            <a:xfrm>
              <a:off x="162000" y="5924160"/>
              <a:ext cx="8776800" cy="399960"/>
            </a:xfrm>
            <a:prstGeom prst="rect">
              <a:avLst/>
            </a:prstGeom>
            <a:solidFill>
              <a:srgbClr val="ffff99"/>
            </a:solidFill>
            <a:ln>
              <a:noFill/>
            </a:ln>
          </p:spPr>
          <p:style>
            <a:lnRef idx="2">
              <a:schemeClr val="accent1">
                <a:shade val="50000"/>
              </a:schemeClr>
            </a:lnRef>
            <a:fillRef idx="1">
              <a:schemeClr val="accent1"/>
            </a:fillRef>
            <a:effectRef idx="0">
              <a:schemeClr val="accent1"/>
            </a:effectRef>
            <a:fontRef idx="minor"/>
          </p:style>
        </p:sp>
        <p:sp>
          <p:nvSpPr>
            <p:cNvPr id="1584" name="CustomShape 6"/>
            <p:cNvSpPr/>
            <p:nvPr/>
          </p:nvSpPr>
          <p:spPr>
            <a:xfrm>
              <a:off x="3296160" y="5908320"/>
              <a:ext cx="5643000" cy="333720"/>
            </a:xfrm>
            <a:prstGeom prst="rect">
              <a:avLst/>
            </a:prstGeom>
            <a:noFill/>
            <a:ln>
              <a:noFill/>
            </a:ln>
          </p:spPr>
          <p:style>
            <a:lnRef idx="0"/>
            <a:fillRef idx="0"/>
            <a:effectRef idx="0"/>
            <a:fontRef idx="minor"/>
          </p:style>
          <p:txBody>
            <a:bodyPr lIns="90000" rIns="90000" tIns="45000" bIns="45000"/>
            <a:p>
              <a:pPr algn="r">
                <a:lnSpc>
                  <a:spcPct val="100000"/>
                </a:lnSpc>
              </a:pPr>
              <a:r>
                <a:rPr b="1" lang="en-IN" sz="1600" spc="-1" strike="noStrike">
                  <a:solidFill>
                    <a:srgbClr val="ff0000"/>
                  </a:solidFill>
                  <a:latin typeface="Verdana"/>
                </a:rPr>
                <a:t>Group IV : Relative Addressing mode</a:t>
              </a:r>
              <a:endParaRPr b="0" lang="en-IN" sz="1600" spc="-1" strike="noStrike">
                <a:latin typeface="Arial"/>
              </a:endParaRPr>
            </a:p>
          </p:txBody>
        </p:sp>
      </p:grpSp>
      <p:grpSp>
        <p:nvGrpSpPr>
          <p:cNvPr id="1585" name="Group 7"/>
          <p:cNvGrpSpPr/>
          <p:nvPr/>
        </p:nvGrpSpPr>
        <p:grpSpPr>
          <a:xfrm>
            <a:off x="162000" y="6351840"/>
            <a:ext cx="8807760" cy="380880"/>
            <a:chOff x="162000" y="6351840"/>
            <a:chExt cx="8807760" cy="380880"/>
          </a:xfrm>
        </p:grpSpPr>
        <p:sp>
          <p:nvSpPr>
            <p:cNvPr id="1586" name="CustomShape 8"/>
            <p:cNvSpPr/>
            <p:nvPr/>
          </p:nvSpPr>
          <p:spPr>
            <a:xfrm>
              <a:off x="162000" y="6366600"/>
              <a:ext cx="8807760" cy="366120"/>
            </a:xfrm>
            <a:prstGeom prst="rect">
              <a:avLst/>
            </a:prstGeom>
            <a:solidFill>
              <a:srgbClr val="ffff99"/>
            </a:solidFill>
            <a:ln>
              <a:noFill/>
            </a:ln>
          </p:spPr>
          <p:style>
            <a:lnRef idx="2">
              <a:schemeClr val="accent1">
                <a:shade val="50000"/>
              </a:schemeClr>
            </a:lnRef>
            <a:fillRef idx="1">
              <a:schemeClr val="accent1"/>
            </a:fillRef>
            <a:effectRef idx="0">
              <a:schemeClr val="accent1"/>
            </a:effectRef>
            <a:fontRef idx="minor"/>
          </p:style>
        </p:sp>
        <p:sp>
          <p:nvSpPr>
            <p:cNvPr id="1587" name="CustomShape 9"/>
            <p:cNvSpPr/>
            <p:nvPr/>
          </p:nvSpPr>
          <p:spPr>
            <a:xfrm>
              <a:off x="3306960" y="6351840"/>
              <a:ext cx="5662800" cy="333720"/>
            </a:xfrm>
            <a:prstGeom prst="rect">
              <a:avLst/>
            </a:prstGeom>
            <a:noFill/>
            <a:ln>
              <a:noFill/>
            </a:ln>
          </p:spPr>
          <p:style>
            <a:lnRef idx="0"/>
            <a:fillRef idx="0"/>
            <a:effectRef idx="0"/>
            <a:fontRef idx="minor"/>
          </p:style>
          <p:txBody>
            <a:bodyPr lIns="90000" rIns="90000" tIns="45000" bIns="45000"/>
            <a:p>
              <a:pPr algn="r">
                <a:lnSpc>
                  <a:spcPct val="100000"/>
                </a:lnSpc>
              </a:pPr>
              <a:r>
                <a:rPr b="1" lang="en-IN" sz="1600" spc="-1" strike="noStrike">
                  <a:solidFill>
                    <a:srgbClr val="ff0000"/>
                  </a:solidFill>
                  <a:latin typeface="Verdana"/>
                </a:rPr>
                <a:t>Group V : Implied Addressing mode</a:t>
              </a:r>
              <a:endParaRPr b="0" lang="en-IN" sz="1600" spc="-1" strike="noStrike">
                <a:latin typeface="Arial"/>
              </a:endParaRPr>
            </a:p>
          </p:txBody>
        </p:sp>
      </p:grpSp>
      <p:grpSp>
        <p:nvGrpSpPr>
          <p:cNvPr id="1588" name="Group 10"/>
          <p:cNvGrpSpPr/>
          <p:nvPr/>
        </p:nvGrpSpPr>
        <p:grpSpPr>
          <a:xfrm>
            <a:off x="162000" y="5098320"/>
            <a:ext cx="8777160" cy="754200"/>
            <a:chOff x="162000" y="5098320"/>
            <a:chExt cx="8777160" cy="754200"/>
          </a:xfrm>
        </p:grpSpPr>
        <p:sp>
          <p:nvSpPr>
            <p:cNvPr id="1589" name="CustomShape 11"/>
            <p:cNvSpPr/>
            <p:nvPr/>
          </p:nvSpPr>
          <p:spPr>
            <a:xfrm>
              <a:off x="162000" y="5098320"/>
              <a:ext cx="8776800" cy="754200"/>
            </a:xfrm>
            <a:prstGeom prst="rect">
              <a:avLst/>
            </a:prstGeom>
            <a:solidFill>
              <a:srgbClr val="ffff99"/>
            </a:solidFill>
            <a:ln>
              <a:noFill/>
            </a:ln>
          </p:spPr>
          <p:style>
            <a:lnRef idx="2">
              <a:schemeClr val="accent1">
                <a:shade val="50000"/>
              </a:schemeClr>
            </a:lnRef>
            <a:fillRef idx="1">
              <a:schemeClr val="accent1"/>
            </a:fillRef>
            <a:effectRef idx="0">
              <a:schemeClr val="accent1"/>
            </a:effectRef>
            <a:fontRef idx="minor"/>
          </p:style>
        </p:sp>
        <p:sp>
          <p:nvSpPr>
            <p:cNvPr id="1590" name="CustomShape 12"/>
            <p:cNvSpPr/>
            <p:nvPr/>
          </p:nvSpPr>
          <p:spPr>
            <a:xfrm>
              <a:off x="4876920" y="5195160"/>
              <a:ext cx="4062240" cy="577080"/>
            </a:xfrm>
            <a:prstGeom prst="rect">
              <a:avLst/>
            </a:prstGeom>
            <a:noFill/>
            <a:ln>
              <a:noFill/>
            </a:ln>
          </p:spPr>
          <p:style>
            <a:lnRef idx="0"/>
            <a:fillRef idx="0"/>
            <a:effectRef idx="0"/>
            <a:fontRef idx="minor"/>
          </p:style>
          <p:txBody>
            <a:bodyPr lIns="90000" rIns="90000" tIns="45000" bIns="45000"/>
            <a:p>
              <a:pPr algn="r">
                <a:lnSpc>
                  <a:spcPct val="100000"/>
                </a:lnSpc>
              </a:pPr>
              <a:r>
                <a:rPr b="1" lang="en-IN" sz="1600" spc="-1" strike="noStrike">
                  <a:solidFill>
                    <a:srgbClr val="ff0000"/>
                  </a:solidFill>
                  <a:latin typeface="Verdana"/>
                </a:rPr>
                <a:t>Group III : Addressing modes for I/O ports</a:t>
              </a:r>
              <a:endParaRPr b="0" lang="en-IN" sz="1600" spc="-1" strike="noStrike">
                <a:latin typeface="Arial"/>
              </a:endParaRPr>
            </a:p>
          </p:txBody>
        </p:sp>
      </p:grpSp>
      <p:grpSp>
        <p:nvGrpSpPr>
          <p:cNvPr id="1591" name="Group 13"/>
          <p:cNvGrpSpPr/>
          <p:nvPr/>
        </p:nvGrpSpPr>
        <p:grpSpPr>
          <a:xfrm>
            <a:off x="162000" y="2514600"/>
            <a:ext cx="8790480" cy="2514240"/>
            <a:chOff x="162000" y="2514600"/>
            <a:chExt cx="8790480" cy="2514240"/>
          </a:xfrm>
        </p:grpSpPr>
        <p:sp>
          <p:nvSpPr>
            <p:cNvPr id="1592" name="CustomShape 14"/>
            <p:cNvSpPr/>
            <p:nvPr/>
          </p:nvSpPr>
          <p:spPr>
            <a:xfrm>
              <a:off x="162000" y="2514600"/>
              <a:ext cx="8790480" cy="2514240"/>
            </a:xfrm>
            <a:prstGeom prst="rect">
              <a:avLst/>
            </a:prstGeom>
            <a:solidFill>
              <a:srgbClr val="ffff99"/>
            </a:solidFill>
            <a:ln>
              <a:noFill/>
            </a:ln>
          </p:spPr>
          <p:style>
            <a:lnRef idx="2">
              <a:schemeClr val="accent1">
                <a:shade val="50000"/>
              </a:schemeClr>
            </a:lnRef>
            <a:fillRef idx="1">
              <a:schemeClr val="accent1"/>
            </a:fillRef>
            <a:effectRef idx="0">
              <a:schemeClr val="accent1"/>
            </a:effectRef>
            <a:fontRef idx="minor"/>
          </p:style>
        </p:sp>
        <p:sp>
          <p:nvSpPr>
            <p:cNvPr id="1593" name="CustomShape 15"/>
            <p:cNvSpPr/>
            <p:nvPr/>
          </p:nvSpPr>
          <p:spPr>
            <a:xfrm>
              <a:off x="4603320" y="3602880"/>
              <a:ext cx="4349160" cy="577080"/>
            </a:xfrm>
            <a:prstGeom prst="rect">
              <a:avLst/>
            </a:prstGeom>
            <a:noFill/>
            <a:ln>
              <a:noFill/>
            </a:ln>
          </p:spPr>
          <p:style>
            <a:lnRef idx="0"/>
            <a:fillRef idx="0"/>
            <a:effectRef idx="0"/>
            <a:fontRef idx="minor"/>
          </p:style>
          <p:txBody>
            <a:bodyPr lIns="90000" rIns="90000" tIns="45000" bIns="45000"/>
            <a:p>
              <a:pPr algn="r">
                <a:lnSpc>
                  <a:spcPct val="100000"/>
                </a:lnSpc>
              </a:pPr>
              <a:r>
                <a:rPr b="1" lang="en-IN" sz="1600" spc="-1" strike="noStrike">
                  <a:solidFill>
                    <a:srgbClr val="ff0000"/>
                  </a:solidFill>
                  <a:latin typeface="Verdana"/>
                </a:rPr>
                <a:t>Group II : Addressing modes for memory data</a:t>
              </a:r>
              <a:endParaRPr b="0" lang="en-IN" sz="1600" spc="-1" strike="noStrike">
                <a:latin typeface="Arial"/>
              </a:endParaRPr>
            </a:p>
          </p:txBody>
        </p:sp>
      </p:grpSp>
      <p:sp>
        <p:nvSpPr>
          <p:cNvPr id="1594" name="TextShape 16"/>
          <p:cNvSpPr txBox="1"/>
          <p:nvPr/>
        </p:nvSpPr>
        <p:spPr>
          <a:xfrm>
            <a:off x="2895480" y="110880"/>
            <a:ext cx="6019560" cy="487080"/>
          </a:xfrm>
          <a:prstGeom prst="rect">
            <a:avLst/>
          </a:prstGeom>
          <a:noFill/>
          <a:ln>
            <a:noFill/>
          </a:ln>
        </p:spPr>
        <p:txBody>
          <a:bodyPr anchor="ctr"/>
          <a:p>
            <a:pPr>
              <a:lnSpc>
                <a:spcPct val="100000"/>
              </a:lnSpc>
            </a:pPr>
            <a:r>
              <a:rPr b="1" lang="en-US" sz="2000" spc="-1" strike="noStrike">
                <a:solidFill>
                  <a:srgbClr val="ff0066"/>
                </a:solidFill>
                <a:latin typeface="Verdana"/>
                <a:ea typeface="Verdana"/>
              </a:rPr>
              <a:t>Addressing Modes</a:t>
            </a:r>
            <a:endParaRPr b="0" lang="en-US" sz="2000" spc="-1" strike="noStrike">
              <a:solidFill>
                <a:srgbClr val="000000"/>
              </a:solidFill>
              <a:latin typeface="Verdana"/>
            </a:endParaRPr>
          </a:p>
        </p:txBody>
      </p:sp>
      <p:sp>
        <p:nvSpPr>
          <p:cNvPr id="1595" name="TextShape 17"/>
          <p:cNvSpPr txBox="1"/>
          <p:nvPr/>
        </p:nvSpPr>
        <p:spPr>
          <a:xfrm>
            <a:off x="6553080" y="6356520"/>
            <a:ext cx="2133360" cy="364680"/>
          </a:xfrm>
          <a:prstGeom prst="rect">
            <a:avLst/>
          </a:prstGeom>
          <a:noFill/>
          <a:ln>
            <a:noFill/>
          </a:ln>
        </p:spPr>
        <p:txBody>
          <a:bodyPr anchor="ctr"/>
          <a:p>
            <a:pPr algn="r">
              <a:lnSpc>
                <a:spcPct val="100000"/>
              </a:lnSpc>
            </a:pPr>
            <a:fld id="{80D967B0-8884-4D9D-97DE-5396637DB574}" type="slidenum">
              <a:rPr b="0" lang="en-IN" sz="1200" spc="-1" strike="noStrike">
                <a:solidFill>
                  <a:srgbClr val="8b8b8b"/>
                </a:solidFill>
                <a:latin typeface="Verdana"/>
                <a:ea typeface="Verdana"/>
              </a:rPr>
              <a:t>&lt;number&gt;</a:t>
            </a:fld>
            <a:endParaRPr b="0" lang="en-IN" sz="1200" spc="-1" strike="noStrike">
              <a:latin typeface="Times New Roman"/>
            </a:endParaRPr>
          </a:p>
        </p:txBody>
      </p:sp>
      <p:sp>
        <p:nvSpPr>
          <p:cNvPr id="1596" name="CustomShape 18"/>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1597" name="CustomShape 19"/>
          <p:cNvSpPr/>
          <p:nvPr/>
        </p:nvSpPr>
        <p:spPr>
          <a:xfrm>
            <a:off x="1434240" y="762120"/>
            <a:ext cx="6337800" cy="729720"/>
          </a:xfrm>
          <a:prstGeom prst="rect">
            <a:avLst/>
          </a:prstGeom>
          <a:solidFill>
            <a:srgbClr val="99ffcc"/>
          </a:solidFill>
          <a:ln>
            <a:noFill/>
          </a:ln>
        </p:spPr>
        <p:style>
          <a:lnRef idx="0"/>
          <a:fillRef idx="0"/>
          <a:effectRef idx="0"/>
          <a:fontRef idx="minor"/>
        </p:style>
        <p:txBody>
          <a:bodyPr lIns="90000" rIns="90000" tIns="45000" bIns="45000"/>
          <a:p>
            <a:pPr marL="285840" indent="-285480" algn="just">
              <a:lnSpc>
                <a:spcPct val="100000"/>
              </a:lnSpc>
              <a:buSzPct val="100000"/>
              <a:buBlip>
                <a:blip r:embed="rId1"/>
              </a:buBlip>
            </a:pPr>
            <a:r>
              <a:rPr b="1" lang="en-IN" sz="1400" spc="-1" strike="noStrike">
                <a:solidFill>
                  <a:srgbClr val="000000"/>
                </a:solidFill>
                <a:latin typeface="Verdana"/>
                <a:ea typeface="Verdana"/>
              </a:rPr>
              <a:t>Every instruction of a program has to operate on a data. </a:t>
            </a:r>
            <a:endParaRPr b="0" lang="en-IN" sz="1400" spc="-1" strike="noStrike">
              <a:latin typeface="Arial"/>
            </a:endParaRPr>
          </a:p>
          <a:p>
            <a:pPr marL="285840" indent="-285480" algn="just">
              <a:lnSpc>
                <a:spcPct val="100000"/>
              </a:lnSpc>
              <a:buSzPct val="100000"/>
              <a:buBlip>
                <a:blip r:embed="rId2"/>
              </a:buBlip>
            </a:pPr>
            <a:r>
              <a:rPr b="1" lang="en-IN" sz="1400" spc="-1" strike="noStrike">
                <a:solidFill>
                  <a:srgbClr val="000000"/>
                </a:solidFill>
                <a:latin typeface="Verdana"/>
                <a:ea typeface="Verdana"/>
              </a:rPr>
              <a:t>The different ways in which a source operand is denoted in an instruction are known as addressing modes.</a:t>
            </a:r>
            <a:endParaRPr b="0" lang="en-IN" sz="1400" spc="-1" strike="noStrike">
              <a:latin typeface="Arial"/>
            </a:endParaRPr>
          </a:p>
        </p:txBody>
      </p:sp>
      <p:sp>
        <p:nvSpPr>
          <p:cNvPr id="1598" name="CustomShape 20"/>
          <p:cNvSpPr/>
          <p:nvPr/>
        </p:nvSpPr>
        <p:spPr>
          <a:xfrm>
            <a:off x="193320" y="1658160"/>
            <a:ext cx="3410640" cy="4992120"/>
          </a:xfrm>
          <a:prstGeom prst="rect">
            <a:avLst/>
          </a:prstGeom>
          <a:noFill/>
          <a:ln>
            <a:noFill/>
          </a:ln>
        </p:spPr>
        <p:style>
          <a:lnRef idx="0"/>
          <a:fillRef idx="0"/>
          <a:effectRef idx="0"/>
          <a:fontRef idx="minor"/>
        </p:style>
        <p:txBody>
          <a:bodyPr wrap="none" lIns="90000" rIns="90000" tIns="45000" bIns="45000"/>
          <a:p>
            <a:pPr marL="343080" indent="-342720">
              <a:lnSpc>
                <a:spcPct val="100000"/>
              </a:lnSpc>
              <a:buClr>
                <a:srgbClr val="ff0066"/>
              </a:buClr>
              <a:buFont typeface="StarSymbol"/>
              <a:buAutoNum type="arabicPeriod"/>
            </a:pPr>
            <a:r>
              <a:rPr b="1" lang="en-IN" sz="1400" spc="-1" strike="noStrike">
                <a:solidFill>
                  <a:srgbClr val="ff0066"/>
                </a:solidFill>
                <a:latin typeface="Verdana"/>
                <a:ea typeface="Verdana"/>
              </a:rPr>
              <a:t>Register Addressing</a:t>
            </a:r>
            <a:endParaRPr b="0" lang="en-IN" sz="1400" spc="-1" strike="noStrike">
              <a:latin typeface="Arial"/>
            </a:endParaRPr>
          </a:p>
          <a:p>
            <a:pPr>
              <a:lnSpc>
                <a:spcPct val="100000"/>
              </a:lnSpc>
            </a:pPr>
            <a:endParaRPr b="0" lang="en-IN" sz="1400" spc="-1" strike="noStrike">
              <a:latin typeface="Arial"/>
            </a:endParaRPr>
          </a:p>
          <a:p>
            <a:pPr marL="343080" indent="-342720">
              <a:lnSpc>
                <a:spcPct val="100000"/>
              </a:lnSpc>
              <a:buClr>
                <a:srgbClr val="ff0066"/>
              </a:buClr>
              <a:buFont typeface="StarSymbol"/>
              <a:buAutoNum type="arabicPeriod" startAt="2"/>
            </a:pPr>
            <a:r>
              <a:rPr b="1" lang="en-IN" sz="1400" spc="-1" strike="noStrike">
                <a:solidFill>
                  <a:srgbClr val="ff0066"/>
                </a:solidFill>
                <a:latin typeface="Verdana"/>
                <a:ea typeface="Verdana"/>
              </a:rPr>
              <a:t>Immediate Addressing</a:t>
            </a:r>
            <a:endParaRPr b="0" lang="en-IN" sz="1400" spc="-1" strike="noStrike">
              <a:latin typeface="Arial"/>
            </a:endParaRPr>
          </a:p>
          <a:p>
            <a:pPr>
              <a:lnSpc>
                <a:spcPct val="100000"/>
              </a:lnSpc>
            </a:pPr>
            <a:endParaRPr b="0" lang="en-IN" sz="1400" spc="-1" strike="noStrike">
              <a:latin typeface="Arial"/>
            </a:endParaRPr>
          </a:p>
          <a:p>
            <a:pPr marL="343080" indent="-342720">
              <a:lnSpc>
                <a:spcPct val="100000"/>
              </a:lnSpc>
              <a:buClr>
                <a:srgbClr val="ff0066"/>
              </a:buClr>
              <a:buFont typeface="StarSymbol"/>
              <a:buAutoNum type="arabicPeriod" startAt="3"/>
            </a:pPr>
            <a:r>
              <a:rPr b="1" lang="en-IN" sz="1400" spc="-1" strike="noStrike">
                <a:solidFill>
                  <a:srgbClr val="ff0066"/>
                </a:solidFill>
                <a:latin typeface="Verdana"/>
                <a:ea typeface="Verdana"/>
              </a:rPr>
              <a:t>Direct Addressing</a:t>
            </a:r>
            <a:endParaRPr b="0" lang="en-IN" sz="1400" spc="-1" strike="noStrike">
              <a:latin typeface="Arial"/>
            </a:endParaRPr>
          </a:p>
          <a:p>
            <a:pPr>
              <a:lnSpc>
                <a:spcPct val="100000"/>
              </a:lnSpc>
            </a:pPr>
            <a:endParaRPr b="0" lang="en-IN" sz="1400" spc="-1" strike="noStrike">
              <a:latin typeface="Arial"/>
            </a:endParaRPr>
          </a:p>
          <a:p>
            <a:pPr marL="343080" indent="-342720">
              <a:lnSpc>
                <a:spcPct val="100000"/>
              </a:lnSpc>
              <a:buClr>
                <a:srgbClr val="ff0066"/>
              </a:buClr>
              <a:buFont typeface="StarSymbol"/>
              <a:buAutoNum type="arabicPeriod" startAt="4"/>
            </a:pPr>
            <a:r>
              <a:rPr b="1" lang="en-IN" sz="1400" spc="-1" strike="noStrike">
                <a:solidFill>
                  <a:srgbClr val="ff0066"/>
                </a:solidFill>
                <a:latin typeface="Verdana"/>
                <a:ea typeface="Verdana"/>
              </a:rPr>
              <a:t>Register Indirect Addressing</a:t>
            </a:r>
            <a:endParaRPr b="0" lang="en-IN" sz="1400" spc="-1" strike="noStrike">
              <a:latin typeface="Arial"/>
            </a:endParaRPr>
          </a:p>
          <a:p>
            <a:pPr>
              <a:lnSpc>
                <a:spcPct val="100000"/>
              </a:lnSpc>
            </a:pPr>
            <a:endParaRPr b="0" lang="en-IN" sz="1400" spc="-1" strike="noStrike">
              <a:latin typeface="Arial"/>
            </a:endParaRPr>
          </a:p>
          <a:p>
            <a:pPr marL="343080" indent="-342720">
              <a:lnSpc>
                <a:spcPct val="100000"/>
              </a:lnSpc>
              <a:buClr>
                <a:srgbClr val="ff0066"/>
              </a:buClr>
              <a:buFont typeface="StarSymbol"/>
              <a:buAutoNum type="arabicPeriod" startAt="5"/>
            </a:pPr>
            <a:r>
              <a:rPr b="1" lang="en-IN" sz="1400" spc="-1" strike="noStrike">
                <a:solidFill>
                  <a:srgbClr val="ff0066"/>
                </a:solidFill>
                <a:latin typeface="Verdana"/>
                <a:ea typeface="Verdana"/>
              </a:rPr>
              <a:t>Based Addressing</a:t>
            </a:r>
            <a:endParaRPr b="0" lang="en-IN" sz="1400" spc="-1" strike="noStrike">
              <a:latin typeface="Arial"/>
            </a:endParaRPr>
          </a:p>
          <a:p>
            <a:pPr>
              <a:lnSpc>
                <a:spcPct val="100000"/>
              </a:lnSpc>
            </a:pPr>
            <a:endParaRPr b="0" lang="en-IN" sz="1400" spc="-1" strike="noStrike">
              <a:latin typeface="Arial"/>
            </a:endParaRPr>
          </a:p>
          <a:p>
            <a:pPr marL="343080" indent="-342720">
              <a:lnSpc>
                <a:spcPct val="100000"/>
              </a:lnSpc>
              <a:buClr>
                <a:srgbClr val="ff0066"/>
              </a:buClr>
              <a:buFont typeface="StarSymbol"/>
              <a:buAutoNum type="arabicPeriod" startAt="6"/>
            </a:pPr>
            <a:r>
              <a:rPr b="1" lang="en-IN" sz="1400" spc="-1" strike="noStrike">
                <a:solidFill>
                  <a:srgbClr val="ff0066"/>
                </a:solidFill>
                <a:latin typeface="Verdana"/>
                <a:ea typeface="Verdana"/>
              </a:rPr>
              <a:t>Indexed Addressing</a:t>
            </a:r>
            <a:endParaRPr b="0" lang="en-IN" sz="1400" spc="-1" strike="noStrike">
              <a:latin typeface="Arial"/>
            </a:endParaRPr>
          </a:p>
          <a:p>
            <a:pPr>
              <a:lnSpc>
                <a:spcPct val="100000"/>
              </a:lnSpc>
            </a:pPr>
            <a:endParaRPr b="0" lang="en-IN" sz="1400" spc="-1" strike="noStrike">
              <a:latin typeface="Arial"/>
            </a:endParaRPr>
          </a:p>
          <a:p>
            <a:pPr marL="343080" indent="-342720">
              <a:lnSpc>
                <a:spcPct val="100000"/>
              </a:lnSpc>
              <a:buClr>
                <a:srgbClr val="ff0066"/>
              </a:buClr>
              <a:buFont typeface="StarSymbol"/>
              <a:buAutoNum type="arabicPeriod" startAt="7"/>
            </a:pPr>
            <a:r>
              <a:rPr b="1" lang="en-IN" sz="1400" spc="-1" strike="noStrike">
                <a:solidFill>
                  <a:srgbClr val="ff0066"/>
                </a:solidFill>
                <a:latin typeface="Verdana"/>
                <a:ea typeface="Verdana"/>
              </a:rPr>
              <a:t>Based Index Addressing</a:t>
            </a:r>
            <a:endParaRPr b="0" lang="en-IN" sz="1400" spc="-1" strike="noStrike">
              <a:latin typeface="Arial"/>
            </a:endParaRPr>
          </a:p>
          <a:p>
            <a:pPr>
              <a:lnSpc>
                <a:spcPct val="100000"/>
              </a:lnSpc>
            </a:pPr>
            <a:endParaRPr b="0" lang="en-IN" sz="1400" spc="-1" strike="noStrike">
              <a:latin typeface="Arial"/>
            </a:endParaRPr>
          </a:p>
          <a:p>
            <a:pPr marL="343080" indent="-342720">
              <a:lnSpc>
                <a:spcPct val="100000"/>
              </a:lnSpc>
              <a:buClr>
                <a:srgbClr val="ff0066"/>
              </a:buClr>
              <a:buFont typeface="StarSymbol"/>
              <a:buAutoNum type="arabicPeriod" startAt="8"/>
            </a:pPr>
            <a:r>
              <a:rPr b="1" lang="en-IN" sz="1400" spc="-1" strike="noStrike">
                <a:solidFill>
                  <a:srgbClr val="ff0066"/>
                </a:solidFill>
                <a:latin typeface="Verdana"/>
                <a:ea typeface="Verdana"/>
              </a:rPr>
              <a:t>String Addressing</a:t>
            </a:r>
            <a:endParaRPr b="0" lang="en-IN" sz="1400" spc="-1" strike="noStrike">
              <a:latin typeface="Arial"/>
            </a:endParaRPr>
          </a:p>
          <a:p>
            <a:pPr>
              <a:lnSpc>
                <a:spcPct val="100000"/>
              </a:lnSpc>
            </a:pPr>
            <a:endParaRPr b="0" lang="en-IN" sz="1400" spc="-1" strike="noStrike">
              <a:latin typeface="Arial"/>
            </a:endParaRPr>
          </a:p>
          <a:p>
            <a:pPr marL="343080" indent="-342720">
              <a:lnSpc>
                <a:spcPct val="100000"/>
              </a:lnSpc>
              <a:buClr>
                <a:srgbClr val="ff0066"/>
              </a:buClr>
              <a:buFont typeface="StarSymbol"/>
              <a:buAutoNum type="arabicPeriod" startAt="9"/>
            </a:pPr>
            <a:r>
              <a:rPr b="1" lang="en-IN" sz="1400" spc="-1" strike="noStrike">
                <a:solidFill>
                  <a:srgbClr val="ff0066"/>
                </a:solidFill>
                <a:latin typeface="Verdana"/>
                <a:ea typeface="Verdana"/>
              </a:rPr>
              <a:t>Direct I/O port Addressing</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ff0066"/>
                </a:solidFill>
                <a:latin typeface="Verdana"/>
                <a:ea typeface="Verdana"/>
              </a:rPr>
              <a:t>10. Indirect I/O port Addressing</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ff0066"/>
                </a:solidFill>
                <a:latin typeface="Verdana"/>
                <a:ea typeface="Verdana"/>
              </a:rPr>
              <a:t>11. Relative Addressing</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ff0066"/>
                </a:solidFill>
                <a:latin typeface="Verdana"/>
                <a:ea typeface="Verdana"/>
              </a:rPr>
              <a:t>12. Implied Addressing</a:t>
            </a:r>
            <a:endParaRPr b="0" lang="en-IN" sz="1400" spc="-1" strike="noStrike">
              <a:latin typeface="Arial"/>
            </a:endParaRPr>
          </a:p>
        </p:txBody>
      </p:sp>
    </p:spTree>
  </p:cSld>
  <mc:AlternateContent>
    <mc:Choice Requires="p14">
      <p:transition spd="slow" p14:dur="2000"/>
    </mc:Choice>
    <mc:Fallback>
      <p:transition spd="slow"/>
    </mc:Fallback>
  </mc:AlternateContent>
  <p:timing>
    <p:tnLst>
      <p:par>
        <p:cTn id="1063" dur="indefinite" restart="never" nodeType="tmRoot">
          <p:childTnLst>
            <p:seq>
              <p:cTn id="1064" dur="indefinite" nodeType="mainSeq">
                <p:childTnLst>
                  <p:par>
                    <p:cTn id="1065" fill="hold">
                      <p:stCondLst>
                        <p:cond delay="indefinite"/>
                      </p:stCondLst>
                      <p:childTnLst>
                        <p:par>
                          <p:cTn id="1066" fill="hold">
                            <p:stCondLst>
                              <p:cond delay="0"/>
                            </p:stCondLst>
                            <p:childTnLst>
                              <p:par>
                                <p:cTn id="1067" nodeType="clickEffect" fill="hold" presetClass="entr" presetID="1">
                                  <p:stCondLst>
                                    <p:cond delay="0"/>
                                  </p:stCondLst>
                                  <p:childTnLst>
                                    <p:set>
                                      <p:cBhvr>
                                        <p:cTn id="1068" dur="1" fill="hold">
                                          <p:stCondLst>
                                            <p:cond delay="0"/>
                                          </p:stCondLst>
                                        </p:cTn>
                                        <p:tgtEl>
                                          <p:spTgt spid="1598"/>
                                        </p:tgtEl>
                                        <p:attrNameLst>
                                          <p:attrName>style.visibility</p:attrName>
                                        </p:attrNameLst>
                                      </p:cBhvr>
                                      <p:to>
                                        <p:strVal val="visible"/>
                                      </p:to>
                                    </p:set>
                                  </p:childTnLst>
                                </p:cTn>
                              </p:par>
                            </p:childTnLst>
                          </p:cTn>
                        </p:par>
                      </p:childTnLst>
                    </p:cTn>
                  </p:par>
                  <p:par>
                    <p:cTn id="1069" fill="hold">
                      <p:stCondLst>
                        <p:cond delay="indefinite"/>
                      </p:stCondLst>
                      <p:childTnLst>
                        <p:par>
                          <p:cTn id="1070" fill="hold">
                            <p:stCondLst>
                              <p:cond delay="0"/>
                            </p:stCondLst>
                            <p:childTnLst>
                              <p:par>
                                <p:cTn id="1071" nodeType="clickEffect" fill="hold" presetClass="entr" presetID="1">
                                  <p:stCondLst>
                                    <p:cond delay="0"/>
                                  </p:stCondLst>
                                  <p:childTnLst>
                                    <p:set>
                                      <p:cBhvr>
                                        <p:cTn id="1072" dur="1" fill="hold">
                                          <p:stCondLst>
                                            <p:cond delay="0"/>
                                          </p:stCondLst>
                                        </p:cTn>
                                        <p:tgtEl>
                                          <p:spTgt spid="1579"/>
                                        </p:tgtEl>
                                        <p:attrNameLst>
                                          <p:attrName>style.visibility</p:attrName>
                                        </p:attrNameLst>
                                      </p:cBhvr>
                                      <p:to>
                                        <p:strVal val="visible"/>
                                      </p:to>
                                    </p:set>
                                  </p:childTnLst>
                                </p:cTn>
                              </p:par>
                            </p:childTnLst>
                          </p:cTn>
                        </p:par>
                      </p:childTnLst>
                    </p:cTn>
                  </p:par>
                  <p:par>
                    <p:cTn id="1073" fill="hold">
                      <p:stCondLst>
                        <p:cond delay="indefinite"/>
                      </p:stCondLst>
                      <p:childTnLst>
                        <p:par>
                          <p:cTn id="1074" fill="hold">
                            <p:stCondLst>
                              <p:cond delay="0"/>
                            </p:stCondLst>
                            <p:childTnLst>
                              <p:par>
                                <p:cTn id="1075" nodeType="clickEffect" fill="hold" presetClass="entr" presetID="1">
                                  <p:stCondLst>
                                    <p:cond delay="0"/>
                                  </p:stCondLst>
                                  <p:childTnLst>
                                    <p:set>
                                      <p:cBhvr>
                                        <p:cTn id="1076" dur="1" fill="hold">
                                          <p:stCondLst>
                                            <p:cond delay="0"/>
                                          </p:stCondLst>
                                        </p:cTn>
                                        <p:tgtEl>
                                          <p:spTgt spid="1591"/>
                                        </p:tgtEl>
                                        <p:attrNameLst>
                                          <p:attrName>style.visibility</p:attrName>
                                        </p:attrNameLst>
                                      </p:cBhvr>
                                      <p:to>
                                        <p:strVal val="visible"/>
                                      </p:to>
                                    </p:set>
                                  </p:childTnLst>
                                </p:cTn>
                              </p:par>
                            </p:childTnLst>
                          </p:cTn>
                        </p:par>
                      </p:childTnLst>
                    </p:cTn>
                  </p:par>
                  <p:par>
                    <p:cTn id="1077" fill="hold">
                      <p:stCondLst>
                        <p:cond delay="indefinite"/>
                      </p:stCondLst>
                      <p:childTnLst>
                        <p:par>
                          <p:cTn id="1078" fill="hold">
                            <p:stCondLst>
                              <p:cond delay="0"/>
                            </p:stCondLst>
                            <p:childTnLst>
                              <p:par>
                                <p:cTn id="1079" nodeType="clickEffect" fill="hold" presetClass="entr" presetID="1">
                                  <p:stCondLst>
                                    <p:cond delay="0"/>
                                  </p:stCondLst>
                                  <p:childTnLst>
                                    <p:set>
                                      <p:cBhvr>
                                        <p:cTn id="1080" dur="1" fill="hold">
                                          <p:stCondLst>
                                            <p:cond delay="0"/>
                                          </p:stCondLst>
                                        </p:cTn>
                                        <p:tgtEl>
                                          <p:spTgt spid="1588"/>
                                        </p:tgtEl>
                                        <p:attrNameLst>
                                          <p:attrName>style.visibility</p:attrName>
                                        </p:attrNameLst>
                                      </p:cBhvr>
                                      <p:to>
                                        <p:strVal val="visible"/>
                                      </p:to>
                                    </p:set>
                                  </p:childTnLst>
                                </p:cTn>
                              </p:par>
                            </p:childTnLst>
                          </p:cTn>
                        </p:par>
                      </p:childTnLst>
                    </p:cTn>
                  </p:par>
                  <p:par>
                    <p:cTn id="1081" fill="hold">
                      <p:stCondLst>
                        <p:cond delay="indefinite"/>
                      </p:stCondLst>
                      <p:childTnLst>
                        <p:par>
                          <p:cTn id="1082" fill="hold">
                            <p:stCondLst>
                              <p:cond delay="0"/>
                            </p:stCondLst>
                            <p:childTnLst>
                              <p:par>
                                <p:cTn id="1083" nodeType="clickEffect" fill="hold" presetClass="entr" presetID="1">
                                  <p:stCondLst>
                                    <p:cond delay="0"/>
                                  </p:stCondLst>
                                  <p:childTnLst>
                                    <p:set>
                                      <p:cBhvr>
                                        <p:cTn id="1084" dur="1" fill="hold">
                                          <p:stCondLst>
                                            <p:cond delay="0"/>
                                          </p:stCondLst>
                                        </p:cTn>
                                        <p:tgtEl>
                                          <p:spTgt spid="1582"/>
                                        </p:tgtEl>
                                        <p:attrNameLst>
                                          <p:attrName>style.visibility</p:attrName>
                                        </p:attrNameLst>
                                      </p:cBhvr>
                                      <p:to>
                                        <p:strVal val="visible"/>
                                      </p:to>
                                    </p:set>
                                  </p:childTnLst>
                                </p:cTn>
                              </p:par>
                            </p:childTnLst>
                          </p:cTn>
                        </p:par>
                      </p:childTnLst>
                    </p:cTn>
                  </p:par>
                  <p:par>
                    <p:cTn id="1085" fill="hold">
                      <p:stCondLst>
                        <p:cond delay="indefinite"/>
                      </p:stCondLst>
                      <p:childTnLst>
                        <p:par>
                          <p:cTn id="1086" fill="hold">
                            <p:stCondLst>
                              <p:cond delay="0"/>
                            </p:stCondLst>
                            <p:childTnLst>
                              <p:par>
                                <p:cTn id="1087" nodeType="clickEffect" fill="hold" presetClass="entr" presetID="1">
                                  <p:stCondLst>
                                    <p:cond delay="0"/>
                                  </p:stCondLst>
                                  <p:childTnLst>
                                    <p:set>
                                      <p:cBhvr>
                                        <p:cTn id="1088" dur="1" fill="hold">
                                          <p:stCondLst>
                                            <p:cond delay="0"/>
                                          </p:stCondLst>
                                        </p:cTn>
                                        <p:tgtEl>
                                          <p:spTgt spid="1585"/>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9" name="CustomShape 1"/>
          <p:cNvSpPr/>
          <p:nvPr/>
        </p:nvSpPr>
        <p:spPr>
          <a:xfrm>
            <a:off x="3753000" y="2117160"/>
            <a:ext cx="1607760" cy="32076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1600" name="CustomShape 2"/>
          <p:cNvSpPr/>
          <p:nvPr/>
        </p:nvSpPr>
        <p:spPr>
          <a:xfrm>
            <a:off x="152280" y="762120"/>
            <a:ext cx="3263760" cy="420840"/>
          </a:xfrm>
          <a:prstGeom prst="rect">
            <a:avLst/>
          </a:prstGeom>
          <a:solidFill>
            <a:srgbClr val="ffcccc"/>
          </a:solidFill>
          <a:ln>
            <a:noFill/>
          </a:ln>
        </p:spPr>
        <p:style>
          <a:lnRef idx="2">
            <a:schemeClr val="accent1">
              <a:shade val="50000"/>
            </a:schemeClr>
          </a:lnRef>
          <a:fillRef idx="1">
            <a:schemeClr val="accent1"/>
          </a:fillRef>
          <a:effectRef idx="0">
            <a:schemeClr val="accent1"/>
          </a:effectRef>
          <a:fontRef idx="minor"/>
        </p:style>
      </p:sp>
      <p:sp>
        <p:nvSpPr>
          <p:cNvPr id="1601" name="TextShape 3"/>
          <p:cNvSpPr txBox="1"/>
          <p:nvPr/>
        </p:nvSpPr>
        <p:spPr>
          <a:xfrm>
            <a:off x="2895480" y="110880"/>
            <a:ext cx="6019560" cy="487080"/>
          </a:xfrm>
          <a:prstGeom prst="rect">
            <a:avLst/>
          </a:prstGeom>
          <a:noFill/>
          <a:ln>
            <a:noFill/>
          </a:ln>
        </p:spPr>
        <p:txBody>
          <a:bodyPr anchor="ctr"/>
          <a:p>
            <a:pPr>
              <a:lnSpc>
                <a:spcPct val="100000"/>
              </a:lnSpc>
            </a:pPr>
            <a:r>
              <a:rPr b="1" lang="en-US" sz="2000" spc="-1" strike="noStrike">
                <a:solidFill>
                  <a:srgbClr val="ff0066"/>
                </a:solidFill>
                <a:latin typeface="Verdana"/>
                <a:ea typeface="Verdana"/>
              </a:rPr>
              <a:t>Addressing Modes</a:t>
            </a:r>
            <a:endParaRPr b="0" lang="en-US" sz="2000" spc="-1" strike="noStrike">
              <a:solidFill>
                <a:srgbClr val="000000"/>
              </a:solidFill>
              <a:latin typeface="Verdana"/>
            </a:endParaRPr>
          </a:p>
        </p:txBody>
      </p:sp>
      <p:sp>
        <p:nvSpPr>
          <p:cNvPr id="1602" name="TextShape 4"/>
          <p:cNvSpPr txBox="1"/>
          <p:nvPr/>
        </p:nvSpPr>
        <p:spPr>
          <a:xfrm>
            <a:off x="6553080" y="6356520"/>
            <a:ext cx="2133360" cy="364680"/>
          </a:xfrm>
          <a:prstGeom prst="rect">
            <a:avLst/>
          </a:prstGeom>
          <a:noFill/>
          <a:ln>
            <a:noFill/>
          </a:ln>
        </p:spPr>
        <p:txBody>
          <a:bodyPr anchor="ctr"/>
          <a:p>
            <a:pPr algn="r">
              <a:lnSpc>
                <a:spcPct val="100000"/>
              </a:lnSpc>
            </a:pPr>
            <a:fld id="{C2FD1973-AB33-4F0A-8660-C7A2709ECE83}" type="slidenum">
              <a:rPr b="0" lang="en-IN" sz="1200" spc="-1" strike="noStrike">
                <a:solidFill>
                  <a:srgbClr val="8b8b8b"/>
                </a:solidFill>
                <a:latin typeface="Verdana"/>
                <a:ea typeface="Verdana"/>
              </a:rPr>
              <a:t>&lt;number&gt;</a:t>
            </a:fld>
            <a:endParaRPr b="0" lang="en-IN" sz="1200" spc="-1" strike="noStrike">
              <a:latin typeface="Times New Roman"/>
            </a:endParaRPr>
          </a:p>
        </p:txBody>
      </p:sp>
      <p:sp>
        <p:nvSpPr>
          <p:cNvPr id="1603" name="CustomShape 5"/>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1604" name="CustomShape 6"/>
          <p:cNvSpPr/>
          <p:nvPr/>
        </p:nvSpPr>
        <p:spPr>
          <a:xfrm>
            <a:off x="199080" y="838440"/>
            <a:ext cx="3182040" cy="4644360"/>
          </a:xfrm>
          <a:prstGeom prst="rect">
            <a:avLst/>
          </a:prstGeom>
          <a:noFill/>
          <a:ln>
            <a:noFill/>
          </a:ln>
        </p:spPr>
        <p:style>
          <a:lnRef idx="0"/>
          <a:fillRef idx="0"/>
          <a:effectRef idx="0"/>
          <a:fontRef idx="minor"/>
        </p:style>
        <p:txBody>
          <a:bodyPr wrap="none" lIns="90000" rIns="90000" tIns="45000" bIns="45000"/>
          <a:p>
            <a:pPr marL="343080" indent="-342720">
              <a:lnSpc>
                <a:spcPct val="100000"/>
              </a:lnSpc>
              <a:buClr>
                <a:srgbClr val="ff0066"/>
              </a:buClr>
              <a:buFont typeface="StarSymbol"/>
              <a:buAutoNum type="arabicPeriod"/>
            </a:pPr>
            <a:r>
              <a:rPr b="1" lang="en-IN" sz="1300" spc="-1" strike="noStrike">
                <a:solidFill>
                  <a:srgbClr val="ff0066"/>
                </a:solidFill>
                <a:latin typeface="Verdana"/>
                <a:ea typeface="Verdana"/>
              </a:rPr>
              <a:t>Register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ff0066"/>
              </a:buClr>
              <a:buFont typeface="StarSymbol"/>
              <a:buAutoNum type="arabicPeriod" startAt="2"/>
            </a:pPr>
            <a:r>
              <a:rPr b="1" lang="en-IN" sz="1300" spc="-1" strike="noStrike">
                <a:solidFill>
                  <a:srgbClr val="ff0066"/>
                </a:solidFill>
                <a:latin typeface="Verdana"/>
                <a:ea typeface="Verdana"/>
              </a:rPr>
              <a:t>Immediate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3"/>
            </a:pPr>
            <a:r>
              <a:rPr b="1" lang="en-IN" sz="1300" spc="-1" strike="noStrike">
                <a:solidFill>
                  <a:srgbClr val="990033"/>
                </a:solidFill>
                <a:latin typeface="Verdana"/>
                <a:ea typeface="Verdana"/>
              </a:rPr>
              <a:t>Direct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4"/>
            </a:pPr>
            <a:r>
              <a:rPr b="1" lang="en-IN" sz="1300" spc="-1" strike="noStrike">
                <a:solidFill>
                  <a:srgbClr val="990033"/>
                </a:solidFill>
                <a:latin typeface="Verdana"/>
                <a:ea typeface="Verdana"/>
              </a:rPr>
              <a:t>Register Indirect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5"/>
            </a:pPr>
            <a:r>
              <a:rPr b="1" lang="en-IN" sz="1300" spc="-1" strike="noStrike">
                <a:solidFill>
                  <a:srgbClr val="990033"/>
                </a:solidFill>
                <a:latin typeface="Verdana"/>
                <a:ea typeface="Verdana"/>
              </a:rPr>
              <a:t>Based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6"/>
            </a:pPr>
            <a:r>
              <a:rPr b="1" lang="en-IN" sz="1300" spc="-1" strike="noStrike">
                <a:solidFill>
                  <a:srgbClr val="990033"/>
                </a:solidFill>
                <a:latin typeface="Verdana"/>
                <a:ea typeface="Verdana"/>
              </a:rPr>
              <a:t>Indexed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7"/>
            </a:pPr>
            <a:r>
              <a:rPr b="1" lang="en-IN" sz="1300" spc="-1" strike="noStrike">
                <a:solidFill>
                  <a:srgbClr val="990033"/>
                </a:solidFill>
                <a:latin typeface="Verdana"/>
                <a:ea typeface="Verdana"/>
              </a:rPr>
              <a:t>Based Index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8"/>
            </a:pPr>
            <a:r>
              <a:rPr b="1" lang="en-IN" sz="1300" spc="-1" strike="noStrike">
                <a:solidFill>
                  <a:srgbClr val="990033"/>
                </a:solidFill>
                <a:latin typeface="Verdana"/>
                <a:ea typeface="Verdana"/>
              </a:rPr>
              <a:t>String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ff0066"/>
              </a:buClr>
              <a:buFont typeface="StarSymbol"/>
              <a:buAutoNum type="arabicPeriod" startAt="9"/>
            </a:pPr>
            <a:r>
              <a:rPr b="1" lang="en-IN" sz="1300" spc="-1" strike="noStrike">
                <a:solidFill>
                  <a:srgbClr val="ff0066"/>
                </a:solidFill>
                <a:latin typeface="Verdana"/>
                <a:ea typeface="Verdana"/>
              </a:rPr>
              <a:t>Direct I/O port Addressing</a:t>
            </a:r>
            <a:endParaRPr b="0" lang="en-IN" sz="1300" spc="-1" strike="noStrike">
              <a:latin typeface="Arial"/>
            </a:endParaRPr>
          </a:p>
          <a:p>
            <a:pPr>
              <a:lnSpc>
                <a:spcPct val="100000"/>
              </a:lnSpc>
            </a:pPr>
            <a:endParaRPr b="0" lang="en-IN" sz="1300" spc="-1" strike="noStrike">
              <a:latin typeface="Arial"/>
            </a:endParaRPr>
          </a:p>
          <a:p>
            <a:pPr>
              <a:lnSpc>
                <a:spcPct val="100000"/>
              </a:lnSpc>
            </a:pPr>
            <a:r>
              <a:rPr b="1" lang="en-IN" sz="1300" spc="-1" strike="noStrike">
                <a:solidFill>
                  <a:srgbClr val="ff0066"/>
                </a:solidFill>
                <a:latin typeface="Verdana"/>
                <a:ea typeface="Verdana"/>
              </a:rPr>
              <a:t>10. Indirect I/O port Addressing</a:t>
            </a:r>
            <a:endParaRPr b="0" lang="en-IN" sz="1300" spc="-1" strike="noStrike">
              <a:latin typeface="Arial"/>
            </a:endParaRPr>
          </a:p>
          <a:p>
            <a:pPr>
              <a:lnSpc>
                <a:spcPct val="100000"/>
              </a:lnSpc>
            </a:pPr>
            <a:endParaRPr b="0" lang="en-IN" sz="1300" spc="-1" strike="noStrike">
              <a:latin typeface="Arial"/>
            </a:endParaRPr>
          </a:p>
          <a:p>
            <a:pPr>
              <a:lnSpc>
                <a:spcPct val="100000"/>
              </a:lnSpc>
            </a:pPr>
            <a:r>
              <a:rPr b="1" lang="en-IN" sz="1300" spc="-1" strike="noStrike">
                <a:solidFill>
                  <a:srgbClr val="ff0066"/>
                </a:solidFill>
                <a:latin typeface="Verdana"/>
                <a:ea typeface="Verdana"/>
              </a:rPr>
              <a:t>11. Relative Addressing</a:t>
            </a:r>
            <a:endParaRPr b="0" lang="en-IN" sz="1300" spc="-1" strike="noStrike">
              <a:latin typeface="Arial"/>
            </a:endParaRPr>
          </a:p>
          <a:p>
            <a:pPr>
              <a:lnSpc>
                <a:spcPct val="100000"/>
              </a:lnSpc>
            </a:pPr>
            <a:endParaRPr b="0" lang="en-IN" sz="1300" spc="-1" strike="noStrike">
              <a:latin typeface="Arial"/>
            </a:endParaRPr>
          </a:p>
          <a:p>
            <a:pPr>
              <a:lnSpc>
                <a:spcPct val="100000"/>
              </a:lnSpc>
            </a:pPr>
            <a:r>
              <a:rPr b="1" lang="en-IN" sz="1300" spc="-1" strike="noStrike">
                <a:solidFill>
                  <a:srgbClr val="ff0066"/>
                </a:solidFill>
                <a:latin typeface="Verdana"/>
                <a:ea typeface="Verdana"/>
              </a:rPr>
              <a:t>12. Implied Addressing</a:t>
            </a:r>
            <a:endParaRPr b="0" lang="en-IN" sz="1300" spc="-1" strike="noStrike">
              <a:latin typeface="Arial"/>
            </a:endParaRPr>
          </a:p>
        </p:txBody>
      </p:sp>
      <p:sp>
        <p:nvSpPr>
          <p:cNvPr id="1605" name="CustomShape 7"/>
          <p:cNvSpPr/>
          <p:nvPr/>
        </p:nvSpPr>
        <p:spPr>
          <a:xfrm>
            <a:off x="3733920" y="838080"/>
            <a:ext cx="5257440" cy="274284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p>
            <a:pPr algn="just">
              <a:lnSpc>
                <a:spcPct val="100000"/>
              </a:lnSpc>
            </a:pPr>
            <a:r>
              <a:rPr b="1" lang="en-IN" sz="1400" spc="-1" strike="noStrike">
                <a:solidFill>
                  <a:srgbClr val="000000"/>
                </a:solidFill>
                <a:latin typeface="Verdana"/>
                <a:ea typeface="Verdana"/>
              </a:rPr>
              <a:t>The instruction will specify the name of the register which holds the data to be operated by the instruction.</a:t>
            </a:r>
            <a:endParaRPr b="0" lang="en-IN" sz="1400" spc="-1" strike="noStrike">
              <a:latin typeface="Arial"/>
            </a:endParaRPr>
          </a:p>
          <a:p>
            <a:pPr algn="just">
              <a:lnSpc>
                <a:spcPct val="100000"/>
              </a:lnSpc>
            </a:pPr>
            <a:endParaRPr b="0" lang="en-IN" sz="1400" spc="-1" strike="noStrike">
              <a:latin typeface="Arial"/>
            </a:endParaRPr>
          </a:p>
          <a:p>
            <a:pPr algn="just">
              <a:lnSpc>
                <a:spcPct val="100000"/>
              </a:lnSpc>
            </a:pPr>
            <a:r>
              <a:rPr b="1" lang="en-IN" sz="1400" spc="-1" strike="noStrike">
                <a:solidFill>
                  <a:srgbClr val="ff0000"/>
                </a:solidFill>
                <a:latin typeface="Verdana"/>
                <a:ea typeface="Verdana"/>
              </a:rPr>
              <a:t>Example:</a:t>
            </a:r>
            <a:endParaRPr b="0" lang="en-IN" sz="1400" spc="-1" strike="noStrike">
              <a:latin typeface="Arial"/>
            </a:endParaRPr>
          </a:p>
          <a:p>
            <a:pPr algn="just">
              <a:lnSpc>
                <a:spcPct val="100000"/>
              </a:lnSpc>
            </a:pPr>
            <a:endParaRPr b="0" lang="en-IN" sz="1400" spc="-1" strike="noStrike">
              <a:latin typeface="Arial"/>
            </a:endParaRPr>
          </a:p>
          <a:p>
            <a:pPr algn="just">
              <a:lnSpc>
                <a:spcPct val="100000"/>
              </a:lnSpc>
            </a:pPr>
            <a:r>
              <a:rPr b="1" lang="en-IN" sz="1400" spc="-1" strike="noStrike">
                <a:solidFill>
                  <a:srgbClr val="000000"/>
                </a:solidFill>
                <a:latin typeface="Verdana"/>
                <a:ea typeface="Verdana"/>
              </a:rPr>
              <a:t>MOV CL, DH</a:t>
            </a:r>
            <a:endParaRPr b="0" lang="en-IN" sz="1400" spc="-1" strike="noStrike">
              <a:latin typeface="Arial"/>
            </a:endParaRPr>
          </a:p>
          <a:p>
            <a:pPr algn="just">
              <a:lnSpc>
                <a:spcPct val="100000"/>
              </a:lnSpc>
            </a:pPr>
            <a:endParaRPr b="0" lang="en-IN" sz="1400" spc="-1" strike="noStrike">
              <a:latin typeface="Arial"/>
            </a:endParaRPr>
          </a:p>
          <a:p>
            <a:pPr algn="just">
              <a:lnSpc>
                <a:spcPct val="100000"/>
              </a:lnSpc>
            </a:pPr>
            <a:r>
              <a:rPr b="1" lang="en-IN" sz="1400" spc="-1" strike="noStrike">
                <a:solidFill>
                  <a:srgbClr val="000000"/>
                </a:solidFill>
                <a:latin typeface="Verdana"/>
                <a:ea typeface="Verdana"/>
              </a:rPr>
              <a:t>The content of 8-bit register DH is moved to another 8-bit register CL</a:t>
            </a:r>
            <a:endParaRPr b="0" lang="en-IN" sz="1400" spc="-1" strike="noStrike">
              <a:latin typeface="Arial"/>
            </a:endParaRPr>
          </a:p>
          <a:p>
            <a:pPr algn="just">
              <a:lnSpc>
                <a:spcPct val="100000"/>
              </a:lnSpc>
            </a:pPr>
            <a:endParaRPr b="0" lang="en-IN" sz="1400" spc="-1" strike="noStrike">
              <a:latin typeface="Arial"/>
            </a:endParaRPr>
          </a:p>
          <a:p>
            <a:pPr algn="just">
              <a:lnSpc>
                <a:spcPct val="100000"/>
              </a:lnSpc>
            </a:pPr>
            <a:r>
              <a:rPr b="1" lang="en-IN" sz="1400" spc="-1" strike="noStrike">
                <a:solidFill>
                  <a:srgbClr val="000000"/>
                </a:solidFill>
                <a:latin typeface="Verdana"/>
                <a:ea typeface="Verdana"/>
              </a:rPr>
              <a:t>(CL) </a:t>
            </a:r>
            <a:r>
              <a:rPr b="1" lang="en-IN" sz="1400" spc="-1" strike="noStrike">
                <a:solidFill>
                  <a:srgbClr val="000000"/>
                </a:solidFill>
                <a:latin typeface="Symbol"/>
                <a:ea typeface="Verdana"/>
              </a:rPr>
              <a:t></a:t>
            </a:r>
            <a:r>
              <a:rPr b="1" lang="en-IN" sz="1400" spc="-1" strike="noStrike">
                <a:solidFill>
                  <a:srgbClr val="000000"/>
                </a:solidFill>
                <a:latin typeface="Verdana"/>
                <a:ea typeface="Verdana"/>
              </a:rPr>
              <a:t> (DH)</a:t>
            </a:r>
            <a:endParaRPr b="0" lang="en-IN" sz="1400" spc="-1" strike="noStrike">
              <a:latin typeface="Arial"/>
            </a:endParaRPr>
          </a:p>
          <a:p>
            <a:pPr algn="just">
              <a:lnSpc>
                <a:spcPct val="100000"/>
              </a:lnSpc>
            </a:pPr>
            <a:endParaRPr b="0" lang="en-IN" sz="1400" spc="-1" strike="noStrike">
              <a:latin typeface="Arial"/>
            </a:endParaRPr>
          </a:p>
          <a:p>
            <a:pPr algn="just">
              <a:lnSpc>
                <a:spcPct val="100000"/>
              </a:lnSpc>
            </a:pPr>
            <a:endParaRPr b="0" lang="en-IN" sz="1400" spc="-1" strike="noStrike">
              <a:latin typeface="Arial"/>
            </a:endParaRPr>
          </a:p>
        </p:txBody>
      </p:sp>
      <p:pic>
        <p:nvPicPr>
          <p:cNvPr id="1606" name="Picture 2" descr=""/>
          <p:cNvPicPr/>
          <p:nvPr/>
        </p:nvPicPr>
        <p:blipFill>
          <a:blip r:embed="rId1"/>
          <a:stretch/>
        </p:blipFill>
        <p:spPr>
          <a:xfrm>
            <a:off x="4800600" y="3886200"/>
            <a:ext cx="2575800" cy="2532600"/>
          </a:xfrm>
          <a:prstGeom prst="rect">
            <a:avLst/>
          </a:prstGeom>
          <a:ln>
            <a:noFill/>
          </a:ln>
        </p:spPr>
      </p:pic>
      <p:sp>
        <p:nvSpPr>
          <p:cNvPr id="1607" name="CustomShape 8"/>
          <p:cNvSpPr/>
          <p:nvPr/>
        </p:nvSpPr>
        <p:spPr>
          <a:xfrm>
            <a:off x="5963040" y="127440"/>
            <a:ext cx="3028320" cy="455400"/>
          </a:xfrm>
          <a:prstGeom prst="rect">
            <a:avLst/>
          </a:prstGeom>
          <a:noFill/>
          <a:ln>
            <a:noFill/>
          </a:ln>
        </p:spPr>
        <p:style>
          <a:lnRef idx="0"/>
          <a:fillRef idx="0"/>
          <a:effectRef idx="0"/>
          <a:fontRef idx="minor"/>
        </p:style>
        <p:txBody>
          <a:bodyPr lIns="90000" rIns="90000" tIns="45000" bIns="45000"/>
          <a:p>
            <a:pPr algn="r">
              <a:lnSpc>
                <a:spcPct val="100000"/>
              </a:lnSpc>
            </a:pPr>
            <a:r>
              <a:rPr b="1" lang="en-IN" sz="1200" spc="-1" strike="noStrike">
                <a:solidFill>
                  <a:srgbClr val="ff0000"/>
                </a:solidFill>
                <a:latin typeface="Verdana"/>
              </a:rPr>
              <a:t>Group I : Addressing modes for register and immediate data</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8" name="CustomShape 1"/>
          <p:cNvSpPr/>
          <p:nvPr/>
        </p:nvSpPr>
        <p:spPr>
          <a:xfrm>
            <a:off x="3788280" y="3858840"/>
            <a:ext cx="1607760" cy="32076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1609" name="CustomShape 2"/>
          <p:cNvSpPr/>
          <p:nvPr/>
        </p:nvSpPr>
        <p:spPr>
          <a:xfrm>
            <a:off x="3753000" y="2117160"/>
            <a:ext cx="1607760" cy="32076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1610" name="CustomShape 3"/>
          <p:cNvSpPr/>
          <p:nvPr/>
        </p:nvSpPr>
        <p:spPr>
          <a:xfrm>
            <a:off x="152280" y="1191960"/>
            <a:ext cx="3263760" cy="420840"/>
          </a:xfrm>
          <a:prstGeom prst="rect">
            <a:avLst/>
          </a:prstGeom>
          <a:solidFill>
            <a:srgbClr val="ffcccc"/>
          </a:solidFill>
          <a:ln>
            <a:noFill/>
          </a:ln>
        </p:spPr>
        <p:style>
          <a:lnRef idx="2">
            <a:schemeClr val="accent1">
              <a:shade val="50000"/>
            </a:schemeClr>
          </a:lnRef>
          <a:fillRef idx="1">
            <a:schemeClr val="accent1"/>
          </a:fillRef>
          <a:effectRef idx="0">
            <a:schemeClr val="accent1"/>
          </a:effectRef>
          <a:fontRef idx="minor"/>
        </p:style>
      </p:sp>
      <p:sp>
        <p:nvSpPr>
          <p:cNvPr id="1611" name="TextShape 4"/>
          <p:cNvSpPr txBox="1"/>
          <p:nvPr/>
        </p:nvSpPr>
        <p:spPr>
          <a:xfrm>
            <a:off x="2895480" y="110880"/>
            <a:ext cx="6019560" cy="487080"/>
          </a:xfrm>
          <a:prstGeom prst="rect">
            <a:avLst/>
          </a:prstGeom>
          <a:noFill/>
          <a:ln>
            <a:noFill/>
          </a:ln>
        </p:spPr>
        <p:txBody>
          <a:bodyPr anchor="ctr"/>
          <a:p>
            <a:pPr>
              <a:lnSpc>
                <a:spcPct val="100000"/>
              </a:lnSpc>
            </a:pPr>
            <a:r>
              <a:rPr b="1" lang="en-US" sz="2000" spc="-1" strike="noStrike">
                <a:solidFill>
                  <a:srgbClr val="ff0066"/>
                </a:solidFill>
                <a:latin typeface="Verdana"/>
                <a:ea typeface="Verdana"/>
              </a:rPr>
              <a:t>Addressing Modes</a:t>
            </a:r>
            <a:endParaRPr b="0" lang="en-US" sz="2000" spc="-1" strike="noStrike">
              <a:solidFill>
                <a:srgbClr val="000000"/>
              </a:solidFill>
              <a:latin typeface="Verdana"/>
            </a:endParaRPr>
          </a:p>
        </p:txBody>
      </p:sp>
      <p:sp>
        <p:nvSpPr>
          <p:cNvPr id="1612" name="TextShape 5"/>
          <p:cNvSpPr txBox="1"/>
          <p:nvPr/>
        </p:nvSpPr>
        <p:spPr>
          <a:xfrm>
            <a:off x="6553080" y="6356520"/>
            <a:ext cx="2133360" cy="364680"/>
          </a:xfrm>
          <a:prstGeom prst="rect">
            <a:avLst/>
          </a:prstGeom>
          <a:noFill/>
          <a:ln>
            <a:noFill/>
          </a:ln>
        </p:spPr>
        <p:txBody>
          <a:bodyPr anchor="ctr"/>
          <a:p>
            <a:pPr algn="r">
              <a:lnSpc>
                <a:spcPct val="100000"/>
              </a:lnSpc>
            </a:pPr>
            <a:fld id="{4EFF7F07-B985-4F0D-A39C-F4F9F6907A3D}" type="slidenum">
              <a:rPr b="0" lang="en-IN" sz="1200" spc="-1" strike="noStrike">
                <a:solidFill>
                  <a:srgbClr val="8b8b8b"/>
                </a:solidFill>
                <a:latin typeface="Verdana"/>
                <a:ea typeface="Verdana"/>
              </a:rPr>
              <a:t>&lt;number&gt;</a:t>
            </a:fld>
            <a:endParaRPr b="0" lang="en-IN" sz="1200" spc="-1" strike="noStrike">
              <a:latin typeface="Times New Roman"/>
            </a:endParaRPr>
          </a:p>
        </p:txBody>
      </p:sp>
      <p:sp>
        <p:nvSpPr>
          <p:cNvPr id="1613" name="CustomShape 6"/>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1614" name="CustomShape 7"/>
          <p:cNvSpPr/>
          <p:nvPr/>
        </p:nvSpPr>
        <p:spPr>
          <a:xfrm>
            <a:off x="199080" y="838440"/>
            <a:ext cx="3182040" cy="4644360"/>
          </a:xfrm>
          <a:prstGeom prst="rect">
            <a:avLst/>
          </a:prstGeom>
          <a:noFill/>
          <a:ln>
            <a:noFill/>
          </a:ln>
        </p:spPr>
        <p:style>
          <a:lnRef idx="0"/>
          <a:fillRef idx="0"/>
          <a:effectRef idx="0"/>
          <a:fontRef idx="minor"/>
        </p:style>
        <p:txBody>
          <a:bodyPr wrap="none" lIns="90000" rIns="90000" tIns="45000" bIns="45000"/>
          <a:p>
            <a:pPr marL="343080" indent="-342720">
              <a:lnSpc>
                <a:spcPct val="100000"/>
              </a:lnSpc>
              <a:buClr>
                <a:srgbClr val="ff0066"/>
              </a:buClr>
              <a:buFont typeface="StarSymbol"/>
              <a:buAutoNum type="arabicPeriod"/>
            </a:pPr>
            <a:r>
              <a:rPr b="1" lang="en-IN" sz="1300" spc="-1" strike="noStrike">
                <a:solidFill>
                  <a:srgbClr val="ff0066"/>
                </a:solidFill>
                <a:latin typeface="Verdana"/>
                <a:ea typeface="Verdana"/>
              </a:rPr>
              <a:t>Register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ff0066"/>
              </a:buClr>
              <a:buFont typeface="StarSymbol"/>
              <a:buAutoNum type="arabicPeriod" startAt="2"/>
            </a:pPr>
            <a:r>
              <a:rPr b="1" lang="en-IN" sz="1300" spc="-1" strike="noStrike">
                <a:solidFill>
                  <a:srgbClr val="ff0066"/>
                </a:solidFill>
                <a:latin typeface="Verdana"/>
                <a:ea typeface="Verdana"/>
              </a:rPr>
              <a:t>Immediate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3"/>
            </a:pPr>
            <a:r>
              <a:rPr b="1" lang="en-IN" sz="1300" spc="-1" strike="noStrike">
                <a:solidFill>
                  <a:srgbClr val="990033"/>
                </a:solidFill>
                <a:latin typeface="Verdana"/>
                <a:ea typeface="Verdana"/>
              </a:rPr>
              <a:t>Direct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4"/>
            </a:pPr>
            <a:r>
              <a:rPr b="1" lang="en-IN" sz="1300" spc="-1" strike="noStrike">
                <a:solidFill>
                  <a:srgbClr val="990033"/>
                </a:solidFill>
                <a:latin typeface="Verdana"/>
                <a:ea typeface="Verdana"/>
              </a:rPr>
              <a:t>Register Indirect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5"/>
            </a:pPr>
            <a:r>
              <a:rPr b="1" lang="en-IN" sz="1300" spc="-1" strike="noStrike">
                <a:solidFill>
                  <a:srgbClr val="990033"/>
                </a:solidFill>
                <a:latin typeface="Verdana"/>
                <a:ea typeface="Verdana"/>
              </a:rPr>
              <a:t>Based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6"/>
            </a:pPr>
            <a:r>
              <a:rPr b="1" lang="en-IN" sz="1300" spc="-1" strike="noStrike">
                <a:solidFill>
                  <a:srgbClr val="990033"/>
                </a:solidFill>
                <a:latin typeface="Verdana"/>
                <a:ea typeface="Verdana"/>
              </a:rPr>
              <a:t>Indexed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7"/>
            </a:pPr>
            <a:r>
              <a:rPr b="1" lang="en-IN" sz="1300" spc="-1" strike="noStrike">
                <a:solidFill>
                  <a:srgbClr val="990033"/>
                </a:solidFill>
                <a:latin typeface="Verdana"/>
                <a:ea typeface="Verdana"/>
              </a:rPr>
              <a:t>Based Index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8"/>
            </a:pPr>
            <a:r>
              <a:rPr b="1" lang="en-IN" sz="1300" spc="-1" strike="noStrike">
                <a:solidFill>
                  <a:srgbClr val="990033"/>
                </a:solidFill>
                <a:latin typeface="Verdana"/>
                <a:ea typeface="Verdana"/>
              </a:rPr>
              <a:t>String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ff0066"/>
              </a:buClr>
              <a:buFont typeface="StarSymbol"/>
              <a:buAutoNum type="arabicPeriod" startAt="9"/>
            </a:pPr>
            <a:r>
              <a:rPr b="1" lang="en-IN" sz="1300" spc="-1" strike="noStrike">
                <a:solidFill>
                  <a:srgbClr val="ff0066"/>
                </a:solidFill>
                <a:latin typeface="Verdana"/>
                <a:ea typeface="Verdana"/>
              </a:rPr>
              <a:t>Direct I/O port Addressing</a:t>
            </a:r>
            <a:endParaRPr b="0" lang="en-IN" sz="1300" spc="-1" strike="noStrike">
              <a:latin typeface="Arial"/>
            </a:endParaRPr>
          </a:p>
          <a:p>
            <a:pPr>
              <a:lnSpc>
                <a:spcPct val="100000"/>
              </a:lnSpc>
            </a:pPr>
            <a:endParaRPr b="0" lang="en-IN" sz="1300" spc="-1" strike="noStrike">
              <a:latin typeface="Arial"/>
            </a:endParaRPr>
          </a:p>
          <a:p>
            <a:pPr>
              <a:lnSpc>
                <a:spcPct val="100000"/>
              </a:lnSpc>
            </a:pPr>
            <a:r>
              <a:rPr b="1" lang="en-IN" sz="1300" spc="-1" strike="noStrike">
                <a:solidFill>
                  <a:srgbClr val="ff0066"/>
                </a:solidFill>
                <a:latin typeface="Verdana"/>
                <a:ea typeface="Verdana"/>
              </a:rPr>
              <a:t>10. Indirect I/O port Addressing</a:t>
            </a:r>
            <a:endParaRPr b="0" lang="en-IN" sz="1300" spc="-1" strike="noStrike">
              <a:latin typeface="Arial"/>
            </a:endParaRPr>
          </a:p>
          <a:p>
            <a:pPr>
              <a:lnSpc>
                <a:spcPct val="100000"/>
              </a:lnSpc>
            </a:pPr>
            <a:endParaRPr b="0" lang="en-IN" sz="1300" spc="-1" strike="noStrike">
              <a:latin typeface="Arial"/>
            </a:endParaRPr>
          </a:p>
          <a:p>
            <a:pPr>
              <a:lnSpc>
                <a:spcPct val="100000"/>
              </a:lnSpc>
            </a:pPr>
            <a:r>
              <a:rPr b="1" lang="en-IN" sz="1300" spc="-1" strike="noStrike">
                <a:solidFill>
                  <a:srgbClr val="ff0066"/>
                </a:solidFill>
                <a:latin typeface="Verdana"/>
                <a:ea typeface="Verdana"/>
              </a:rPr>
              <a:t>11. Relative Addressing</a:t>
            </a:r>
            <a:endParaRPr b="0" lang="en-IN" sz="1300" spc="-1" strike="noStrike">
              <a:latin typeface="Arial"/>
            </a:endParaRPr>
          </a:p>
          <a:p>
            <a:pPr>
              <a:lnSpc>
                <a:spcPct val="100000"/>
              </a:lnSpc>
            </a:pPr>
            <a:endParaRPr b="0" lang="en-IN" sz="1300" spc="-1" strike="noStrike">
              <a:latin typeface="Arial"/>
            </a:endParaRPr>
          </a:p>
          <a:p>
            <a:pPr>
              <a:lnSpc>
                <a:spcPct val="100000"/>
              </a:lnSpc>
            </a:pPr>
            <a:r>
              <a:rPr b="1" lang="en-IN" sz="1300" spc="-1" strike="noStrike">
                <a:solidFill>
                  <a:srgbClr val="ff0066"/>
                </a:solidFill>
                <a:latin typeface="Verdana"/>
                <a:ea typeface="Verdana"/>
              </a:rPr>
              <a:t>12. Implied Addressing</a:t>
            </a:r>
            <a:endParaRPr b="0" lang="en-IN" sz="1300" spc="-1" strike="noStrike">
              <a:latin typeface="Arial"/>
            </a:endParaRPr>
          </a:p>
        </p:txBody>
      </p:sp>
      <p:pic>
        <p:nvPicPr>
          <p:cNvPr id="1615" name="Picture 2" descr=""/>
          <p:cNvPicPr/>
          <p:nvPr/>
        </p:nvPicPr>
        <p:blipFill>
          <a:blip r:embed="rId1"/>
          <a:stretch/>
        </p:blipFill>
        <p:spPr>
          <a:xfrm>
            <a:off x="667440" y="5547600"/>
            <a:ext cx="1322640" cy="1300680"/>
          </a:xfrm>
          <a:prstGeom prst="rect">
            <a:avLst/>
          </a:prstGeom>
          <a:ln>
            <a:noFill/>
          </a:ln>
        </p:spPr>
      </p:pic>
      <p:sp>
        <p:nvSpPr>
          <p:cNvPr id="1616" name="CustomShape 8"/>
          <p:cNvSpPr/>
          <p:nvPr/>
        </p:nvSpPr>
        <p:spPr>
          <a:xfrm>
            <a:off x="3733920" y="1080360"/>
            <a:ext cx="5257440" cy="464796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p>
            <a:pPr algn="just">
              <a:lnSpc>
                <a:spcPct val="100000"/>
              </a:lnSpc>
            </a:pPr>
            <a:r>
              <a:rPr b="1" lang="en-IN" sz="1400" spc="-1" strike="noStrike">
                <a:solidFill>
                  <a:srgbClr val="000000"/>
                </a:solidFill>
                <a:latin typeface="Verdana"/>
                <a:ea typeface="Verdana"/>
              </a:rPr>
              <a:t>In immediate addressing mode, an 8-bit or 16-bit data is specified as part of the instruction</a:t>
            </a:r>
            <a:endParaRPr b="0" lang="en-IN" sz="1400" spc="-1" strike="noStrike">
              <a:latin typeface="Arial"/>
            </a:endParaRPr>
          </a:p>
          <a:p>
            <a:pPr algn="just">
              <a:lnSpc>
                <a:spcPct val="100000"/>
              </a:lnSpc>
            </a:pPr>
            <a:endParaRPr b="0" lang="en-IN" sz="1400" spc="-1" strike="noStrike">
              <a:latin typeface="Arial"/>
            </a:endParaRPr>
          </a:p>
          <a:p>
            <a:pPr algn="just">
              <a:lnSpc>
                <a:spcPct val="100000"/>
              </a:lnSpc>
            </a:pPr>
            <a:r>
              <a:rPr b="1" lang="en-IN" sz="1400" spc="-1" strike="noStrike">
                <a:solidFill>
                  <a:srgbClr val="ff0000"/>
                </a:solidFill>
                <a:latin typeface="Verdana"/>
                <a:ea typeface="Verdana"/>
              </a:rPr>
              <a:t>Example:</a:t>
            </a:r>
            <a:endParaRPr b="0" lang="en-IN" sz="1400" spc="-1" strike="noStrike">
              <a:latin typeface="Arial"/>
            </a:endParaRPr>
          </a:p>
          <a:p>
            <a:pPr algn="just">
              <a:lnSpc>
                <a:spcPct val="100000"/>
              </a:lnSpc>
            </a:pPr>
            <a:endParaRPr b="0" lang="en-IN" sz="1400" spc="-1" strike="noStrike">
              <a:latin typeface="Arial"/>
            </a:endParaRPr>
          </a:p>
          <a:p>
            <a:pPr algn="just">
              <a:lnSpc>
                <a:spcPct val="100000"/>
              </a:lnSpc>
            </a:pPr>
            <a:r>
              <a:rPr b="1" lang="en-IN" sz="1400" spc="-1" strike="noStrike">
                <a:solidFill>
                  <a:srgbClr val="000000"/>
                </a:solidFill>
                <a:latin typeface="Verdana"/>
                <a:ea typeface="Verdana"/>
              </a:rPr>
              <a:t>MOV DL, 08H</a:t>
            </a:r>
            <a:endParaRPr b="0" lang="en-IN" sz="1400" spc="-1" strike="noStrike">
              <a:latin typeface="Arial"/>
            </a:endParaRPr>
          </a:p>
          <a:p>
            <a:pPr algn="just">
              <a:lnSpc>
                <a:spcPct val="100000"/>
              </a:lnSpc>
            </a:pPr>
            <a:endParaRPr b="0" lang="en-IN" sz="1400" spc="-1" strike="noStrike">
              <a:latin typeface="Arial"/>
            </a:endParaRPr>
          </a:p>
          <a:p>
            <a:pPr algn="just">
              <a:lnSpc>
                <a:spcPct val="100000"/>
              </a:lnSpc>
            </a:pPr>
            <a:r>
              <a:rPr b="1" lang="en-IN" sz="1400" spc="-1" strike="noStrike">
                <a:solidFill>
                  <a:srgbClr val="000000"/>
                </a:solidFill>
                <a:latin typeface="Verdana"/>
                <a:ea typeface="Verdana"/>
              </a:rPr>
              <a:t>The 8-bit data (08</a:t>
            </a:r>
            <a:r>
              <a:rPr b="1" lang="en-IN" sz="1400" spc="-1" strike="noStrike" baseline="-25000">
                <a:solidFill>
                  <a:srgbClr val="000000"/>
                </a:solidFill>
                <a:latin typeface="Verdana"/>
                <a:ea typeface="Verdana"/>
              </a:rPr>
              <a:t>H</a:t>
            </a:r>
            <a:r>
              <a:rPr b="1" lang="en-IN" sz="1400" spc="-1" strike="noStrike">
                <a:solidFill>
                  <a:srgbClr val="000000"/>
                </a:solidFill>
                <a:latin typeface="Verdana"/>
                <a:ea typeface="Verdana"/>
              </a:rPr>
              <a:t>) given in the instruction is moved to DL</a:t>
            </a:r>
            <a:endParaRPr b="0" lang="en-IN" sz="1400" spc="-1" strike="noStrike">
              <a:latin typeface="Arial"/>
            </a:endParaRPr>
          </a:p>
          <a:p>
            <a:pPr algn="just">
              <a:lnSpc>
                <a:spcPct val="100000"/>
              </a:lnSpc>
            </a:pPr>
            <a:endParaRPr b="0" lang="en-IN" sz="1400" spc="-1" strike="noStrike">
              <a:latin typeface="Arial"/>
            </a:endParaRPr>
          </a:p>
          <a:p>
            <a:pPr algn="just">
              <a:lnSpc>
                <a:spcPct val="100000"/>
              </a:lnSpc>
            </a:pPr>
            <a:r>
              <a:rPr b="1" lang="en-IN" sz="1400" spc="-1" strike="noStrike">
                <a:solidFill>
                  <a:srgbClr val="000000"/>
                </a:solidFill>
                <a:latin typeface="Verdana"/>
                <a:ea typeface="Verdana"/>
              </a:rPr>
              <a:t>(DL) </a:t>
            </a:r>
            <a:r>
              <a:rPr b="1" lang="en-IN" sz="1400" spc="-1" strike="noStrike">
                <a:solidFill>
                  <a:srgbClr val="000000"/>
                </a:solidFill>
                <a:latin typeface="Symbol"/>
                <a:ea typeface="Verdana"/>
              </a:rPr>
              <a:t></a:t>
            </a:r>
            <a:r>
              <a:rPr b="1" lang="en-IN" sz="1400" spc="-1" strike="noStrike">
                <a:solidFill>
                  <a:srgbClr val="000000"/>
                </a:solidFill>
                <a:latin typeface="Verdana"/>
                <a:ea typeface="Verdana"/>
              </a:rPr>
              <a:t> 08</a:t>
            </a:r>
            <a:r>
              <a:rPr b="1" lang="en-IN" sz="1400" spc="-1" strike="noStrike" baseline="-25000">
                <a:solidFill>
                  <a:srgbClr val="000000"/>
                </a:solidFill>
                <a:latin typeface="Verdana"/>
                <a:ea typeface="Verdana"/>
              </a:rPr>
              <a:t>H</a:t>
            </a:r>
            <a:endParaRPr b="0" lang="en-IN" sz="1400" spc="-1" strike="noStrike">
              <a:latin typeface="Arial"/>
            </a:endParaRPr>
          </a:p>
          <a:p>
            <a:pPr algn="just">
              <a:lnSpc>
                <a:spcPct val="100000"/>
              </a:lnSpc>
            </a:pPr>
            <a:endParaRPr b="0" lang="en-IN" sz="1400" spc="-1" strike="noStrike">
              <a:latin typeface="Arial"/>
            </a:endParaRPr>
          </a:p>
          <a:p>
            <a:pPr algn="just">
              <a:lnSpc>
                <a:spcPct val="100000"/>
              </a:lnSpc>
            </a:pPr>
            <a:endParaRPr b="0" lang="en-IN" sz="1400" spc="-1" strike="noStrike">
              <a:latin typeface="Arial"/>
            </a:endParaRPr>
          </a:p>
          <a:p>
            <a:pPr algn="just">
              <a:lnSpc>
                <a:spcPct val="100000"/>
              </a:lnSpc>
            </a:pPr>
            <a:r>
              <a:rPr b="1" lang="en-IN" sz="1400" spc="-1" strike="noStrike">
                <a:solidFill>
                  <a:srgbClr val="000000"/>
                </a:solidFill>
                <a:latin typeface="Verdana"/>
                <a:ea typeface="Verdana"/>
              </a:rPr>
              <a:t>MOV AX, 0A9FH</a:t>
            </a:r>
            <a:endParaRPr b="0" lang="en-IN" sz="1400" spc="-1" strike="noStrike">
              <a:latin typeface="Arial"/>
            </a:endParaRPr>
          </a:p>
          <a:p>
            <a:pPr algn="just">
              <a:lnSpc>
                <a:spcPct val="100000"/>
              </a:lnSpc>
            </a:pPr>
            <a:endParaRPr b="0" lang="en-IN" sz="1400" spc="-1" strike="noStrike">
              <a:latin typeface="Arial"/>
            </a:endParaRPr>
          </a:p>
          <a:p>
            <a:pPr algn="just">
              <a:lnSpc>
                <a:spcPct val="100000"/>
              </a:lnSpc>
            </a:pPr>
            <a:r>
              <a:rPr b="1" lang="en-IN" sz="1400" spc="-1" strike="noStrike">
                <a:solidFill>
                  <a:srgbClr val="000000"/>
                </a:solidFill>
                <a:latin typeface="Verdana"/>
                <a:ea typeface="Verdana"/>
              </a:rPr>
              <a:t>The 16-bit data (0A9F</a:t>
            </a:r>
            <a:r>
              <a:rPr b="1" lang="en-IN" sz="1400" spc="-1" strike="noStrike" baseline="-25000">
                <a:solidFill>
                  <a:srgbClr val="000000"/>
                </a:solidFill>
                <a:latin typeface="Verdana"/>
                <a:ea typeface="Verdana"/>
              </a:rPr>
              <a:t>H</a:t>
            </a:r>
            <a:r>
              <a:rPr b="1" lang="en-IN" sz="1400" spc="-1" strike="noStrike">
                <a:solidFill>
                  <a:srgbClr val="000000"/>
                </a:solidFill>
                <a:latin typeface="Verdana"/>
                <a:ea typeface="Verdana"/>
              </a:rPr>
              <a:t>) given in the instruction is moved to AX register</a:t>
            </a:r>
            <a:endParaRPr b="0" lang="en-IN" sz="1400" spc="-1" strike="noStrike">
              <a:latin typeface="Arial"/>
            </a:endParaRPr>
          </a:p>
          <a:p>
            <a:pPr algn="just">
              <a:lnSpc>
                <a:spcPct val="100000"/>
              </a:lnSpc>
            </a:pPr>
            <a:endParaRPr b="0" lang="en-IN" sz="1400" spc="-1" strike="noStrike">
              <a:latin typeface="Arial"/>
            </a:endParaRPr>
          </a:p>
          <a:p>
            <a:pPr algn="just">
              <a:lnSpc>
                <a:spcPct val="100000"/>
              </a:lnSpc>
            </a:pPr>
            <a:r>
              <a:rPr b="1" lang="en-IN" sz="1400" spc="-1" strike="noStrike">
                <a:solidFill>
                  <a:srgbClr val="000000"/>
                </a:solidFill>
                <a:latin typeface="Verdana"/>
                <a:ea typeface="Verdana"/>
              </a:rPr>
              <a:t>(AX) </a:t>
            </a:r>
            <a:r>
              <a:rPr b="1" lang="en-IN" sz="1400" spc="-1" strike="noStrike">
                <a:solidFill>
                  <a:srgbClr val="000000"/>
                </a:solidFill>
                <a:latin typeface="Symbol"/>
                <a:ea typeface="Verdana"/>
              </a:rPr>
              <a:t></a:t>
            </a:r>
            <a:r>
              <a:rPr b="1" lang="en-IN" sz="1400" spc="-1" strike="noStrike">
                <a:solidFill>
                  <a:srgbClr val="000000"/>
                </a:solidFill>
                <a:latin typeface="Verdana"/>
                <a:ea typeface="Verdana"/>
              </a:rPr>
              <a:t> 0A9F</a:t>
            </a:r>
            <a:r>
              <a:rPr b="1" lang="en-IN" sz="1400" spc="-1" strike="noStrike" baseline="-25000">
                <a:solidFill>
                  <a:srgbClr val="000000"/>
                </a:solidFill>
                <a:latin typeface="Verdana"/>
                <a:ea typeface="Verdana"/>
              </a:rPr>
              <a:t>H</a:t>
            </a:r>
            <a:endParaRPr b="0" lang="en-IN" sz="1400" spc="-1" strike="noStrike">
              <a:latin typeface="Arial"/>
            </a:endParaRPr>
          </a:p>
          <a:p>
            <a:pPr algn="just">
              <a:lnSpc>
                <a:spcPct val="100000"/>
              </a:lnSpc>
            </a:pPr>
            <a:endParaRPr b="0" lang="en-IN" sz="1400" spc="-1" strike="noStrike">
              <a:latin typeface="Arial"/>
            </a:endParaRPr>
          </a:p>
          <a:p>
            <a:pPr algn="just">
              <a:lnSpc>
                <a:spcPct val="100000"/>
              </a:lnSpc>
            </a:pPr>
            <a:endParaRPr b="0" lang="en-IN" sz="1400" spc="-1" strike="noStrike">
              <a:latin typeface="Arial"/>
            </a:endParaRPr>
          </a:p>
          <a:p>
            <a:pPr algn="just">
              <a:lnSpc>
                <a:spcPct val="100000"/>
              </a:lnSpc>
            </a:pPr>
            <a:endParaRPr b="0" lang="en-IN" sz="1400" spc="-1" strike="noStrike">
              <a:latin typeface="Arial"/>
            </a:endParaRPr>
          </a:p>
        </p:txBody>
      </p:sp>
      <p:sp>
        <p:nvSpPr>
          <p:cNvPr id="1617" name="CustomShape 9"/>
          <p:cNvSpPr/>
          <p:nvPr/>
        </p:nvSpPr>
        <p:spPr>
          <a:xfrm>
            <a:off x="5963040" y="127440"/>
            <a:ext cx="3028320" cy="455400"/>
          </a:xfrm>
          <a:prstGeom prst="rect">
            <a:avLst/>
          </a:prstGeom>
          <a:noFill/>
          <a:ln>
            <a:noFill/>
          </a:ln>
        </p:spPr>
        <p:style>
          <a:lnRef idx="0"/>
          <a:fillRef idx="0"/>
          <a:effectRef idx="0"/>
          <a:fontRef idx="minor"/>
        </p:style>
        <p:txBody>
          <a:bodyPr lIns="90000" rIns="90000" tIns="45000" bIns="45000"/>
          <a:p>
            <a:pPr algn="r">
              <a:lnSpc>
                <a:spcPct val="100000"/>
              </a:lnSpc>
            </a:pPr>
            <a:r>
              <a:rPr b="1" lang="en-IN" sz="1200" spc="-1" strike="noStrike">
                <a:solidFill>
                  <a:srgbClr val="ff0000"/>
                </a:solidFill>
                <a:latin typeface="Verdana"/>
              </a:rPr>
              <a:t>Group I : Addressing modes for register and immediate data</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618" name="TextShape 1"/>
          <p:cNvSpPr txBox="1"/>
          <p:nvPr/>
        </p:nvSpPr>
        <p:spPr>
          <a:xfrm>
            <a:off x="2895480" y="110880"/>
            <a:ext cx="6019560" cy="487080"/>
          </a:xfrm>
          <a:prstGeom prst="rect">
            <a:avLst/>
          </a:prstGeom>
          <a:noFill/>
          <a:ln>
            <a:noFill/>
          </a:ln>
        </p:spPr>
        <p:txBody>
          <a:bodyPr anchor="ctr"/>
          <a:p>
            <a:pPr>
              <a:lnSpc>
                <a:spcPct val="100000"/>
              </a:lnSpc>
            </a:pPr>
            <a:r>
              <a:rPr b="1" lang="en-US" sz="2000" spc="-1" strike="noStrike">
                <a:solidFill>
                  <a:srgbClr val="ff0066"/>
                </a:solidFill>
                <a:latin typeface="Verdana"/>
                <a:ea typeface="Verdana"/>
              </a:rPr>
              <a:t>Addressing Modes : Memory Access</a:t>
            </a:r>
            <a:endParaRPr b="0" lang="en-US" sz="2000" spc="-1" strike="noStrike">
              <a:solidFill>
                <a:srgbClr val="000000"/>
              </a:solidFill>
              <a:latin typeface="Verdana"/>
            </a:endParaRPr>
          </a:p>
        </p:txBody>
      </p:sp>
      <p:sp>
        <p:nvSpPr>
          <p:cNvPr id="1619" name="TextShape 2"/>
          <p:cNvSpPr txBox="1"/>
          <p:nvPr/>
        </p:nvSpPr>
        <p:spPr>
          <a:xfrm>
            <a:off x="6553080" y="6356520"/>
            <a:ext cx="2133360" cy="364680"/>
          </a:xfrm>
          <a:prstGeom prst="rect">
            <a:avLst/>
          </a:prstGeom>
          <a:noFill/>
          <a:ln>
            <a:noFill/>
          </a:ln>
        </p:spPr>
        <p:txBody>
          <a:bodyPr anchor="ctr"/>
          <a:p>
            <a:pPr algn="r">
              <a:lnSpc>
                <a:spcPct val="100000"/>
              </a:lnSpc>
            </a:pPr>
            <a:fld id="{F72B8341-1D5C-4373-8781-191DD0CEC57C}" type="slidenum">
              <a:rPr b="0" lang="en-IN" sz="1200" spc="-1" strike="noStrike">
                <a:solidFill>
                  <a:srgbClr val="8b8b8b"/>
                </a:solidFill>
                <a:latin typeface="Verdana"/>
                <a:ea typeface="Verdana"/>
              </a:rPr>
              <a:t>&lt;number&gt;</a:t>
            </a:fld>
            <a:endParaRPr b="0" lang="en-IN" sz="1200" spc="-1" strike="noStrike">
              <a:latin typeface="Times New Roman"/>
            </a:endParaRPr>
          </a:p>
        </p:txBody>
      </p:sp>
      <p:sp>
        <p:nvSpPr>
          <p:cNvPr id="1620" name="CustomShape 3"/>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pic>
        <p:nvPicPr>
          <p:cNvPr id="1621" name="Picture 2" descr=""/>
          <p:cNvPicPr/>
          <p:nvPr/>
        </p:nvPicPr>
        <p:blipFill>
          <a:blip r:embed="rId1"/>
          <a:stretch/>
        </p:blipFill>
        <p:spPr>
          <a:xfrm>
            <a:off x="6525360" y="1004040"/>
            <a:ext cx="2465640" cy="2424600"/>
          </a:xfrm>
          <a:prstGeom prst="rect">
            <a:avLst/>
          </a:prstGeom>
          <a:ln>
            <a:noFill/>
          </a:ln>
        </p:spPr>
      </p:pic>
      <p:grpSp>
        <p:nvGrpSpPr>
          <p:cNvPr id="1622" name="Group 4"/>
          <p:cNvGrpSpPr/>
          <p:nvPr/>
        </p:nvGrpSpPr>
        <p:grpSpPr>
          <a:xfrm>
            <a:off x="2098800" y="4759200"/>
            <a:ext cx="3868200" cy="439200"/>
            <a:chOff x="2098800" y="4759200"/>
            <a:chExt cx="3868200" cy="439200"/>
          </a:xfrm>
        </p:grpSpPr>
        <p:sp>
          <p:nvSpPr>
            <p:cNvPr id="1623" name="CustomShape 5"/>
            <p:cNvSpPr/>
            <p:nvPr/>
          </p:nvSpPr>
          <p:spPr>
            <a:xfrm>
              <a:off x="2098800" y="4759200"/>
              <a:ext cx="3868200" cy="439200"/>
            </a:xfrm>
            <a:prstGeom prst="cube">
              <a:avLst>
                <a:gd name="adj" fmla="val 24995"/>
              </a:avLst>
            </a:prstGeom>
            <a:solidFill>
              <a:srgbClr val="ff0000"/>
            </a:solidFill>
            <a:ln w="12600">
              <a:solidFill>
                <a:schemeClr val="tx1"/>
              </a:solidFill>
              <a:miter/>
            </a:ln>
            <a:effectLst>
              <a:outerShdw algn="ctr" dir="2700000" dist="107423" rotWithShape="0">
                <a:schemeClr val="bg2"/>
              </a:outerShdw>
            </a:effectLst>
          </p:spPr>
          <p:style>
            <a:lnRef idx="0"/>
            <a:fillRef idx="0"/>
            <a:effectRef idx="0"/>
            <a:fontRef idx="minor"/>
          </p:style>
        </p:sp>
        <p:sp>
          <p:nvSpPr>
            <p:cNvPr id="1624" name="CustomShape 6"/>
            <p:cNvSpPr/>
            <p:nvPr/>
          </p:nvSpPr>
          <p:spPr>
            <a:xfrm>
              <a:off x="2104560" y="4900680"/>
              <a:ext cx="2429640" cy="271080"/>
            </a:xfrm>
            <a:prstGeom prst="rect">
              <a:avLst/>
            </a:prstGeom>
            <a:noFill/>
            <a:ln>
              <a:noFill/>
            </a:ln>
          </p:spPr>
          <p:style>
            <a:lnRef idx="0"/>
            <a:fillRef idx="0"/>
            <a:effectRef idx="0"/>
            <a:fontRef idx="minor"/>
          </p:style>
          <p:txBody>
            <a:bodyPr wrap="none" lIns="90360" rIns="90360" tIns="44280" bIns="44280"/>
            <a:p>
              <a:pPr>
                <a:lnSpc>
                  <a:spcPct val="100000"/>
                </a:lnSpc>
              </a:pPr>
              <a:r>
                <a:rPr b="1" lang="en-IN" sz="1200" spc="-1" strike="noStrike">
                  <a:solidFill>
                    <a:srgbClr val="ffffff"/>
                  </a:solidFill>
                  <a:latin typeface="Verdana"/>
                </a:rPr>
                <a:t>Physical Address (20 Bits)</a:t>
              </a:r>
              <a:endParaRPr b="0" lang="en-IN" sz="1200" spc="-1" strike="noStrike">
                <a:latin typeface="Arial"/>
              </a:endParaRPr>
            </a:p>
          </p:txBody>
        </p:sp>
      </p:grpSp>
      <p:grpSp>
        <p:nvGrpSpPr>
          <p:cNvPr id="1625" name="Group 7"/>
          <p:cNvGrpSpPr/>
          <p:nvPr/>
        </p:nvGrpSpPr>
        <p:grpSpPr>
          <a:xfrm>
            <a:off x="3379680" y="3359160"/>
            <a:ext cx="1144080" cy="1454040"/>
            <a:chOff x="3379680" y="3359160"/>
            <a:chExt cx="1144080" cy="1454040"/>
          </a:xfrm>
        </p:grpSpPr>
        <p:sp>
          <p:nvSpPr>
            <p:cNvPr id="1626" name="CustomShape 8"/>
            <p:cNvSpPr/>
            <p:nvPr/>
          </p:nvSpPr>
          <p:spPr>
            <a:xfrm>
              <a:off x="3379680" y="3359160"/>
              <a:ext cx="1144080" cy="786960"/>
            </a:xfrm>
            <a:prstGeom prst="cube">
              <a:avLst>
                <a:gd name="adj" fmla="val 24995"/>
              </a:avLst>
            </a:prstGeom>
            <a:solidFill>
              <a:srgbClr val="ff0000"/>
            </a:solidFill>
            <a:ln w="12600">
              <a:solidFill>
                <a:schemeClr val="tx1"/>
              </a:solidFill>
              <a:miter/>
            </a:ln>
          </p:spPr>
          <p:style>
            <a:lnRef idx="0"/>
            <a:fillRef idx="0"/>
            <a:effectRef idx="0"/>
            <a:fontRef idx="minor"/>
          </p:style>
        </p:sp>
        <p:sp>
          <p:nvSpPr>
            <p:cNvPr id="1627" name="CustomShape 9"/>
            <p:cNvSpPr/>
            <p:nvPr/>
          </p:nvSpPr>
          <p:spPr>
            <a:xfrm>
              <a:off x="3436560" y="3586320"/>
              <a:ext cx="858600" cy="363240"/>
            </a:xfrm>
            <a:prstGeom prst="rect">
              <a:avLst/>
            </a:prstGeom>
            <a:noFill/>
            <a:ln>
              <a:noFill/>
            </a:ln>
          </p:spPr>
          <p:style>
            <a:lnRef idx="0"/>
            <a:fillRef idx="0"/>
            <a:effectRef idx="0"/>
            <a:fontRef idx="minor"/>
          </p:style>
          <p:txBody>
            <a:bodyPr wrap="none" lIns="90360" rIns="90360" tIns="44280" bIns="44280"/>
            <a:p>
              <a:pPr>
                <a:lnSpc>
                  <a:spcPct val="100000"/>
                </a:lnSpc>
              </a:pPr>
              <a:r>
                <a:rPr b="0" lang="en-IN" sz="1800" spc="-1" strike="noStrike">
                  <a:solidFill>
                    <a:srgbClr val="ffffff"/>
                  </a:solidFill>
                  <a:latin typeface="Verdana"/>
                </a:rPr>
                <a:t>Adder</a:t>
              </a:r>
              <a:endParaRPr b="0" lang="en-IN" sz="1800" spc="-1" strike="noStrike">
                <a:latin typeface="Arial"/>
              </a:endParaRPr>
            </a:p>
          </p:txBody>
        </p:sp>
        <p:sp>
          <p:nvSpPr>
            <p:cNvPr id="1628" name="Line 10"/>
            <p:cNvSpPr/>
            <p:nvPr/>
          </p:nvSpPr>
          <p:spPr>
            <a:xfrm>
              <a:off x="3859200" y="4154400"/>
              <a:ext cx="360" cy="658800"/>
            </a:xfrm>
            <a:prstGeom prst="line">
              <a:avLst/>
            </a:prstGeom>
            <a:ln w="12600">
              <a:solidFill>
                <a:schemeClr val="tx1"/>
              </a:solidFill>
              <a:round/>
              <a:tailEnd len="med" type="triangle" w="med"/>
            </a:ln>
          </p:spPr>
          <p:style>
            <a:lnRef idx="0"/>
            <a:fillRef idx="0"/>
            <a:effectRef idx="0"/>
            <a:fontRef idx="minor"/>
          </p:style>
        </p:sp>
      </p:grpSp>
      <p:grpSp>
        <p:nvGrpSpPr>
          <p:cNvPr id="1629" name="Group 11"/>
          <p:cNvGrpSpPr/>
          <p:nvPr/>
        </p:nvGrpSpPr>
        <p:grpSpPr>
          <a:xfrm>
            <a:off x="152280" y="2352600"/>
            <a:ext cx="3835080" cy="1158840"/>
            <a:chOff x="152280" y="2352600"/>
            <a:chExt cx="3835080" cy="1158840"/>
          </a:xfrm>
        </p:grpSpPr>
        <p:sp>
          <p:nvSpPr>
            <p:cNvPr id="1630" name="Line 12"/>
            <p:cNvSpPr/>
            <p:nvPr/>
          </p:nvSpPr>
          <p:spPr>
            <a:xfrm>
              <a:off x="3744720" y="3008160"/>
              <a:ext cx="360" cy="503280"/>
            </a:xfrm>
            <a:prstGeom prst="line">
              <a:avLst/>
            </a:prstGeom>
            <a:ln w="12600">
              <a:solidFill>
                <a:schemeClr val="tx1"/>
              </a:solidFill>
              <a:round/>
              <a:tailEnd len="med" type="triangle" w="med"/>
            </a:ln>
          </p:spPr>
          <p:style>
            <a:lnRef idx="0"/>
            <a:fillRef idx="0"/>
            <a:effectRef idx="0"/>
            <a:fontRef idx="minor"/>
          </p:style>
        </p:sp>
        <p:sp>
          <p:nvSpPr>
            <p:cNvPr id="1631" name="CustomShape 13"/>
            <p:cNvSpPr/>
            <p:nvPr/>
          </p:nvSpPr>
          <p:spPr>
            <a:xfrm>
              <a:off x="152280" y="2352600"/>
              <a:ext cx="3835080" cy="391680"/>
            </a:xfrm>
            <a:prstGeom prst="cube">
              <a:avLst>
                <a:gd name="adj" fmla="val 24995"/>
              </a:avLst>
            </a:prstGeom>
            <a:solidFill>
              <a:srgbClr val="ff0000"/>
            </a:solidFill>
            <a:ln w="12600">
              <a:solidFill>
                <a:schemeClr val="tx1"/>
              </a:solidFill>
              <a:miter/>
            </a:ln>
            <a:effectLst>
              <a:outerShdw algn="ctr" dir="2700000" dist="107423" rotWithShape="0">
                <a:schemeClr val="bg2"/>
              </a:outerShdw>
            </a:effectLst>
          </p:spPr>
          <p:style>
            <a:lnRef idx="0"/>
            <a:fillRef idx="0"/>
            <a:effectRef idx="0"/>
            <a:fontRef idx="minor"/>
          </p:style>
        </p:sp>
        <p:sp>
          <p:nvSpPr>
            <p:cNvPr id="1632" name="CustomShape 14"/>
            <p:cNvSpPr/>
            <p:nvPr/>
          </p:nvSpPr>
          <p:spPr>
            <a:xfrm>
              <a:off x="333000" y="2475000"/>
              <a:ext cx="2512080" cy="271080"/>
            </a:xfrm>
            <a:prstGeom prst="rect">
              <a:avLst/>
            </a:prstGeom>
            <a:noFill/>
            <a:ln>
              <a:noFill/>
            </a:ln>
          </p:spPr>
          <p:style>
            <a:lnRef idx="0"/>
            <a:fillRef idx="0"/>
            <a:effectRef idx="0"/>
            <a:fontRef idx="minor"/>
          </p:style>
          <p:txBody>
            <a:bodyPr wrap="none" lIns="90360" rIns="90360" tIns="44280" bIns="44280"/>
            <a:p>
              <a:pPr>
                <a:lnSpc>
                  <a:spcPct val="100000"/>
                </a:lnSpc>
              </a:pPr>
              <a:r>
                <a:rPr b="1" lang="en-IN" sz="1200" spc="-1" strike="noStrike">
                  <a:solidFill>
                    <a:srgbClr val="ffffff"/>
                  </a:solidFill>
                  <a:latin typeface="Verdana"/>
                </a:rPr>
                <a:t>Segment Register (16 bits)</a:t>
              </a:r>
              <a:endParaRPr b="0" lang="en-IN" sz="1200" spc="-1" strike="noStrike">
                <a:latin typeface="Arial"/>
              </a:endParaRPr>
            </a:p>
          </p:txBody>
        </p:sp>
        <p:sp>
          <p:nvSpPr>
            <p:cNvPr id="1633" name="Line 15"/>
            <p:cNvSpPr/>
            <p:nvPr/>
          </p:nvSpPr>
          <p:spPr>
            <a:xfrm flipH="1">
              <a:off x="1655640" y="3004920"/>
              <a:ext cx="2092320" cy="360"/>
            </a:xfrm>
            <a:prstGeom prst="line">
              <a:avLst/>
            </a:prstGeom>
            <a:ln w="12600">
              <a:solidFill>
                <a:schemeClr val="tx1"/>
              </a:solidFill>
              <a:round/>
            </a:ln>
          </p:spPr>
          <p:style>
            <a:lnRef idx="0"/>
            <a:fillRef idx="0"/>
            <a:effectRef idx="0"/>
            <a:fontRef idx="minor"/>
          </p:style>
        </p:sp>
        <p:sp>
          <p:nvSpPr>
            <p:cNvPr id="1634" name="Line 16"/>
            <p:cNvSpPr/>
            <p:nvPr/>
          </p:nvSpPr>
          <p:spPr>
            <a:xfrm>
              <a:off x="1655640" y="2752560"/>
              <a:ext cx="360" cy="254160"/>
            </a:xfrm>
            <a:prstGeom prst="line">
              <a:avLst/>
            </a:prstGeom>
            <a:ln w="12600">
              <a:solidFill>
                <a:schemeClr val="tx1"/>
              </a:solidFill>
              <a:round/>
            </a:ln>
          </p:spPr>
          <p:style>
            <a:lnRef idx="0"/>
            <a:fillRef idx="0"/>
            <a:effectRef idx="0"/>
            <a:fontRef idx="minor"/>
          </p:style>
        </p:sp>
        <p:sp>
          <p:nvSpPr>
            <p:cNvPr id="1635" name="CustomShape 17"/>
            <p:cNvSpPr/>
            <p:nvPr/>
          </p:nvSpPr>
          <p:spPr>
            <a:xfrm>
              <a:off x="2963880" y="2362320"/>
              <a:ext cx="1018800" cy="391680"/>
            </a:xfrm>
            <a:prstGeom prst="cube">
              <a:avLst>
                <a:gd name="adj" fmla="val 24995"/>
              </a:avLst>
            </a:prstGeom>
            <a:solidFill>
              <a:srgbClr val="ffcc00"/>
            </a:solidFill>
            <a:ln w="12600">
              <a:solidFill>
                <a:schemeClr val="tx1"/>
              </a:solidFill>
              <a:miter/>
            </a:ln>
            <a:effectLst>
              <a:outerShdw algn="ctr" dir="2700000" dist="107423" rotWithShape="0">
                <a:schemeClr val="bg2"/>
              </a:outerShdw>
            </a:effectLst>
          </p:spPr>
          <p:style>
            <a:lnRef idx="0"/>
            <a:fillRef idx="0"/>
            <a:effectRef idx="0"/>
            <a:fontRef idx="minor"/>
          </p:style>
        </p:sp>
        <p:sp>
          <p:nvSpPr>
            <p:cNvPr id="1636" name="CustomShape 18"/>
            <p:cNvSpPr/>
            <p:nvPr/>
          </p:nvSpPr>
          <p:spPr>
            <a:xfrm>
              <a:off x="2981880" y="2425680"/>
              <a:ext cx="957600" cy="332280"/>
            </a:xfrm>
            <a:prstGeom prst="rect">
              <a:avLst/>
            </a:prstGeom>
            <a:noFill/>
            <a:ln>
              <a:noFill/>
            </a:ln>
          </p:spPr>
          <p:style>
            <a:lnRef idx="0"/>
            <a:fillRef idx="0"/>
            <a:effectRef idx="0"/>
            <a:fontRef idx="minor"/>
          </p:style>
          <p:txBody>
            <a:bodyPr wrap="none" lIns="90360" rIns="90360" tIns="44280" bIns="44280"/>
            <a:p>
              <a:pPr>
                <a:lnSpc>
                  <a:spcPct val="100000"/>
                </a:lnSpc>
              </a:pPr>
              <a:r>
                <a:rPr b="1" lang="en-IN" sz="1600" spc="-1" strike="noStrike">
                  <a:solidFill>
                    <a:srgbClr val="ffffff"/>
                  </a:solidFill>
                  <a:latin typeface="Verdana"/>
                </a:rPr>
                <a:t>0 0 0 0</a:t>
              </a:r>
              <a:endParaRPr b="0" lang="en-IN" sz="1600" spc="-1" strike="noStrike">
                <a:latin typeface="Arial"/>
              </a:endParaRPr>
            </a:p>
          </p:txBody>
        </p:sp>
      </p:grpSp>
      <p:grpSp>
        <p:nvGrpSpPr>
          <p:cNvPr id="1637" name="Group 19"/>
          <p:cNvGrpSpPr/>
          <p:nvPr/>
        </p:nvGrpSpPr>
        <p:grpSpPr>
          <a:xfrm>
            <a:off x="3065400" y="1425600"/>
            <a:ext cx="3030120" cy="1987200"/>
            <a:chOff x="3065400" y="1425600"/>
            <a:chExt cx="3030120" cy="1987200"/>
          </a:xfrm>
        </p:grpSpPr>
        <p:grpSp>
          <p:nvGrpSpPr>
            <p:cNvPr id="1638" name="Group 20"/>
            <p:cNvGrpSpPr/>
            <p:nvPr/>
          </p:nvGrpSpPr>
          <p:grpSpPr>
            <a:xfrm>
              <a:off x="3065400" y="1425600"/>
              <a:ext cx="3030120" cy="426600"/>
              <a:chOff x="3065400" y="1425600"/>
              <a:chExt cx="3030120" cy="426600"/>
            </a:xfrm>
          </p:grpSpPr>
          <p:sp>
            <p:nvSpPr>
              <p:cNvPr id="1639" name="CustomShape 21"/>
              <p:cNvSpPr/>
              <p:nvPr/>
            </p:nvSpPr>
            <p:spPr>
              <a:xfrm>
                <a:off x="3065400" y="1425600"/>
                <a:ext cx="3030120" cy="415440"/>
              </a:xfrm>
              <a:prstGeom prst="cube">
                <a:avLst>
                  <a:gd name="adj" fmla="val 24995"/>
                </a:avLst>
              </a:prstGeom>
              <a:solidFill>
                <a:srgbClr val="ff0000"/>
              </a:solidFill>
              <a:ln w="12600">
                <a:solidFill>
                  <a:schemeClr val="tx1"/>
                </a:solidFill>
                <a:miter/>
              </a:ln>
              <a:effectLst>
                <a:outerShdw algn="ctr" dir="2700000" dist="107423" rotWithShape="0">
                  <a:schemeClr val="bg2"/>
                </a:outerShdw>
              </a:effectLst>
            </p:spPr>
            <p:style>
              <a:lnRef idx="0"/>
              <a:fillRef idx="0"/>
              <a:effectRef idx="0"/>
              <a:fontRef idx="minor"/>
            </p:style>
          </p:sp>
          <p:sp>
            <p:nvSpPr>
              <p:cNvPr id="1640" name="CustomShape 22"/>
              <p:cNvSpPr/>
              <p:nvPr/>
            </p:nvSpPr>
            <p:spPr>
              <a:xfrm>
                <a:off x="3408840" y="1581120"/>
                <a:ext cx="2016720" cy="271080"/>
              </a:xfrm>
              <a:prstGeom prst="rect">
                <a:avLst/>
              </a:prstGeom>
              <a:noFill/>
              <a:ln>
                <a:noFill/>
              </a:ln>
            </p:spPr>
            <p:style>
              <a:lnRef idx="0"/>
              <a:fillRef idx="0"/>
              <a:effectRef idx="0"/>
              <a:fontRef idx="minor"/>
            </p:style>
            <p:txBody>
              <a:bodyPr wrap="none" lIns="90360" rIns="90360" tIns="44280" bIns="44280"/>
              <a:p>
                <a:pPr>
                  <a:lnSpc>
                    <a:spcPct val="100000"/>
                  </a:lnSpc>
                </a:pPr>
                <a:r>
                  <a:rPr b="1" lang="en-IN" sz="1200" spc="-1" strike="noStrike">
                    <a:solidFill>
                      <a:srgbClr val="ffffff"/>
                    </a:solidFill>
                    <a:latin typeface="Verdana"/>
                  </a:rPr>
                  <a:t>Offset Value (16 bits)</a:t>
                </a:r>
                <a:endParaRPr b="0" lang="en-IN" sz="1200" spc="-1" strike="noStrike">
                  <a:latin typeface="Arial"/>
                </a:endParaRPr>
              </a:p>
            </p:txBody>
          </p:sp>
        </p:grpSp>
        <p:sp>
          <p:nvSpPr>
            <p:cNvPr id="1641" name="Line 23"/>
            <p:cNvSpPr/>
            <p:nvPr/>
          </p:nvSpPr>
          <p:spPr>
            <a:xfrm>
              <a:off x="4230360" y="1882440"/>
              <a:ext cx="360" cy="1530360"/>
            </a:xfrm>
            <a:prstGeom prst="line">
              <a:avLst/>
            </a:prstGeom>
            <a:ln w="12600">
              <a:solidFill>
                <a:schemeClr val="tx1"/>
              </a:solidFill>
              <a:round/>
              <a:tailEnd len="med" type="triangle" w="med"/>
            </a:ln>
          </p:spPr>
          <p:style>
            <a:lnRef idx="0"/>
            <a:fillRef idx="0"/>
            <a:effectRef idx="0"/>
            <a:fontRef idx="minor"/>
          </p:style>
        </p:sp>
      </p:grpSp>
    </p:spTree>
  </p:cSld>
  <mc:AlternateContent>
    <mc:Choice Requires="p14">
      <p:transition p14:dur="10"/>
    </mc:Choice>
    <mc:Fallback>
      <p:transition/>
    </mc:Fallback>
  </mc:AlternateContent>
  <p:timing>
    <p:tnLst>
      <p:par>
        <p:cTn id="1089" dur="indefinite" restart="never" nodeType="tmRoot">
          <p:childTnLst>
            <p:seq>
              <p:cTn id="1090" dur="indefinite" nodeType="mainSeq">
                <p:childTnLst>
                  <p:par>
                    <p:cTn id="1091" fill="hold">
                      <p:stCondLst>
                        <p:cond delay="indefinite"/>
                      </p:stCondLst>
                      <p:childTnLst>
                        <p:par>
                          <p:cTn id="1092" fill="hold">
                            <p:stCondLst>
                              <p:cond delay="0"/>
                            </p:stCondLst>
                            <p:childTnLst>
                              <p:par>
                                <p:cTn id="1093" nodeType="clickEffect" fill="hold" presetClass="entr" presetID="22" presetSubtype="1">
                                  <p:stCondLst>
                                    <p:cond delay="0"/>
                                  </p:stCondLst>
                                  <p:childTnLst>
                                    <p:set>
                                      <p:cBhvr>
                                        <p:cTn id="1094" dur="1" fill="hold">
                                          <p:stCondLst>
                                            <p:cond delay="0"/>
                                          </p:stCondLst>
                                        </p:cTn>
                                        <p:tgtEl>
                                          <p:spTgt spid="1637"/>
                                        </p:tgtEl>
                                        <p:attrNameLst>
                                          <p:attrName>style.visibility</p:attrName>
                                        </p:attrNameLst>
                                      </p:cBhvr>
                                      <p:to>
                                        <p:strVal val="visible"/>
                                      </p:to>
                                    </p:set>
                                    <p:animEffect filter="wipe(up)" transition="in">
                                      <p:cBhvr additive="repl">
                                        <p:cTn id="1095" dur="500"/>
                                        <p:tgtEl>
                                          <p:spTgt spid="1637"/>
                                        </p:tgtEl>
                                      </p:cBhvr>
                                    </p:animEffect>
                                  </p:childTnLst>
                                </p:cTn>
                              </p:par>
                            </p:childTnLst>
                          </p:cTn>
                        </p:par>
                      </p:childTnLst>
                    </p:cTn>
                  </p:par>
                  <p:par>
                    <p:cTn id="1096" fill="hold">
                      <p:stCondLst>
                        <p:cond delay="indefinite"/>
                      </p:stCondLst>
                      <p:childTnLst>
                        <p:par>
                          <p:cTn id="1097" fill="hold">
                            <p:stCondLst>
                              <p:cond delay="0"/>
                            </p:stCondLst>
                            <p:childTnLst>
                              <p:par>
                                <p:cTn id="1098" nodeType="clickEffect" fill="hold" presetClass="entr" presetID="22" presetSubtype="1">
                                  <p:stCondLst>
                                    <p:cond delay="0"/>
                                  </p:stCondLst>
                                  <p:childTnLst>
                                    <p:set>
                                      <p:cBhvr>
                                        <p:cTn id="1099" dur="1" fill="hold">
                                          <p:stCondLst>
                                            <p:cond delay="0"/>
                                          </p:stCondLst>
                                        </p:cTn>
                                        <p:tgtEl>
                                          <p:spTgt spid="1629"/>
                                        </p:tgtEl>
                                        <p:attrNameLst>
                                          <p:attrName>style.visibility</p:attrName>
                                        </p:attrNameLst>
                                      </p:cBhvr>
                                      <p:to>
                                        <p:strVal val="visible"/>
                                      </p:to>
                                    </p:set>
                                    <p:animEffect filter="wipe(up)" transition="in">
                                      <p:cBhvr additive="repl">
                                        <p:cTn id="1100" dur="500"/>
                                        <p:tgtEl>
                                          <p:spTgt spid="1629"/>
                                        </p:tgtEl>
                                      </p:cBhvr>
                                    </p:animEffect>
                                  </p:childTnLst>
                                </p:cTn>
                              </p:par>
                            </p:childTnLst>
                          </p:cTn>
                        </p:par>
                      </p:childTnLst>
                    </p:cTn>
                  </p:par>
                  <p:par>
                    <p:cTn id="1101" fill="hold">
                      <p:stCondLst>
                        <p:cond delay="indefinite"/>
                      </p:stCondLst>
                      <p:childTnLst>
                        <p:par>
                          <p:cTn id="1102" fill="hold">
                            <p:stCondLst>
                              <p:cond delay="0"/>
                            </p:stCondLst>
                            <p:childTnLst>
                              <p:par>
                                <p:cTn id="1103" nodeType="clickEffect" fill="hold" presetClass="entr" presetID="22" presetSubtype="1">
                                  <p:stCondLst>
                                    <p:cond delay="0"/>
                                  </p:stCondLst>
                                  <p:childTnLst>
                                    <p:set>
                                      <p:cBhvr>
                                        <p:cTn id="1104" dur="1" fill="hold">
                                          <p:stCondLst>
                                            <p:cond delay="0"/>
                                          </p:stCondLst>
                                        </p:cTn>
                                        <p:tgtEl>
                                          <p:spTgt spid="1625"/>
                                        </p:tgtEl>
                                        <p:attrNameLst>
                                          <p:attrName>style.visibility</p:attrName>
                                        </p:attrNameLst>
                                      </p:cBhvr>
                                      <p:to>
                                        <p:strVal val="visible"/>
                                      </p:to>
                                    </p:set>
                                    <p:animEffect filter="wipe(up)" transition="in">
                                      <p:cBhvr additive="repl">
                                        <p:cTn id="1105" dur="500"/>
                                        <p:tgtEl>
                                          <p:spTgt spid="1625"/>
                                        </p:tgtEl>
                                      </p:cBhvr>
                                    </p:animEffect>
                                  </p:childTnLst>
                                </p:cTn>
                              </p:par>
                            </p:childTnLst>
                          </p:cTn>
                        </p:par>
                      </p:childTnLst>
                    </p:cTn>
                  </p:par>
                  <p:par>
                    <p:cTn id="1106" fill="hold">
                      <p:stCondLst>
                        <p:cond delay="indefinite"/>
                      </p:stCondLst>
                      <p:childTnLst>
                        <p:par>
                          <p:cTn id="1107" fill="hold">
                            <p:stCondLst>
                              <p:cond delay="0"/>
                            </p:stCondLst>
                            <p:childTnLst>
                              <p:par>
                                <p:cTn id="1108" nodeType="clickEffect" fill="hold" presetClass="entr" presetID="22" presetSubtype="1">
                                  <p:stCondLst>
                                    <p:cond delay="0"/>
                                  </p:stCondLst>
                                  <p:childTnLst>
                                    <p:set>
                                      <p:cBhvr>
                                        <p:cTn id="1109" dur="1" fill="hold">
                                          <p:stCondLst>
                                            <p:cond delay="0"/>
                                          </p:stCondLst>
                                        </p:cTn>
                                        <p:tgtEl>
                                          <p:spTgt spid="1622"/>
                                        </p:tgtEl>
                                        <p:attrNameLst>
                                          <p:attrName>style.visibility</p:attrName>
                                        </p:attrNameLst>
                                      </p:cBhvr>
                                      <p:to>
                                        <p:strVal val="visible"/>
                                      </p:to>
                                    </p:set>
                                    <p:animEffect filter="wipe(up)" transition="in">
                                      <p:cBhvr additive="repl">
                                        <p:cTn id="1110" dur="500"/>
                                        <p:tgtEl>
                                          <p:spTgt spid="16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2" name="TextShape 1"/>
          <p:cNvSpPr txBox="1"/>
          <p:nvPr/>
        </p:nvSpPr>
        <p:spPr>
          <a:xfrm>
            <a:off x="2895480" y="110880"/>
            <a:ext cx="6019560" cy="487080"/>
          </a:xfrm>
          <a:prstGeom prst="rect">
            <a:avLst/>
          </a:prstGeom>
          <a:noFill/>
          <a:ln>
            <a:noFill/>
          </a:ln>
        </p:spPr>
        <p:txBody>
          <a:bodyPr anchor="ctr"/>
          <a:p>
            <a:pPr>
              <a:lnSpc>
                <a:spcPct val="100000"/>
              </a:lnSpc>
            </a:pPr>
            <a:r>
              <a:rPr b="1" lang="en-US" sz="2000" spc="-1" strike="noStrike">
                <a:solidFill>
                  <a:srgbClr val="ff0066"/>
                </a:solidFill>
                <a:latin typeface="Verdana"/>
                <a:ea typeface="Verdana"/>
              </a:rPr>
              <a:t>Addressing Modes : Memory Access</a:t>
            </a:r>
            <a:endParaRPr b="0" lang="en-US" sz="2000" spc="-1" strike="noStrike">
              <a:solidFill>
                <a:srgbClr val="000000"/>
              </a:solidFill>
              <a:latin typeface="Verdana"/>
            </a:endParaRPr>
          </a:p>
        </p:txBody>
      </p:sp>
      <p:sp>
        <p:nvSpPr>
          <p:cNvPr id="1643" name="TextShape 2"/>
          <p:cNvSpPr txBox="1"/>
          <p:nvPr/>
        </p:nvSpPr>
        <p:spPr>
          <a:xfrm>
            <a:off x="6553080" y="6356520"/>
            <a:ext cx="2133360" cy="364680"/>
          </a:xfrm>
          <a:prstGeom prst="rect">
            <a:avLst/>
          </a:prstGeom>
          <a:noFill/>
          <a:ln>
            <a:noFill/>
          </a:ln>
        </p:spPr>
        <p:txBody>
          <a:bodyPr anchor="ctr"/>
          <a:p>
            <a:pPr algn="r">
              <a:lnSpc>
                <a:spcPct val="100000"/>
              </a:lnSpc>
            </a:pPr>
            <a:fld id="{259C3B02-3CD1-4E3C-8420-3B6A1219EED4}" type="slidenum">
              <a:rPr b="0" lang="en-IN" sz="1200" spc="-1" strike="noStrike">
                <a:solidFill>
                  <a:srgbClr val="8b8b8b"/>
                </a:solidFill>
                <a:latin typeface="Verdana"/>
                <a:ea typeface="Verdana"/>
              </a:rPr>
              <a:t>&lt;number&gt;</a:t>
            </a:fld>
            <a:endParaRPr b="0" lang="en-IN" sz="1200" spc="-1" strike="noStrike">
              <a:latin typeface="Times New Roman"/>
            </a:endParaRPr>
          </a:p>
        </p:txBody>
      </p:sp>
      <p:sp>
        <p:nvSpPr>
          <p:cNvPr id="1644" name="CustomShape 3"/>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1645" name="CustomShape 4"/>
          <p:cNvSpPr/>
          <p:nvPr/>
        </p:nvSpPr>
        <p:spPr>
          <a:xfrm>
            <a:off x="304920" y="990720"/>
            <a:ext cx="5638320" cy="4458240"/>
          </a:xfrm>
          <a:prstGeom prst="rect">
            <a:avLst/>
          </a:prstGeom>
          <a:noFill/>
          <a:ln>
            <a:noFill/>
          </a:ln>
        </p:spPr>
        <p:style>
          <a:lnRef idx="0"/>
          <a:fillRef idx="0"/>
          <a:effectRef idx="0"/>
          <a:fontRef idx="minor"/>
        </p:style>
        <p:txBody>
          <a:bodyPr lIns="90000" rIns="90000" tIns="45000" bIns="45000"/>
          <a:p>
            <a:pPr marL="285840" indent="-285480">
              <a:lnSpc>
                <a:spcPct val="100000"/>
              </a:lnSpc>
              <a:buSzPct val="100000"/>
              <a:buBlip>
                <a:blip r:embed="rId1"/>
              </a:buBlip>
            </a:pPr>
            <a:r>
              <a:rPr b="1" lang="en-IN" sz="1500" spc="-1" strike="noStrike">
                <a:solidFill>
                  <a:srgbClr val="000000"/>
                </a:solidFill>
                <a:latin typeface="Verdana"/>
              </a:rPr>
              <a:t>20 Address lines  </a:t>
            </a:r>
            <a:r>
              <a:rPr b="1" lang="en-IN" sz="1500" spc="-1" strike="noStrike">
                <a:solidFill>
                  <a:srgbClr val="000000"/>
                </a:solidFill>
                <a:latin typeface="Symbol"/>
              </a:rPr>
              <a:t></a:t>
            </a:r>
            <a:r>
              <a:rPr b="1" lang="en-IN" sz="1500" spc="-1" strike="noStrike">
                <a:solidFill>
                  <a:srgbClr val="000000"/>
                </a:solidFill>
                <a:latin typeface="Verdana"/>
              </a:rPr>
              <a:t>  8086 can address up to          2</a:t>
            </a:r>
            <a:r>
              <a:rPr b="1" lang="en-IN" sz="1500" spc="-1" strike="noStrike" baseline="30000">
                <a:solidFill>
                  <a:srgbClr val="000000"/>
                </a:solidFill>
                <a:latin typeface="Verdana"/>
              </a:rPr>
              <a:t>20</a:t>
            </a:r>
            <a:r>
              <a:rPr b="1" lang="en-IN" sz="1500" spc="-1" strike="noStrike">
                <a:solidFill>
                  <a:srgbClr val="000000"/>
                </a:solidFill>
                <a:latin typeface="Verdana"/>
              </a:rPr>
              <a:t> = 1M bytes of memory</a:t>
            </a:r>
            <a:br/>
            <a:r>
              <a:rPr b="1" lang="en-IN" sz="1500" spc="-1" strike="noStrike">
                <a:solidFill>
                  <a:srgbClr val="000000"/>
                </a:solidFill>
                <a:latin typeface="Verdana"/>
              </a:rPr>
              <a:t> </a:t>
            </a:r>
            <a:endParaRPr b="0" lang="en-IN" sz="1500" spc="-1" strike="noStrike">
              <a:latin typeface="Arial"/>
            </a:endParaRPr>
          </a:p>
          <a:p>
            <a:pPr marL="285840" indent="-285480">
              <a:lnSpc>
                <a:spcPct val="100000"/>
              </a:lnSpc>
              <a:buSzPct val="100000"/>
              <a:buBlip>
                <a:blip r:embed="rId2"/>
              </a:buBlip>
            </a:pPr>
            <a:r>
              <a:rPr b="1" lang="en-IN" sz="1500" spc="-1" strike="noStrike">
                <a:solidFill>
                  <a:srgbClr val="000000"/>
                </a:solidFill>
                <a:latin typeface="Verdana"/>
              </a:rPr>
              <a:t>However, the largest register is only 16 bits</a:t>
            </a:r>
            <a:endParaRPr b="0" lang="en-IN" sz="1500" spc="-1" strike="noStrike">
              <a:latin typeface="Arial"/>
            </a:endParaRPr>
          </a:p>
          <a:p>
            <a:pPr>
              <a:lnSpc>
                <a:spcPct val="100000"/>
              </a:lnSpc>
            </a:pPr>
            <a:endParaRPr b="0" lang="en-IN" sz="1500" spc="-1" strike="noStrike">
              <a:latin typeface="Arial"/>
            </a:endParaRPr>
          </a:p>
          <a:p>
            <a:pPr marL="285840" indent="-285480">
              <a:lnSpc>
                <a:spcPct val="100000"/>
              </a:lnSpc>
              <a:buSzPct val="100000"/>
              <a:buBlip>
                <a:blip r:embed="rId3"/>
              </a:buBlip>
            </a:pPr>
            <a:r>
              <a:rPr b="1" lang="en-IN" sz="1500" spc="-1" strike="noStrike">
                <a:solidFill>
                  <a:srgbClr val="000000"/>
                </a:solidFill>
                <a:latin typeface="Verdana"/>
              </a:rPr>
              <a:t>Physical Address will have to be calculated    </a:t>
            </a:r>
            <a:r>
              <a:rPr b="1" lang="en-IN" sz="1500" spc="-1" strike="noStrike">
                <a:solidFill>
                  <a:srgbClr val="cc0066"/>
                </a:solidFill>
                <a:latin typeface="Verdana"/>
              </a:rPr>
              <a:t>Physical Address : Actual address of a byte in memory. i.e. the value which goes out onto the address bus.</a:t>
            </a:r>
            <a:endParaRPr b="0" lang="en-IN" sz="1500" spc="-1" strike="noStrike">
              <a:latin typeface="Arial"/>
            </a:endParaRPr>
          </a:p>
          <a:p>
            <a:pPr>
              <a:lnSpc>
                <a:spcPct val="100000"/>
              </a:lnSpc>
            </a:pPr>
            <a:endParaRPr b="0" lang="en-IN" sz="1500" spc="-1" strike="noStrike">
              <a:latin typeface="Arial"/>
            </a:endParaRPr>
          </a:p>
          <a:p>
            <a:pPr marL="285840" indent="-285480">
              <a:lnSpc>
                <a:spcPct val="100000"/>
              </a:lnSpc>
              <a:buSzPct val="100000"/>
              <a:buBlip>
                <a:blip r:embed="rId4"/>
              </a:buBlip>
            </a:pPr>
            <a:r>
              <a:rPr b="1" lang="en-IN" sz="1500" spc="-1" strike="noStrike">
                <a:solidFill>
                  <a:srgbClr val="000000"/>
                </a:solidFill>
                <a:latin typeface="Verdana"/>
              </a:rPr>
              <a:t>Memory Address represented in the form –          </a:t>
            </a:r>
            <a:r>
              <a:rPr b="1" lang="en-IN" sz="1500" spc="-1" strike="noStrike">
                <a:solidFill>
                  <a:srgbClr val="cc0066"/>
                </a:solidFill>
                <a:latin typeface="Verdana"/>
              </a:rPr>
              <a:t>Seg : Offset   </a:t>
            </a:r>
            <a:r>
              <a:rPr b="1" lang="en-IN" sz="1500" spc="-1" strike="noStrike">
                <a:solidFill>
                  <a:srgbClr val="000000"/>
                </a:solidFill>
                <a:latin typeface="Verdana"/>
              </a:rPr>
              <a:t>(Eg - 89AB:F012)</a:t>
            </a:r>
            <a:endParaRPr b="0" lang="en-IN" sz="1500" spc="-1" strike="noStrike">
              <a:latin typeface="Arial"/>
            </a:endParaRPr>
          </a:p>
          <a:p>
            <a:pPr>
              <a:lnSpc>
                <a:spcPct val="100000"/>
              </a:lnSpc>
            </a:pPr>
            <a:endParaRPr b="0" lang="en-IN" sz="1500" spc="-1" strike="noStrike">
              <a:latin typeface="Arial"/>
            </a:endParaRPr>
          </a:p>
          <a:p>
            <a:pPr marL="285840" indent="-285480">
              <a:lnSpc>
                <a:spcPct val="100000"/>
              </a:lnSpc>
              <a:buSzPct val="100000"/>
              <a:buBlip>
                <a:blip r:embed="rId5"/>
              </a:buBlip>
            </a:pPr>
            <a:r>
              <a:rPr b="1" lang="en-IN" sz="1500" spc="-1" strike="noStrike">
                <a:solidFill>
                  <a:srgbClr val="000000"/>
                </a:solidFill>
                <a:latin typeface="Verdana"/>
              </a:rPr>
              <a:t>Each time the processor wants to  access memory, it takes the contents of a segment register, shifts it one hexadecimal place to the left (same as multiplying by 16</a:t>
            </a:r>
            <a:r>
              <a:rPr b="1" lang="en-IN" sz="1500" spc="-1" strike="noStrike" baseline="-25000">
                <a:solidFill>
                  <a:srgbClr val="000000"/>
                </a:solidFill>
                <a:latin typeface="Verdana"/>
              </a:rPr>
              <a:t>10</a:t>
            </a:r>
            <a:r>
              <a:rPr b="1" lang="en-IN" sz="1500" spc="-1" strike="noStrike">
                <a:solidFill>
                  <a:srgbClr val="000000"/>
                </a:solidFill>
                <a:latin typeface="Verdana"/>
              </a:rPr>
              <a:t>), then add the required offset to form the 20- bit address</a:t>
            </a:r>
            <a:endParaRPr b="0" lang="en-IN" sz="1500" spc="-1" strike="noStrike">
              <a:latin typeface="Arial"/>
            </a:endParaRPr>
          </a:p>
          <a:p>
            <a:pPr>
              <a:lnSpc>
                <a:spcPct val="100000"/>
              </a:lnSpc>
            </a:pPr>
            <a:endParaRPr b="0" lang="en-IN" sz="1500" spc="-1" strike="noStrike">
              <a:latin typeface="Arial"/>
            </a:endParaRPr>
          </a:p>
        </p:txBody>
      </p:sp>
      <p:pic>
        <p:nvPicPr>
          <p:cNvPr id="1646" name="Picture 2" descr=""/>
          <p:cNvPicPr/>
          <p:nvPr/>
        </p:nvPicPr>
        <p:blipFill>
          <a:blip r:embed="rId6"/>
          <a:stretch/>
        </p:blipFill>
        <p:spPr>
          <a:xfrm>
            <a:off x="6525360" y="1004040"/>
            <a:ext cx="2465640" cy="2424600"/>
          </a:xfrm>
          <a:prstGeom prst="rect">
            <a:avLst/>
          </a:prstGeom>
          <a:ln>
            <a:noFill/>
          </a:ln>
        </p:spPr>
      </p:pic>
      <p:sp>
        <p:nvSpPr>
          <p:cNvPr id="1647" name="CustomShape 5"/>
          <p:cNvSpPr/>
          <p:nvPr/>
        </p:nvSpPr>
        <p:spPr>
          <a:xfrm>
            <a:off x="533520" y="5468760"/>
            <a:ext cx="8152920" cy="942840"/>
          </a:xfrm>
          <a:prstGeom prst="rect">
            <a:avLst/>
          </a:prstGeom>
          <a:noFill/>
          <a:ln>
            <a:noFill/>
          </a:ln>
        </p:spPr>
        <p:style>
          <a:lnRef idx="0"/>
          <a:fillRef idx="0"/>
          <a:effectRef idx="0"/>
          <a:fontRef idx="minor"/>
        </p:style>
        <p:txBody>
          <a:bodyPr lIns="90000" rIns="90000" tIns="45000" bIns="45000"/>
          <a:p>
            <a:pPr>
              <a:lnSpc>
                <a:spcPct val="100000"/>
              </a:lnSpc>
            </a:pPr>
            <a:r>
              <a:rPr b="1" lang="en-IN" sz="1400" spc="-1" strike="noStrike">
                <a:solidFill>
                  <a:srgbClr val="cc0066"/>
                </a:solidFill>
                <a:latin typeface="Verdana"/>
              </a:rPr>
              <a:t>89AB : F012  </a:t>
            </a:r>
            <a:r>
              <a:rPr b="1" lang="en-IN" sz="1400" spc="-1" strike="noStrike">
                <a:solidFill>
                  <a:srgbClr val="cc0066"/>
                </a:solidFill>
                <a:latin typeface="Symbol"/>
              </a:rPr>
              <a:t></a:t>
            </a:r>
            <a:r>
              <a:rPr b="1" lang="en-IN" sz="1400" spc="-1" strike="noStrike">
                <a:solidFill>
                  <a:srgbClr val="cc0066"/>
                </a:solidFill>
                <a:latin typeface="Verdana"/>
              </a:rPr>
              <a:t>  89AB </a:t>
            </a:r>
            <a:r>
              <a:rPr b="1" lang="en-IN" sz="1400" spc="-1" strike="noStrike">
                <a:solidFill>
                  <a:srgbClr val="cc0066"/>
                </a:solidFill>
                <a:latin typeface="Symbol"/>
              </a:rPr>
              <a:t></a:t>
            </a:r>
            <a:r>
              <a:rPr b="1" lang="en-IN" sz="1400" spc="-1" strike="noStrike">
                <a:solidFill>
                  <a:srgbClr val="cc0066"/>
                </a:solidFill>
                <a:latin typeface="Verdana"/>
              </a:rPr>
              <a:t>   89AB0  (Paragraph to byte </a:t>
            </a:r>
            <a:r>
              <a:rPr b="1" lang="en-IN" sz="1400" spc="-1" strike="noStrike">
                <a:solidFill>
                  <a:srgbClr val="cc0066"/>
                </a:solidFill>
                <a:latin typeface="Symbol"/>
              </a:rPr>
              <a:t></a:t>
            </a:r>
            <a:r>
              <a:rPr b="1" lang="en-IN" sz="1400" spc="-1" strike="noStrike">
                <a:solidFill>
                  <a:srgbClr val="cc0066"/>
                </a:solidFill>
                <a:latin typeface="Verdana"/>
              </a:rPr>
              <a:t> 89AB x 10 = 89AB0)</a:t>
            </a:r>
            <a:endParaRPr b="0" lang="en-IN" sz="1400" spc="-1" strike="noStrike">
              <a:latin typeface="Arial"/>
            </a:endParaRPr>
          </a:p>
          <a:p>
            <a:pPr>
              <a:lnSpc>
                <a:spcPct val="100000"/>
              </a:lnSpc>
            </a:pPr>
            <a:r>
              <a:rPr b="1" lang="en-IN" sz="1400" spc="-1" strike="noStrike">
                <a:solidFill>
                  <a:srgbClr val="cc0066"/>
                </a:solidFill>
                <a:latin typeface="Verdana"/>
              </a:rPr>
              <a:t>                           </a:t>
            </a:r>
            <a:r>
              <a:rPr b="1" lang="en-IN" sz="1400" spc="-1" strike="noStrike">
                <a:solidFill>
                  <a:srgbClr val="cc0066"/>
                </a:solidFill>
                <a:latin typeface="Verdana"/>
              </a:rPr>
              <a:t>F012 </a:t>
            </a:r>
            <a:r>
              <a:rPr b="1" lang="en-IN" sz="1400" spc="-1" strike="noStrike">
                <a:solidFill>
                  <a:srgbClr val="cc0066"/>
                </a:solidFill>
                <a:latin typeface="Symbol"/>
              </a:rPr>
              <a:t></a:t>
            </a:r>
            <a:r>
              <a:rPr b="1" lang="en-IN" sz="1400" spc="-1" strike="noStrike">
                <a:solidFill>
                  <a:srgbClr val="cc0066"/>
                </a:solidFill>
                <a:latin typeface="Verdana"/>
              </a:rPr>
              <a:t>    0F012   (Offset is already in byte unit)</a:t>
            </a:r>
            <a:endParaRPr b="0" lang="en-IN" sz="1400" spc="-1" strike="noStrike">
              <a:latin typeface="Arial"/>
            </a:endParaRPr>
          </a:p>
          <a:p>
            <a:pPr>
              <a:lnSpc>
                <a:spcPct val="100000"/>
              </a:lnSpc>
            </a:pPr>
            <a:r>
              <a:rPr b="1" lang="en-IN" sz="1400" spc="-1" strike="noStrike">
                <a:solidFill>
                  <a:srgbClr val="cc0066"/>
                </a:solidFill>
                <a:latin typeface="Verdana"/>
              </a:rPr>
              <a:t>                                       </a:t>
            </a:r>
            <a:r>
              <a:rPr b="1" lang="en-IN" sz="1400" spc="-1" strike="noStrike">
                <a:solidFill>
                  <a:srgbClr val="cc0066"/>
                </a:solidFill>
                <a:latin typeface="Verdana"/>
              </a:rPr>
              <a:t>+ -------</a:t>
            </a:r>
            <a:endParaRPr b="0" lang="en-IN" sz="1400" spc="-1" strike="noStrike">
              <a:latin typeface="Arial"/>
            </a:endParaRPr>
          </a:p>
          <a:p>
            <a:pPr>
              <a:lnSpc>
                <a:spcPct val="100000"/>
              </a:lnSpc>
            </a:pPr>
            <a:r>
              <a:rPr b="1" lang="en-IN" sz="1400" spc="-1" strike="noStrike">
                <a:solidFill>
                  <a:srgbClr val="cc0066"/>
                </a:solidFill>
                <a:latin typeface="Verdana"/>
              </a:rPr>
              <a:t>                                           </a:t>
            </a:r>
            <a:r>
              <a:rPr b="1" lang="en-IN" sz="1400" spc="-1" strike="noStrike">
                <a:solidFill>
                  <a:srgbClr val="cc0066"/>
                </a:solidFill>
                <a:latin typeface="Verdana"/>
              </a:rPr>
              <a:t>98AC2   (The absolute address)</a:t>
            </a:r>
            <a:endParaRPr b="0" lang="en-IN" sz="1400" spc="-1" strike="noStrike">
              <a:latin typeface="Arial"/>
            </a:endParaRPr>
          </a:p>
        </p:txBody>
      </p:sp>
      <p:sp>
        <p:nvSpPr>
          <p:cNvPr id="1648" name="CustomShape 6"/>
          <p:cNvSpPr/>
          <p:nvPr/>
        </p:nvSpPr>
        <p:spPr>
          <a:xfrm>
            <a:off x="6854400" y="4575600"/>
            <a:ext cx="1807920" cy="426960"/>
          </a:xfrm>
          <a:prstGeom prst="borderCallout1">
            <a:avLst>
              <a:gd name="adj1" fmla="val 49795"/>
              <a:gd name="adj2" fmla="val -725"/>
              <a:gd name="adj3" fmla="val 223499"/>
              <a:gd name="adj4" fmla="val -119947"/>
            </a:avLst>
          </a:prstGeom>
          <a:solidFill>
            <a:srgbClr val="ffffcc"/>
          </a:solidFill>
          <a:ln w="6480">
            <a:solidFill>
              <a:srgbClr val="cc0066"/>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IN" sz="1200" spc="-1" strike="noStrike">
                <a:solidFill>
                  <a:srgbClr val="000000"/>
                </a:solidFill>
                <a:latin typeface="Verdana"/>
              </a:rPr>
              <a:t>16 bytes of contiguous memory</a:t>
            </a:r>
            <a:endParaRPr b="0" lang="en-IN" sz="1200" spc="-1" strike="noStrike">
              <a:latin typeface="Arial"/>
            </a:endParaRPr>
          </a:p>
        </p:txBody>
      </p:sp>
    </p:spTree>
  </p:cSld>
  <mc:AlternateContent>
    <mc:Choice Requires="p14">
      <p:transition p14:dur="10"/>
    </mc:Choice>
    <mc:Fallback>
      <p:transition/>
    </mc:Fallback>
  </mc:AlternateContent>
  <p:timing>
    <p:tnLst>
      <p:par>
        <p:cTn id="1111" dur="indefinite" restart="never" nodeType="tmRoot">
          <p:childTnLst>
            <p:seq>
              <p:cTn id="1112" dur="indefinite" nodeType="mainSeq">
                <p:childTnLst>
                  <p:par>
                    <p:cTn id="1113" fill="hold">
                      <p:stCondLst>
                        <p:cond delay="0"/>
                      </p:stCondLst>
                      <p:childTnLst>
                        <p:par>
                          <p:cTn id="1114" fill="hold">
                            <p:stCondLst>
                              <p:cond delay="0"/>
                            </p:stCondLst>
                            <p:childTnLst>
                              <p:par>
                                <p:cTn id="1115" nodeType="withEffect" fill="hold" presetClass="entr" presetID="1">
                                  <p:stCondLst>
                                    <p:cond delay="0"/>
                                  </p:stCondLst>
                                  <p:childTnLst>
                                    <p:set>
                                      <p:cBhvr>
                                        <p:cTn id="1116" dur="1" fill="hold">
                                          <p:stCondLst>
                                            <p:cond delay="0"/>
                                          </p:stCondLst>
                                        </p:cTn>
                                        <p:tgtEl>
                                          <p:spTgt spid="1645"/>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649" name="TextShape 1"/>
          <p:cNvSpPr txBox="1"/>
          <p:nvPr/>
        </p:nvSpPr>
        <p:spPr>
          <a:xfrm>
            <a:off x="2895480" y="110880"/>
            <a:ext cx="6019560" cy="487080"/>
          </a:xfrm>
          <a:prstGeom prst="rect">
            <a:avLst/>
          </a:prstGeom>
          <a:noFill/>
          <a:ln>
            <a:noFill/>
          </a:ln>
        </p:spPr>
        <p:txBody>
          <a:bodyPr anchor="ctr"/>
          <a:p>
            <a:pPr>
              <a:lnSpc>
                <a:spcPct val="100000"/>
              </a:lnSpc>
            </a:pPr>
            <a:r>
              <a:rPr b="1" lang="en-US" sz="2000" spc="-1" strike="noStrike">
                <a:solidFill>
                  <a:srgbClr val="ff0066"/>
                </a:solidFill>
                <a:latin typeface="Verdana"/>
                <a:ea typeface="Verdana"/>
              </a:rPr>
              <a:t>Addressing Modes : Memory Access</a:t>
            </a:r>
            <a:endParaRPr b="0" lang="en-US" sz="2000" spc="-1" strike="noStrike">
              <a:solidFill>
                <a:srgbClr val="000000"/>
              </a:solidFill>
              <a:latin typeface="Verdana"/>
            </a:endParaRPr>
          </a:p>
        </p:txBody>
      </p:sp>
      <p:sp>
        <p:nvSpPr>
          <p:cNvPr id="1650" name="TextShape 2"/>
          <p:cNvSpPr txBox="1"/>
          <p:nvPr/>
        </p:nvSpPr>
        <p:spPr>
          <a:xfrm>
            <a:off x="6553080" y="6356520"/>
            <a:ext cx="2133360" cy="364680"/>
          </a:xfrm>
          <a:prstGeom prst="rect">
            <a:avLst/>
          </a:prstGeom>
          <a:noFill/>
          <a:ln>
            <a:noFill/>
          </a:ln>
        </p:spPr>
        <p:txBody>
          <a:bodyPr anchor="ctr"/>
          <a:p>
            <a:pPr algn="r">
              <a:lnSpc>
                <a:spcPct val="100000"/>
              </a:lnSpc>
            </a:pPr>
            <a:fld id="{292E47B2-E789-4EB9-9052-2DD6307B32C3}" type="slidenum">
              <a:rPr b="0" lang="en-IN" sz="1200" spc="-1" strike="noStrike">
                <a:solidFill>
                  <a:srgbClr val="8b8b8b"/>
                </a:solidFill>
                <a:latin typeface="Verdana"/>
                <a:ea typeface="Verdana"/>
              </a:rPr>
              <a:t>&lt;number&gt;</a:t>
            </a:fld>
            <a:endParaRPr b="0" lang="en-IN" sz="1200" spc="-1" strike="noStrike">
              <a:latin typeface="Times New Roman"/>
            </a:endParaRPr>
          </a:p>
        </p:txBody>
      </p:sp>
      <p:sp>
        <p:nvSpPr>
          <p:cNvPr id="1651" name="CustomShape 3"/>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1652" name="CustomShape 4"/>
          <p:cNvSpPr/>
          <p:nvPr/>
        </p:nvSpPr>
        <p:spPr>
          <a:xfrm>
            <a:off x="304920" y="990720"/>
            <a:ext cx="6095520" cy="1916280"/>
          </a:xfrm>
          <a:prstGeom prst="rect">
            <a:avLst/>
          </a:prstGeom>
          <a:noFill/>
          <a:ln>
            <a:noFill/>
          </a:ln>
        </p:spPr>
        <p:style>
          <a:lnRef idx="0"/>
          <a:fillRef idx="0"/>
          <a:effectRef idx="0"/>
          <a:fontRef idx="minor"/>
        </p:style>
        <p:txBody>
          <a:bodyPr lIns="90000" rIns="90000" tIns="45000" bIns="45000"/>
          <a:p>
            <a:pPr marL="285840" indent="-285480">
              <a:lnSpc>
                <a:spcPct val="100000"/>
              </a:lnSpc>
              <a:buSzPct val="100000"/>
              <a:buBlip>
                <a:blip r:embed="rId1"/>
              </a:buBlip>
            </a:pPr>
            <a:r>
              <a:rPr b="1" lang="en-IN" sz="1500" spc="-1" strike="noStrike">
                <a:solidFill>
                  <a:srgbClr val="000000"/>
                </a:solidFill>
                <a:latin typeface="Verdana"/>
              </a:rPr>
              <a:t>To access memory we use these four registers:   </a:t>
            </a:r>
            <a:r>
              <a:rPr b="1" lang="en-IN" sz="1500" spc="-1" strike="noStrike">
                <a:solidFill>
                  <a:srgbClr val="cc0066"/>
                </a:solidFill>
                <a:latin typeface="Verdana"/>
              </a:rPr>
              <a:t>BX, SI, DI, BP</a:t>
            </a:r>
            <a:br/>
            <a:r>
              <a:rPr b="1" lang="en-IN" sz="1500" spc="-1" strike="noStrike">
                <a:solidFill>
                  <a:srgbClr val="000000"/>
                </a:solidFill>
                <a:latin typeface="Verdana"/>
              </a:rPr>
              <a:t> </a:t>
            </a:r>
            <a:endParaRPr b="0" lang="en-IN" sz="1500" spc="-1" strike="noStrike">
              <a:latin typeface="Arial"/>
            </a:endParaRPr>
          </a:p>
          <a:p>
            <a:pPr marL="285840" indent="-285480">
              <a:lnSpc>
                <a:spcPct val="100000"/>
              </a:lnSpc>
              <a:buSzPct val="100000"/>
              <a:buBlip>
                <a:blip r:embed="rId2"/>
              </a:buBlip>
            </a:pPr>
            <a:r>
              <a:rPr b="1" lang="en-IN" sz="1500" spc="-1" strike="noStrike">
                <a:solidFill>
                  <a:srgbClr val="000000"/>
                </a:solidFill>
                <a:latin typeface="Verdana"/>
              </a:rPr>
              <a:t>Combining these registers inside [ ] symbols, we can get different memory locations (</a:t>
            </a:r>
            <a:r>
              <a:rPr b="1" lang="en-IN" sz="1500" spc="-1" strike="noStrike">
                <a:solidFill>
                  <a:srgbClr val="cc0066"/>
                </a:solidFill>
                <a:latin typeface="Verdana"/>
              </a:rPr>
              <a:t>Effective Address, EA</a:t>
            </a:r>
            <a:r>
              <a:rPr b="1" lang="en-IN" sz="1500" spc="-1" strike="noStrike">
                <a:solidFill>
                  <a:srgbClr val="000000"/>
                </a:solidFill>
                <a:latin typeface="Verdana"/>
              </a:rPr>
              <a:t>) </a:t>
            </a:r>
            <a:endParaRPr b="0" lang="en-IN" sz="1500" spc="-1" strike="noStrike">
              <a:latin typeface="Arial"/>
            </a:endParaRPr>
          </a:p>
          <a:p>
            <a:pPr>
              <a:lnSpc>
                <a:spcPct val="100000"/>
              </a:lnSpc>
            </a:pPr>
            <a:endParaRPr b="0" lang="en-IN" sz="1500" spc="-1" strike="noStrike">
              <a:latin typeface="Arial"/>
            </a:endParaRPr>
          </a:p>
          <a:p>
            <a:pPr marL="285840" indent="-285480">
              <a:lnSpc>
                <a:spcPct val="100000"/>
              </a:lnSpc>
              <a:buSzPct val="100000"/>
              <a:buBlip>
                <a:blip r:embed="rId3"/>
              </a:buBlip>
            </a:pPr>
            <a:r>
              <a:rPr b="1" lang="en-IN" sz="1500" spc="-1" strike="noStrike">
                <a:solidFill>
                  <a:srgbClr val="000000"/>
                </a:solidFill>
                <a:latin typeface="Verdana"/>
              </a:rPr>
              <a:t>Supported combinations:</a:t>
            </a:r>
            <a:endParaRPr b="0" lang="en-IN" sz="1500" spc="-1" strike="noStrike">
              <a:latin typeface="Arial"/>
            </a:endParaRPr>
          </a:p>
        </p:txBody>
      </p:sp>
      <p:graphicFrame>
        <p:nvGraphicFramePr>
          <p:cNvPr id="1653" name="Table 5"/>
          <p:cNvGraphicFramePr/>
          <p:nvPr/>
        </p:nvGraphicFramePr>
        <p:xfrm>
          <a:off x="699480" y="3048120"/>
          <a:ext cx="5714640" cy="1294920"/>
        </p:xfrm>
        <a:graphic>
          <a:graphicData uri="http://schemas.openxmlformats.org/drawingml/2006/table">
            <a:tbl>
              <a:tblPr/>
              <a:tblGrid>
                <a:gridCol w="1389960"/>
                <a:gridCol w="2717280"/>
                <a:gridCol w="1607400"/>
              </a:tblGrid>
              <a:tr h="1256040">
                <a:tc>
                  <a:txBody>
                    <a:bodyPr lIns="95040" rIns="95040" tIns="95040" bIns="95040" anchor="ctr"/>
                    <a:p>
                      <a:pPr>
                        <a:lnSpc>
                          <a:spcPct val="100000"/>
                        </a:lnSpc>
                      </a:pPr>
                      <a:r>
                        <a:rPr b="0" lang="en-IN" sz="1400" spc="-1" strike="noStrike">
                          <a:solidFill>
                            <a:srgbClr val="000000"/>
                          </a:solidFill>
                          <a:latin typeface="Verdana"/>
                        </a:rPr>
                        <a:t>[BX + SI]</a:t>
                      </a:r>
                      <a:br/>
                      <a:r>
                        <a:rPr b="0" lang="en-IN" sz="1400" spc="-1" strike="noStrike">
                          <a:solidFill>
                            <a:srgbClr val="000000"/>
                          </a:solidFill>
                          <a:latin typeface="Verdana"/>
                        </a:rPr>
                        <a:t>[BX + DI]</a:t>
                      </a:r>
                      <a:br/>
                      <a:r>
                        <a:rPr b="0" lang="en-IN" sz="1400" spc="-1" strike="noStrike">
                          <a:solidFill>
                            <a:srgbClr val="000000"/>
                          </a:solidFill>
                          <a:latin typeface="Verdana"/>
                        </a:rPr>
                        <a:t>[BP + SI]</a:t>
                      </a:r>
                      <a:br/>
                      <a:r>
                        <a:rPr b="0" lang="en-IN" sz="1400" spc="-1" strike="noStrike">
                          <a:solidFill>
                            <a:srgbClr val="000000"/>
                          </a:solidFill>
                          <a:latin typeface="Verdana"/>
                        </a:rPr>
                        <a:t>[BP + DI]</a:t>
                      </a:r>
                      <a:br/>
                      <a:endParaRPr b="0" lang="en-IN" sz="1400" spc="-1" strike="noStrike">
                        <a:latin typeface="Arial"/>
                      </a:endParaRPr>
                    </a:p>
                  </a:txBody>
                  <a:tcPr marL="95040" marR="950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lIns="95040" rIns="95040" tIns="95040" bIns="95040" anchor="ctr"/>
                    <a:p>
                      <a:pPr>
                        <a:lnSpc>
                          <a:spcPct val="100000"/>
                        </a:lnSpc>
                      </a:pPr>
                      <a:r>
                        <a:rPr b="0" lang="en-IN" sz="1400" spc="-1" strike="noStrike">
                          <a:solidFill>
                            <a:srgbClr val="000000"/>
                          </a:solidFill>
                          <a:latin typeface="Verdana"/>
                        </a:rPr>
                        <a:t>[SI]</a:t>
                      </a:r>
                      <a:br/>
                      <a:r>
                        <a:rPr b="0" lang="en-IN" sz="1400" spc="-1" strike="noStrike">
                          <a:solidFill>
                            <a:srgbClr val="000000"/>
                          </a:solidFill>
                          <a:latin typeface="Verdana"/>
                        </a:rPr>
                        <a:t>[DI]</a:t>
                      </a:r>
                      <a:br/>
                      <a:r>
                        <a:rPr b="0" lang="en-IN" sz="1400" spc="-1" strike="noStrike">
                          <a:solidFill>
                            <a:srgbClr val="000000"/>
                          </a:solidFill>
                          <a:latin typeface="Verdana"/>
                        </a:rPr>
                        <a:t>d16 (variable offset only)</a:t>
                      </a:r>
                      <a:br/>
                      <a:r>
                        <a:rPr b="0" lang="en-IN" sz="1400" spc="-1" strike="noStrike">
                          <a:solidFill>
                            <a:srgbClr val="000000"/>
                          </a:solidFill>
                          <a:latin typeface="Verdana"/>
                        </a:rPr>
                        <a:t>[BX]</a:t>
                      </a:r>
                      <a:endParaRPr b="0" lang="en-IN" sz="1400" spc="-1" strike="noStrike">
                        <a:latin typeface="Arial"/>
                      </a:endParaRPr>
                    </a:p>
                  </a:txBody>
                  <a:tcPr marL="95040" marR="950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lIns="95040" rIns="95040" tIns="95040" bIns="95040" anchor="ctr"/>
                    <a:p>
                      <a:pPr>
                        <a:lnSpc>
                          <a:spcPct val="100000"/>
                        </a:lnSpc>
                      </a:pPr>
                      <a:r>
                        <a:rPr b="0" lang="en-IN" sz="1400" spc="-1" strike="noStrike">
                          <a:solidFill>
                            <a:srgbClr val="000000"/>
                          </a:solidFill>
                          <a:latin typeface="Verdana"/>
                        </a:rPr>
                        <a:t>[BX + SI + d8]</a:t>
                      </a:r>
                      <a:br/>
                      <a:r>
                        <a:rPr b="0" lang="en-IN" sz="1400" spc="-1" strike="noStrike">
                          <a:solidFill>
                            <a:srgbClr val="000000"/>
                          </a:solidFill>
                          <a:latin typeface="Verdana"/>
                        </a:rPr>
                        <a:t>[BX + DI + d8]</a:t>
                      </a:r>
                      <a:br/>
                      <a:r>
                        <a:rPr b="0" lang="en-IN" sz="1400" spc="-1" strike="noStrike">
                          <a:solidFill>
                            <a:srgbClr val="000000"/>
                          </a:solidFill>
                          <a:latin typeface="Verdana"/>
                        </a:rPr>
                        <a:t>[BP + SI + d8]</a:t>
                      </a:r>
                      <a:br/>
                      <a:r>
                        <a:rPr b="0" lang="en-IN" sz="1400" spc="-1" strike="noStrike">
                          <a:solidFill>
                            <a:srgbClr val="000000"/>
                          </a:solidFill>
                          <a:latin typeface="Verdana"/>
                        </a:rPr>
                        <a:t>[BP + DI + d8]</a:t>
                      </a:r>
                      <a:br/>
                      <a:endParaRPr b="0" lang="en-IN" sz="1400" spc="-1" strike="noStrike">
                        <a:latin typeface="Arial"/>
                      </a:endParaRPr>
                    </a:p>
                  </a:txBody>
                  <a:tcPr marL="95040" marR="950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r>
              <a:tr h="1469160">
                <a:tc>
                  <a:txBody>
                    <a:bodyPr lIns="95040" rIns="95040" tIns="95040" bIns="95040" anchor="ctr"/>
                    <a:p>
                      <a:pPr>
                        <a:lnSpc>
                          <a:spcPct val="100000"/>
                        </a:lnSpc>
                      </a:pPr>
                      <a:endParaRPr b="0" lang="en-IN" sz="1800" spc="-1" strike="noStrike">
                        <a:latin typeface="Arial"/>
                      </a:endParaRPr>
                    </a:p>
                    <a:p>
                      <a:pPr>
                        <a:lnSpc>
                          <a:spcPct val="100000"/>
                        </a:lnSpc>
                      </a:pPr>
                      <a:r>
                        <a:rPr b="0" lang="en-IN" sz="1400" spc="-1" strike="noStrike">
                          <a:solidFill>
                            <a:srgbClr val="000000"/>
                          </a:solidFill>
                          <a:latin typeface="Verdana"/>
                        </a:rPr>
                        <a:t>[SI + d8]</a:t>
                      </a:r>
                      <a:br/>
                      <a:r>
                        <a:rPr b="0" lang="en-IN" sz="1400" spc="-1" strike="noStrike">
                          <a:solidFill>
                            <a:srgbClr val="000000"/>
                          </a:solidFill>
                          <a:latin typeface="Verdana"/>
                        </a:rPr>
                        <a:t>[DI + d8]</a:t>
                      </a:r>
                      <a:br/>
                      <a:r>
                        <a:rPr b="0" lang="en-IN" sz="1400" spc="-1" strike="noStrike">
                          <a:solidFill>
                            <a:srgbClr val="000000"/>
                          </a:solidFill>
                          <a:latin typeface="Verdana"/>
                        </a:rPr>
                        <a:t>[BP + d8]</a:t>
                      </a:r>
                      <a:br/>
                      <a:r>
                        <a:rPr b="0" lang="en-IN" sz="1400" spc="-1" strike="noStrike">
                          <a:solidFill>
                            <a:srgbClr val="000000"/>
                          </a:solidFill>
                          <a:latin typeface="Verdana"/>
                        </a:rPr>
                        <a:t>[BX + d8]</a:t>
                      </a:r>
                      <a:br/>
                      <a:endParaRPr b="0" lang="en-IN" sz="1400" spc="-1" strike="noStrike">
                        <a:latin typeface="Arial"/>
                      </a:endParaRPr>
                    </a:p>
                  </a:txBody>
                  <a:tcPr marL="95040" marR="950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lIns="95040" rIns="95040" tIns="95040" bIns="95040" anchor="ctr"/>
                    <a:p>
                      <a:pPr>
                        <a:lnSpc>
                          <a:spcPct val="100000"/>
                        </a:lnSpc>
                      </a:pPr>
                      <a:endParaRPr b="0" lang="en-IN" sz="1800" spc="-1" strike="noStrike">
                        <a:latin typeface="Arial"/>
                      </a:endParaRPr>
                    </a:p>
                    <a:p>
                      <a:pPr>
                        <a:lnSpc>
                          <a:spcPct val="100000"/>
                        </a:lnSpc>
                      </a:pPr>
                      <a:r>
                        <a:rPr b="0" lang="en-IN" sz="1400" spc="-1" strike="noStrike">
                          <a:solidFill>
                            <a:srgbClr val="000000"/>
                          </a:solidFill>
                          <a:latin typeface="Verdana"/>
                        </a:rPr>
                        <a:t>[BX + SI + d16]</a:t>
                      </a:r>
                      <a:br/>
                      <a:r>
                        <a:rPr b="0" lang="en-IN" sz="1400" spc="-1" strike="noStrike">
                          <a:solidFill>
                            <a:srgbClr val="000000"/>
                          </a:solidFill>
                          <a:latin typeface="Verdana"/>
                        </a:rPr>
                        <a:t>[BX + DI + d16] </a:t>
                      </a:r>
                      <a:br/>
                      <a:r>
                        <a:rPr b="0" lang="en-IN" sz="1400" spc="-1" strike="noStrike">
                          <a:solidFill>
                            <a:srgbClr val="000000"/>
                          </a:solidFill>
                          <a:latin typeface="Verdana"/>
                        </a:rPr>
                        <a:t>[BP + SI + d16]</a:t>
                      </a:r>
                      <a:br/>
                      <a:r>
                        <a:rPr b="0" lang="en-IN" sz="1400" spc="-1" strike="noStrike">
                          <a:solidFill>
                            <a:srgbClr val="000000"/>
                          </a:solidFill>
                          <a:latin typeface="Verdana"/>
                        </a:rPr>
                        <a:t>[BP + DI + d16]</a:t>
                      </a:r>
                      <a:br/>
                      <a:endParaRPr b="0" lang="en-IN" sz="1400" spc="-1" strike="noStrike">
                        <a:latin typeface="Arial"/>
                      </a:endParaRPr>
                    </a:p>
                  </a:txBody>
                  <a:tcPr marL="95040" marR="950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lIns="95040" rIns="95040" tIns="95040" bIns="95040" anchor="ctr"/>
                    <a:p>
                      <a:pPr>
                        <a:lnSpc>
                          <a:spcPct val="100000"/>
                        </a:lnSpc>
                      </a:pPr>
                      <a:r>
                        <a:rPr b="0" lang="en-IN" sz="1400" spc="-1" strike="noStrike">
                          <a:solidFill>
                            <a:srgbClr val="000000"/>
                          </a:solidFill>
                          <a:latin typeface="Verdana"/>
                        </a:rPr>
                        <a:t>[SI + d16]</a:t>
                      </a:r>
                      <a:br/>
                      <a:r>
                        <a:rPr b="0" lang="en-IN" sz="1400" spc="-1" strike="noStrike">
                          <a:solidFill>
                            <a:srgbClr val="000000"/>
                          </a:solidFill>
                          <a:latin typeface="Verdana"/>
                        </a:rPr>
                        <a:t>[DI + d16]</a:t>
                      </a:r>
                      <a:br/>
                      <a:r>
                        <a:rPr b="0" lang="en-IN" sz="1400" spc="-1" strike="noStrike">
                          <a:solidFill>
                            <a:srgbClr val="000000"/>
                          </a:solidFill>
                          <a:latin typeface="Verdana"/>
                        </a:rPr>
                        <a:t>[BP + d16]</a:t>
                      </a:r>
                      <a:br/>
                      <a:r>
                        <a:rPr b="0" lang="en-IN" sz="1400" spc="-1" strike="noStrike">
                          <a:solidFill>
                            <a:srgbClr val="000000"/>
                          </a:solidFill>
                          <a:latin typeface="Verdana"/>
                        </a:rPr>
                        <a:t>[BX + d16]</a:t>
                      </a:r>
                      <a:endParaRPr b="0" lang="en-IN" sz="1400" spc="-1" strike="noStrike">
                        <a:latin typeface="Arial"/>
                      </a:endParaRPr>
                    </a:p>
                  </a:txBody>
                  <a:tcPr marL="95040" marR="950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r>
            </a:tbl>
          </a:graphicData>
        </a:graphic>
      </p:graphicFrame>
      <p:graphicFrame>
        <p:nvGraphicFramePr>
          <p:cNvPr id="1654" name="Table 6"/>
          <p:cNvGraphicFramePr/>
          <p:nvPr/>
        </p:nvGraphicFramePr>
        <p:xfrm>
          <a:off x="699480" y="6019920"/>
          <a:ext cx="2331000" cy="370440"/>
        </p:xfrm>
        <a:graphic>
          <a:graphicData uri="http://schemas.openxmlformats.org/drawingml/2006/table">
            <a:tbl>
              <a:tblPr/>
              <a:tblGrid>
                <a:gridCol w="647280"/>
                <a:gridCol w="712080"/>
                <a:gridCol w="971640"/>
              </a:tblGrid>
              <a:tr h="370800">
                <a:tc>
                  <a:txBody>
                    <a:bodyPr/>
                    <a:p>
                      <a:pPr>
                        <a:lnSpc>
                          <a:spcPct val="100000"/>
                        </a:lnSpc>
                      </a:pPr>
                      <a:r>
                        <a:rPr b="1" lang="en-IN" sz="1400" spc="-1" strike="noStrike">
                          <a:solidFill>
                            <a:srgbClr val="ff0000"/>
                          </a:solidFill>
                          <a:latin typeface="Verdana"/>
                        </a:rPr>
                        <a:t>BX</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ff0000"/>
                          </a:solidFill>
                          <a:latin typeface="Verdana"/>
                        </a:rPr>
                        <a:t>BP</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c000"/>
                    </a:solidFill>
                  </a:tcPr>
                </a:tc>
                <a:tc>
                  <a:txBody>
                    <a:bodyPr/>
                    <a:p>
                      <a:pPr>
                        <a:lnSpc>
                          <a:spcPct val="100000"/>
                        </a:lnSpc>
                      </a:pPr>
                      <a:r>
                        <a:rPr b="1" lang="en-IN" sz="1400" spc="-1" strike="noStrike">
                          <a:solidFill>
                            <a:srgbClr val="ff0000"/>
                          </a:solidFill>
                          <a:latin typeface="Verdana"/>
                        </a:rPr>
                        <a:t>SI</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ff0000"/>
                          </a:solidFill>
                          <a:latin typeface="Verdana"/>
                        </a:rPr>
                        <a:t>DI</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c000"/>
                    </a:solidFill>
                  </a:tcPr>
                </a:tc>
                <a:tc>
                  <a:txBody>
                    <a:bodyPr/>
                    <a:p>
                      <a:pPr>
                        <a:lnSpc>
                          <a:spcPct val="100000"/>
                        </a:lnSpc>
                      </a:pPr>
                      <a:endParaRPr b="0" lang="en-IN" sz="1800" spc="-1" strike="noStrike">
                        <a:latin typeface="Arial"/>
                      </a:endParaRPr>
                    </a:p>
                    <a:p>
                      <a:pPr>
                        <a:lnSpc>
                          <a:spcPct val="100000"/>
                        </a:lnSpc>
                      </a:pPr>
                      <a:r>
                        <a:rPr b="1" lang="en-IN" sz="1400" spc="-1" strike="noStrike">
                          <a:solidFill>
                            <a:srgbClr val="ff0000"/>
                          </a:solidFill>
                          <a:latin typeface="Verdana"/>
                        </a:rPr>
                        <a:t>+ disp</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c000"/>
                    </a:solidFill>
                  </a:tcPr>
                </a:tc>
              </a:tr>
            </a:tbl>
          </a:graphicData>
        </a:graphic>
      </p:graphicFrame>
      <p:pic>
        <p:nvPicPr>
          <p:cNvPr id="1655" name="Picture 2" descr=""/>
          <p:cNvPicPr/>
          <p:nvPr/>
        </p:nvPicPr>
        <p:blipFill>
          <a:blip r:embed="rId4"/>
          <a:stretch/>
        </p:blipFill>
        <p:spPr>
          <a:xfrm>
            <a:off x="6525360" y="1004040"/>
            <a:ext cx="2465640" cy="2424600"/>
          </a:xfrm>
          <a:prstGeom prst="rect">
            <a:avLst/>
          </a:prstGeom>
          <a:ln>
            <a:noFill/>
          </a:ln>
        </p:spPr>
      </p:pic>
    </p:spTree>
  </p:cSld>
  <mc:AlternateContent>
    <mc:Choice Requires="p14">
      <p:transition p14:dur="10"/>
    </mc:Choice>
    <mc:Fallback>
      <p:transition/>
    </mc:Fallback>
  </mc:AlternateContent>
  <p:timing>
    <p:tnLst>
      <p:par>
        <p:cTn id="1117" dur="indefinite" restart="never" nodeType="tmRoot">
          <p:childTnLst>
            <p:seq>
              <p:cTn id="1118" dur="indefinite" nodeType="mainSeq">
                <p:childTnLst>
                  <p:par>
                    <p:cTn id="1119" fill="hold">
                      <p:stCondLst>
                        <p:cond delay="indefinite"/>
                      </p:stCondLst>
                      <p:childTnLst>
                        <p:par>
                          <p:cTn id="1120" fill="hold">
                            <p:stCondLst>
                              <p:cond delay="0"/>
                            </p:stCondLst>
                            <p:childTnLst>
                              <p:par>
                                <p:cTn id="1121" nodeType="clickEffect" fill="hold" presetClass="entr" presetID="1">
                                  <p:stCondLst>
                                    <p:cond delay="0"/>
                                  </p:stCondLst>
                                  <p:childTnLst>
                                    <p:set>
                                      <p:cBhvr>
                                        <p:cTn id="1122" dur="1" fill="hold">
                                          <p:stCondLst>
                                            <p:cond delay="0"/>
                                          </p:stCondLst>
                                        </p:cTn>
                                        <p:tgtEl>
                                          <p:spTgt spid="1654"/>
                                        </p:tgtEl>
                                        <p:attrNameLst>
                                          <p:attrName>style.visibility</p:attrName>
                                        </p:attrNameLst>
                                      </p:cBhvr>
                                      <p:to>
                                        <p:strVal val="visible"/>
                                      </p:to>
                                    </p:set>
                                  </p:childTnLst>
                                </p:cTn>
                              </p:par>
                              <p:par>
                                <p:cTn id="1123" nodeType="withEffect" fill="hold" presetClass="entr" presetID="1">
                                  <p:stCondLst>
                                    <p:cond delay="0"/>
                                  </p:stCondLst>
                                  <p:childTnLst>
                                    <p:set>
                                      <p:cBhvr>
                                        <p:cTn id="1124" dur="1" fill="hold">
                                          <p:stCondLst>
                                            <p:cond delay="0"/>
                                          </p:stCondLst>
                                        </p:cTn>
                                        <p:tgtEl>
                                          <p:spTgt spid="1653"/>
                                        </p:tgtEl>
                                        <p:attrNameLst>
                                          <p:attrName>style.visibility</p:attrName>
                                        </p:attrNameLst>
                                      </p:cBhvr>
                                      <p:to>
                                        <p:strVal val="visible"/>
                                      </p:to>
                                    </p:set>
                                  </p:childTnLst>
                                </p:cTn>
                              </p:par>
                              <p:par>
                                <p:cTn id="1125" nodeType="withEffect" fill="hold" presetClass="entr" presetID="1">
                                  <p:stCondLst>
                                    <p:cond delay="0"/>
                                  </p:stCondLst>
                                  <p:childTnLst>
                                    <p:set>
                                      <p:cBhvr>
                                        <p:cTn id="1126" dur="1" fill="hold">
                                          <p:stCondLst>
                                            <p:cond delay="0"/>
                                          </p:stCondLst>
                                        </p:cTn>
                                        <p:tgtEl>
                                          <p:spTgt spid="1652"/>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6" name="CustomShape 1"/>
          <p:cNvSpPr/>
          <p:nvPr/>
        </p:nvSpPr>
        <p:spPr>
          <a:xfrm>
            <a:off x="6934320" y="5195160"/>
            <a:ext cx="1488240" cy="228240"/>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p:style>
      </p:sp>
      <p:sp>
        <p:nvSpPr>
          <p:cNvPr id="1657" name="CustomShape 2"/>
          <p:cNvSpPr/>
          <p:nvPr/>
        </p:nvSpPr>
        <p:spPr>
          <a:xfrm>
            <a:off x="4242240" y="4343400"/>
            <a:ext cx="2822400" cy="228240"/>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p:style>
      </p:sp>
      <p:sp>
        <p:nvSpPr>
          <p:cNvPr id="1658" name="CustomShape 3"/>
          <p:cNvSpPr/>
          <p:nvPr/>
        </p:nvSpPr>
        <p:spPr>
          <a:xfrm>
            <a:off x="4191120" y="4128480"/>
            <a:ext cx="1752120" cy="228240"/>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p:style>
      </p:sp>
      <p:sp>
        <p:nvSpPr>
          <p:cNvPr id="1659" name="CustomShape 4"/>
          <p:cNvSpPr/>
          <p:nvPr/>
        </p:nvSpPr>
        <p:spPr>
          <a:xfrm>
            <a:off x="3726000" y="3429720"/>
            <a:ext cx="1961640" cy="55296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1660" name="CustomShape 5"/>
          <p:cNvSpPr/>
          <p:nvPr/>
        </p:nvSpPr>
        <p:spPr>
          <a:xfrm>
            <a:off x="152280" y="1573560"/>
            <a:ext cx="3263760" cy="420840"/>
          </a:xfrm>
          <a:prstGeom prst="rect">
            <a:avLst/>
          </a:prstGeom>
          <a:solidFill>
            <a:srgbClr val="ffcccc"/>
          </a:solidFill>
          <a:ln>
            <a:noFill/>
          </a:ln>
        </p:spPr>
        <p:style>
          <a:lnRef idx="2">
            <a:schemeClr val="accent1">
              <a:shade val="50000"/>
            </a:schemeClr>
          </a:lnRef>
          <a:fillRef idx="1">
            <a:schemeClr val="accent1"/>
          </a:fillRef>
          <a:effectRef idx="0">
            <a:schemeClr val="accent1"/>
          </a:effectRef>
          <a:fontRef idx="minor"/>
        </p:style>
      </p:sp>
      <p:sp>
        <p:nvSpPr>
          <p:cNvPr id="1661" name="TextShape 6"/>
          <p:cNvSpPr txBox="1"/>
          <p:nvPr/>
        </p:nvSpPr>
        <p:spPr>
          <a:xfrm>
            <a:off x="2895480" y="110880"/>
            <a:ext cx="6019560" cy="487080"/>
          </a:xfrm>
          <a:prstGeom prst="rect">
            <a:avLst/>
          </a:prstGeom>
          <a:noFill/>
          <a:ln>
            <a:noFill/>
          </a:ln>
        </p:spPr>
        <p:txBody>
          <a:bodyPr anchor="ctr"/>
          <a:p>
            <a:pPr>
              <a:lnSpc>
                <a:spcPct val="100000"/>
              </a:lnSpc>
            </a:pPr>
            <a:r>
              <a:rPr b="1" lang="en-US" sz="2000" spc="-1" strike="noStrike">
                <a:solidFill>
                  <a:srgbClr val="ff0066"/>
                </a:solidFill>
                <a:latin typeface="Verdana"/>
                <a:ea typeface="Verdana"/>
              </a:rPr>
              <a:t>Addressing Modes</a:t>
            </a:r>
            <a:endParaRPr b="0" lang="en-US" sz="2000" spc="-1" strike="noStrike">
              <a:solidFill>
                <a:srgbClr val="000000"/>
              </a:solidFill>
              <a:latin typeface="Verdana"/>
            </a:endParaRPr>
          </a:p>
        </p:txBody>
      </p:sp>
      <p:sp>
        <p:nvSpPr>
          <p:cNvPr id="1662" name="TextShape 7"/>
          <p:cNvSpPr txBox="1"/>
          <p:nvPr/>
        </p:nvSpPr>
        <p:spPr>
          <a:xfrm>
            <a:off x="6553080" y="6356520"/>
            <a:ext cx="2133360" cy="364680"/>
          </a:xfrm>
          <a:prstGeom prst="rect">
            <a:avLst/>
          </a:prstGeom>
          <a:noFill/>
          <a:ln>
            <a:noFill/>
          </a:ln>
        </p:spPr>
        <p:txBody>
          <a:bodyPr anchor="ctr"/>
          <a:p>
            <a:pPr algn="r">
              <a:lnSpc>
                <a:spcPct val="100000"/>
              </a:lnSpc>
            </a:pPr>
            <a:fld id="{2A33A8F2-51F4-4261-8FBA-7F0FBB65C81B}" type="slidenum">
              <a:rPr b="0" lang="en-IN" sz="1200" spc="-1" strike="noStrike">
                <a:solidFill>
                  <a:srgbClr val="8b8b8b"/>
                </a:solidFill>
                <a:latin typeface="Verdana"/>
                <a:ea typeface="Verdana"/>
              </a:rPr>
              <a:t>&lt;number&gt;</a:t>
            </a:fld>
            <a:endParaRPr b="0" lang="en-IN" sz="1200" spc="-1" strike="noStrike">
              <a:latin typeface="Times New Roman"/>
            </a:endParaRPr>
          </a:p>
        </p:txBody>
      </p:sp>
      <p:sp>
        <p:nvSpPr>
          <p:cNvPr id="1663" name="CustomShape 8"/>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1664" name="CustomShape 9"/>
          <p:cNvSpPr/>
          <p:nvPr/>
        </p:nvSpPr>
        <p:spPr>
          <a:xfrm>
            <a:off x="199080" y="838440"/>
            <a:ext cx="3182040" cy="4644360"/>
          </a:xfrm>
          <a:prstGeom prst="rect">
            <a:avLst/>
          </a:prstGeom>
          <a:noFill/>
          <a:ln>
            <a:noFill/>
          </a:ln>
        </p:spPr>
        <p:style>
          <a:lnRef idx="0"/>
          <a:fillRef idx="0"/>
          <a:effectRef idx="0"/>
          <a:fontRef idx="minor"/>
        </p:style>
        <p:txBody>
          <a:bodyPr wrap="none" lIns="90000" rIns="90000" tIns="45000" bIns="45000"/>
          <a:p>
            <a:pPr marL="343080" indent="-342720">
              <a:lnSpc>
                <a:spcPct val="100000"/>
              </a:lnSpc>
              <a:buClr>
                <a:srgbClr val="ff0066"/>
              </a:buClr>
              <a:buFont typeface="StarSymbol"/>
              <a:buAutoNum type="arabicPeriod"/>
            </a:pPr>
            <a:r>
              <a:rPr b="1" lang="en-IN" sz="1300" spc="-1" strike="noStrike">
                <a:solidFill>
                  <a:srgbClr val="ff0066"/>
                </a:solidFill>
                <a:latin typeface="Verdana"/>
                <a:ea typeface="Verdana"/>
              </a:rPr>
              <a:t>Register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ff0066"/>
              </a:buClr>
              <a:buFont typeface="StarSymbol"/>
              <a:buAutoNum type="arabicPeriod" startAt="2"/>
            </a:pPr>
            <a:r>
              <a:rPr b="1" lang="en-IN" sz="1300" spc="-1" strike="noStrike">
                <a:solidFill>
                  <a:srgbClr val="ff0066"/>
                </a:solidFill>
                <a:latin typeface="Verdana"/>
                <a:ea typeface="Verdana"/>
              </a:rPr>
              <a:t>Immediate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3"/>
            </a:pPr>
            <a:r>
              <a:rPr b="1" lang="en-IN" sz="1300" spc="-1" strike="noStrike">
                <a:solidFill>
                  <a:srgbClr val="990033"/>
                </a:solidFill>
                <a:latin typeface="Verdana"/>
                <a:ea typeface="Verdana"/>
              </a:rPr>
              <a:t>Direct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4"/>
            </a:pPr>
            <a:r>
              <a:rPr b="1" lang="en-IN" sz="1300" spc="-1" strike="noStrike">
                <a:solidFill>
                  <a:srgbClr val="990033"/>
                </a:solidFill>
                <a:latin typeface="Verdana"/>
                <a:ea typeface="Verdana"/>
              </a:rPr>
              <a:t>Register Indirect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5"/>
            </a:pPr>
            <a:r>
              <a:rPr b="1" lang="en-IN" sz="1300" spc="-1" strike="noStrike">
                <a:solidFill>
                  <a:srgbClr val="990033"/>
                </a:solidFill>
                <a:latin typeface="Verdana"/>
                <a:ea typeface="Verdana"/>
              </a:rPr>
              <a:t>Based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6"/>
            </a:pPr>
            <a:r>
              <a:rPr b="1" lang="en-IN" sz="1300" spc="-1" strike="noStrike">
                <a:solidFill>
                  <a:srgbClr val="990033"/>
                </a:solidFill>
                <a:latin typeface="Verdana"/>
                <a:ea typeface="Verdana"/>
              </a:rPr>
              <a:t>Indexed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7"/>
            </a:pPr>
            <a:r>
              <a:rPr b="1" lang="en-IN" sz="1300" spc="-1" strike="noStrike">
                <a:solidFill>
                  <a:srgbClr val="990033"/>
                </a:solidFill>
                <a:latin typeface="Verdana"/>
                <a:ea typeface="Verdana"/>
              </a:rPr>
              <a:t>Based Index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8"/>
            </a:pPr>
            <a:r>
              <a:rPr b="1" lang="en-IN" sz="1300" spc="-1" strike="noStrike">
                <a:solidFill>
                  <a:srgbClr val="990033"/>
                </a:solidFill>
                <a:latin typeface="Verdana"/>
                <a:ea typeface="Verdana"/>
              </a:rPr>
              <a:t>String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ff0066"/>
              </a:buClr>
              <a:buFont typeface="StarSymbol"/>
              <a:buAutoNum type="arabicPeriod" startAt="9"/>
            </a:pPr>
            <a:r>
              <a:rPr b="1" lang="en-IN" sz="1300" spc="-1" strike="noStrike">
                <a:solidFill>
                  <a:srgbClr val="ff0066"/>
                </a:solidFill>
                <a:latin typeface="Verdana"/>
                <a:ea typeface="Verdana"/>
              </a:rPr>
              <a:t>Direct I/O port Addressing</a:t>
            </a:r>
            <a:endParaRPr b="0" lang="en-IN" sz="1300" spc="-1" strike="noStrike">
              <a:latin typeface="Arial"/>
            </a:endParaRPr>
          </a:p>
          <a:p>
            <a:pPr>
              <a:lnSpc>
                <a:spcPct val="100000"/>
              </a:lnSpc>
            </a:pPr>
            <a:endParaRPr b="0" lang="en-IN" sz="1300" spc="-1" strike="noStrike">
              <a:latin typeface="Arial"/>
            </a:endParaRPr>
          </a:p>
          <a:p>
            <a:pPr>
              <a:lnSpc>
                <a:spcPct val="100000"/>
              </a:lnSpc>
            </a:pPr>
            <a:r>
              <a:rPr b="1" lang="en-IN" sz="1300" spc="-1" strike="noStrike">
                <a:solidFill>
                  <a:srgbClr val="ff0066"/>
                </a:solidFill>
                <a:latin typeface="Verdana"/>
                <a:ea typeface="Verdana"/>
              </a:rPr>
              <a:t>10. Indirect I/O port Addressing</a:t>
            </a:r>
            <a:endParaRPr b="0" lang="en-IN" sz="1300" spc="-1" strike="noStrike">
              <a:latin typeface="Arial"/>
            </a:endParaRPr>
          </a:p>
          <a:p>
            <a:pPr>
              <a:lnSpc>
                <a:spcPct val="100000"/>
              </a:lnSpc>
            </a:pPr>
            <a:endParaRPr b="0" lang="en-IN" sz="1300" spc="-1" strike="noStrike">
              <a:latin typeface="Arial"/>
            </a:endParaRPr>
          </a:p>
          <a:p>
            <a:pPr>
              <a:lnSpc>
                <a:spcPct val="100000"/>
              </a:lnSpc>
            </a:pPr>
            <a:r>
              <a:rPr b="1" lang="en-IN" sz="1300" spc="-1" strike="noStrike">
                <a:solidFill>
                  <a:srgbClr val="ff0066"/>
                </a:solidFill>
                <a:latin typeface="Verdana"/>
                <a:ea typeface="Verdana"/>
              </a:rPr>
              <a:t>11. Relative Addressing</a:t>
            </a:r>
            <a:endParaRPr b="0" lang="en-IN" sz="1300" spc="-1" strike="noStrike">
              <a:latin typeface="Arial"/>
            </a:endParaRPr>
          </a:p>
          <a:p>
            <a:pPr>
              <a:lnSpc>
                <a:spcPct val="100000"/>
              </a:lnSpc>
            </a:pPr>
            <a:endParaRPr b="0" lang="en-IN" sz="1300" spc="-1" strike="noStrike">
              <a:latin typeface="Arial"/>
            </a:endParaRPr>
          </a:p>
          <a:p>
            <a:pPr>
              <a:lnSpc>
                <a:spcPct val="100000"/>
              </a:lnSpc>
            </a:pPr>
            <a:r>
              <a:rPr b="1" lang="en-IN" sz="1300" spc="-1" strike="noStrike">
                <a:solidFill>
                  <a:srgbClr val="ff0066"/>
                </a:solidFill>
                <a:latin typeface="Verdana"/>
                <a:ea typeface="Verdana"/>
              </a:rPr>
              <a:t>12. Implied Addressing</a:t>
            </a:r>
            <a:endParaRPr b="0" lang="en-IN" sz="1300" spc="-1" strike="noStrike">
              <a:latin typeface="Arial"/>
            </a:endParaRPr>
          </a:p>
        </p:txBody>
      </p:sp>
      <p:sp>
        <p:nvSpPr>
          <p:cNvPr id="1665" name="CustomShape 10"/>
          <p:cNvSpPr/>
          <p:nvPr/>
        </p:nvSpPr>
        <p:spPr>
          <a:xfrm>
            <a:off x="3657600" y="1523880"/>
            <a:ext cx="5257440" cy="449532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p>
            <a:pPr algn="just">
              <a:lnSpc>
                <a:spcPct val="100000"/>
              </a:lnSpc>
            </a:pPr>
            <a:r>
              <a:rPr b="1" lang="en-IN" sz="1400" spc="-1" strike="noStrike">
                <a:solidFill>
                  <a:srgbClr val="000000"/>
                </a:solidFill>
                <a:latin typeface="Verdana"/>
                <a:ea typeface="Verdana"/>
              </a:rPr>
              <a:t>Here, the effective  address of the memory location at which the data operand is stored  is given in the instruction. </a:t>
            </a:r>
            <a:endParaRPr b="0" lang="en-IN" sz="1400" spc="-1" strike="noStrike">
              <a:latin typeface="Arial"/>
            </a:endParaRPr>
          </a:p>
          <a:p>
            <a:pPr algn="just">
              <a:lnSpc>
                <a:spcPct val="100000"/>
              </a:lnSpc>
            </a:pPr>
            <a:endParaRPr b="0" lang="en-IN" sz="1400" spc="-1" strike="noStrike">
              <a:latin typeface="Arial"/>
            </a:endParaRPr>
          </a:p>
          <a:p>
            <a:pPr algn="just">
              <a:lnSpc>
                <a:spcPct val="100000"/>
              </a:lnSpc>
            </a:pPr>
            <a:r>
              <a:rPr b="1" lang="en-IN" sz="1400" spc="-1" strike="noStrike">
                <a:solidFill>
                  <a:srgbClr val="000000"/>
                </a:solidFill>
                <a:latin typeface="Verdana"/>
                <a:ea typeface="Verdana"/>
              </a:rPr>
              <a:t>The  effective address is just a 16-bit number  written directly in the instruction. </a:t>
            </a:r>
            <a:endParaRPr b="0" lang="en-IN" sz="1400" spc="-1" strike="noStrike">
              <a:latin typeface="Arial"/>
            </a:endParaRPr>
          </a:p>
          <a:p>
            <a:pPr algn="just">
              <a:lnSpc>
                <a:spcPct val="100000"/>
              </a:lnSpc>
            </a:pPr>
            <a:r>
              <a:rPr b="1" lang="en-IN" sz="1400" spc="-1" strike="noStrike">
                <a:solidFill>
                  <a:srgbClr val="000000"/>
                </a:solidFill>
                <a:latin typeface="Verdana"/>
                <a:ea typeface="Verdana"/>
              </a:rPr>
              <a:t> </a:t>
            </a:r>
            <a:endParaRPr b="0" lang="en-IN" sz="1400" spc="-1" strike="noStrike">
              <a:latin typeface="Arial"/>
            </a:endParaRPr>
          </a:p>
          <a:p>
            <a:pPr algn="just">
              <a:lnSpc>
                <a:spcPct val="100000"/>
              </a:lnSpc>
            </a:pPr>
            <a:r>
              <a:rPr b="1" lang="en-IN" sz="1400" spc="-1" strike="noStrike">
                <a:solidFill>
                  <a:srgbClr val="ff0000"/>
                </a:solidFill>
                <a:latin typeface="Verdana"/>
                <a:ea typeface="Verdana"/>
              </a:rPr>
              <a:t>Example:</a:t>
            </a:r>
            <a:endParaRPr b="0" lang="en-IN" sz="1400" spc="-1" strike="noStrike">
              <a:latin typeface="Arial"/>
            </a:endParaRPr>
          </a:p>
          <a:p>
            <a:pPr algn="just">
              <a:lnSpc>
                <a:spcPct val="100000"/>
              </a:lnSpc>
            </a:pPr>
            <a:endParaRPr b="0" lang="en-IN" sz="1400" spc="-1" strike="noStrike">
              <a:latin typeface="Arial"/>
            </a:endParaRPr>
          </a:p>
          <a:p>
            <a:pPr algn="just">
              <a:lnSpc>
                <a:spcPct val="100000"/>
              </a:lnSpc>
            </a:pPr>
            <a:r>
              <a:rPr b="1" lang="en-IN" sz="1400" spc="-1" strike="noStrike">
                <a:solidFill>
                  <a:srgbClr val="000000"/>
                </a:solidFill>
                <a:latin typeface="Verdana"/>
                <a:ea typeface="Verdana"/>
              </a:rPr>
              <a:t>MOV   BX, [1354H] </a:t>
            </a:r>
            <a:endParaRPr b="0" lang="en-IN" sz="1400" spc="-1" strike="noStrike">
              <a:latin typeface="Arial"/>
            </a:endParaRPr>
          </a:p>
          <a:p>
            <a:pPr algn="just">
              <a:lnSpc>
                <a:spcPct val="100000"/>
              </a:lnSpc>
            </a:pPr>
            <a:r>
              <a:rPr b="1" lang="en-IN" sz="1400" spc="-1" strike="noStrike">
                <a:solidFill>
                  <a:srgbClr val="000000"/>
                </a:solidFill>
                <a:latin typeface="Verdana"/>
                <a:ea typeface="Verdana"/>
              </a:rPr>
              <a:t>MOV   BL,  [0400H]</a:t>
            </a:r>
            <a:endParaRPr b="0" lang="en-IN" sz="1400" spc="-1" strike="noStrike">
              <a:latin typeface="Arial"/>
            </a:endParaRPr>
          </a:p>
          <a:p>
            <a:pPr algn="just">
              <a:lnSpc>
                <a:spcPct val="100000"/>
              </a:lnSpc>
            </a:pPr>
            <a:r>
              <a:rPr b="1" lang="en-IN" sz="1400" spc="-1" strike="noStrike">
                <a:solidFill>
                  <a:srgbClr val="000000"/>
                </a:solidFill>
                <a:latin typeface="Verdana"/>
                <a:ea typeface="Verdana"/>
              </a:rPr>
              <a:t> </a:t>
            </a:r>
            <a:endParaRPr b="0" lang="en-IN" sz="1400" spc="-1" strike="noStrike">
              <a:latin typeface="Arial"/>
            </a:endParaRPr>
          </a:p>
          <a:p>
            <a:pPr algn="just">
              <a:lnSpc>
                <a:spcPct val="100000"/>
              </a:lnSpc>
            </a:pPr>
            <a:r>
              <a:rPr b="1" lang="en-IN" sz="1400" spc="-1" strike="noStrike">
                <a:solidFill>
                  <a:srgbClr val="000000"/>
                </a:solidFill>
                <a:latin typeface="Verdana"/>
                <a:ea typeface="Verdana"/>
              </a:rPr>
              <a:t>The square brackets around the  1354</a:t>
            </a:r>
            <a:r>
              <a:rPr b="1" lang="en-IN" sz="1400" spc="-1" strike="noStrike" baseline="-25000">
                <a:solidFill>
                  <a:srgbClr val="000000"/>
                </a:solidFill>
                <a:latin typeface="Verdana"/>
                <a:ea typeface="Verdana"/>
              </a:rPr>
              <a:t>H</a:t>
            </a:r>
            <a:r>
              <a:rPr b="1" lang="en-IN" sz="1400" spc="-1" strike="noStrike">
                <a:solidFill>
                  <a:srgbClr val="000000"/>
                </a:solidFill>
                <a:latin typeface="Verdana"/>
                <a:ea typeface="Verdana"/>
              </a:rPr>
              <a:t> denotes the contents of the memory location. When executed, this instruction will copy the contents of the memory location into BX register. </a:t>
            </a:r>
            <a:endParaRPr b="0" lang="en-IN" sz="1400" spc="-1" strike="noStrike">
              <a:latin typeface="Arial"/>
            </a:endParaRPr>
          </a:p>
          <a:p>
            <a:pPr algn="just">
              <a:lnSpc>
                <a:spcPct val="100000"/>
              </a:lnSpc>
            </a:pPr>
            <a:endParaRPr b="0" lang="en-IN" sz="1400" spc="-1" strike="noStrike">
              <a:latin typeface="Arial"/>
            </a:endParaRPr>
          </a:p>
          <a:p>
            <a:pPr algn="just">
              <a:lnSpc>
                <a:spcPct val="100000"/>
              </a:lnSpc>
            </a:pPr>
            <a:r>
              <a:rPr b="1" lang="en-IN" sz="1400" spc="-1" strike="noStrike">
                <a:solidFill>
                  <a:srgbClr val="000000"/>
                </a:solidFill>
                <a:latin typeface="Verdana"/>
                <a:ea typeface="Verdana"/>
              </a:rPr>
              <a:t>This addressing mode is called direct because the displacement of the operand from the segment base is specified directly in the instruction. </a:t>
            </a:r>
            <a:endParaRPr b="0" lang="en-IN" sz="1400" spc="-1" strike="noStrike">
              <a:latin typeface="Arial"/>
            </a:endParaRPr>
          </a:p>
        </p:txBody>
      </p:sp>
      <p:pic>
        <p:nvPicPr>
          <p:cNvPr id="1666" name="Picture 2" descr=""/>
          <p:cNvPicPr/>
          <p:nvPr/>
        </p:nvPicPr>
        <p:blipFill>
          <a:blip r:embed="rId1"/>
          <a:stretch/>
        </p:blipFill>
        <p:spPr>
          <a:xfrm>
            <a:off x="667440" y="5547600"/>
            <a:ext cx="1322640" cy="1300680"/>
          </a:xfrm>
          <a:prstGeom prst="rect">
            <a:avLst/>
          </a:prstGeom>
          <a:ln>
            <a:noFill/>
          </a:ln>
        </p:spPr>
      </p:pic>
      <p:sp>
        <p:nvSpPr>
          <p:cNvPr id="1667" name="CustomShape 11"/>
          <p:cNvSpPr/>
          <p:nvPr/>
        </p:nvSpPr>
        <p:spPr>
          <a:xfrm>
            <a:off x="6136200" y="127440"/>
            <a:ext cx="2768400" cy="455400"/>
          </a:xfrm>
          <a:prstGeom prst="rect">
            <a:avLst/>
          </a:prstGeom>
          <a:noFill/>
          <a:ln>
            <a:noFill/>
          </a:ln>
        </p:spPr>
        <p:style>
          <a:lnRef idx="0"/>
          <a:fillRef idx="0"/>
          <a:effectRef idx="0"/>
          <a:fontRef idx="minor"/>
        </p:style>
        <p:txBody>
          <a:bodyPr lIns="90000" rIns="90000" tIns="45000" bIns="45000"/>
          <a:p>
            <a:pPr algn="r">
              <a:lnSpc>
                <a:spcPct val="100000"/>
              </a:lnSpc>
            </a:pPr>
            <a:r>
              <a:rPr b="1" lang="en-IN" sz="1200" spc="-1" strike="noStrike">
                <a:solidFill>
                  <a:srgbClr val="ff0000"/>
                </a:solidFill>
                <a:latin typeface="Verdana"/>
              </a:rPr>
              <a:t>Group II : Addressing modes for memory data</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8" name="CustomShape 1"/>
          <p:cNvSpPr/>
          <p:nvPr/>
        </p:nvSpPr>
        <p:spPr>
          <a:xfrm>
            <a:off x="5501160" y="2743200"/>
            <a:ext cx="1352880" cy="228240"/>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p:style>
      </p:sp>
      <p:sp>
        <p:nvSpPr>
          <p:cNvPr id="1669" name="CustomShape 2"/>
          <p:cNvSpPr/>
          <p:nvPr/>
        </p:nvSpPr>
        <p:spPr>
          <a:xfrm>
            <a:off x="8367480" y="2756880"/>
            <a:ext cx="521280" cy="228240"/>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p:style>
      </p:sp>
      <p:sp>
        <p:nvSpPr>
          <p:cNvPr id="1670" name="CustomShape 3"/>
          <p:cNvSpPr/>
          <p:nvPr/>
        </p:nvSpPr>
        <p:spPr>
          <a:xfrm>
            <a:off x="3777840" y="2968560"/>
            <a:ext cx="2179080" cy="228240"/>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p:style>
      </p:sp>
      <p:sp>
        <p:nvSpPr>
          <p:cNvPr id="1671" name="CustomShape 4"/>
          <p:cNvSpPr/>
          <p:nvPr/>
        </p:nvSpPr>
        <p:spPr>
          <a:xfrm>
            <a:off x="3780360" y="2321280"/>
            <a:ext cx="1980720" cy="228240"/>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p:style>
      </p:sp>
      <p:sp>
        <p:nvSpPr>
          <p:cNvPr id="1672" name="CustomShape 5"/>
          <p:cNvSpPr/>
          <p:nvPr/>
        </p:nvSpPr>
        <p:spPr>
          <a:xfrm>
            <a:off x="6477120" y="1066680"/>
            <a:ext cx="2506320" cy="228240"/>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p:style>
      </p:sp>
      <p:sp>
        <p:nvSpPr>
          <p:cNvPr id="1673" name="CustomShape 6"/>
          <p:cNvSpPr/>
          <p:nvPr/>
        </p:nvSpPr>
        <p:spPr>
          <a:xfrm>
            <a:off x="3753000" y="3772080"/>
            <a:ext cx="1607760" cy="32076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1674" name="CustomShape 7"/>
          <p:cNvSpPr/>
          <p:nvPr/>
        </p:nvSpPr>
        <p:spPr>
          <a:xfrm>
            <a:off x="152280" y="1941120"/>
            <a:ext cx="3263760" cy="420840"/>
          </a:xfrm>
          <a:prstGeom prst="rect">
            <a:avLst/>
          </a:prstGeom>
          <a:solidFill>
            <a:srgbClr val="ffcccc"/>
          </a:solidFill>
          <a:ln>
            <a:noFill/>
          </a:ln>
        </p:spPr>
        <p:style>
          <a:lnRef idx="2">
            <a:schemeClr val="accent1">
              <a:shade val="50000"/>
            </a:schemeClr>
          </a:lnRef>
          <a:fillRef idx="1">
            <a:schemeClr val="accent1"/>
          </a:fillRef>
          <a:effectRef idx="0">
            <a:schemeClr val="accent1"/>
          </a:effectRef>
          <a:fontRef idx="minor"/>
        </p:style>
      </p:sp>
      <p:sp>
        <p:nvSpPr>
          <p:cNvPr id="1675" name="TextShape 8"/>
          <p:cNvSpPr txBox="1"/>
          <p:nvPr/>
        </p:nvSpPr>
        <p:spPr>
          <a:xfrm>
            <a:off x="2895480" y="110880"/>
            <a:ext cx="6019560" cy="487080"/>
          </a:xfrm>
          <a:prstGeom prst="rect">
            <a:avLst/>
          </a:prstGeom>
          <a:noFill/>
          <a:ln>
            <a:noFill/>
          </a:ln>
        </p:spPr>
        <p:txBody>
          <a:bodyPr anchor="ctr"/>
          <a:p>
            <a:pPr>
              <a:lnSpc>
                <a:spcPct val="100000"/>
              </a:lnSpc>
            </a:pPr>
            <a:r>
              <a:rPr b="1" lang="en-US" sz="2000" spc="-1" strike="noStrike">
                <a:solidFill>
                  <a:srgbClr val="ff0066"/>
                </a:solidFill>
                <a:latin typeface="Verdana"/>
                <a:ea typeface="Verdana"/>
              </a:rPr>
              <a:t>Addressing Modes</a:t>
            </a:r>
            <a:endParaRPr b="0" lang="en-US" sz="2000" spc="-1" strike="noStrike">
              <a:solidFill>
                <a:srgbClr val="000000"/>
              </a:solidFill>
              <a:latin typeface="Verdana"/>
            </a:endParaRPr>
          </a:p>
        </p:txBody>
      </p:sp>
      <p:sp>
        <p:nvSpPr>
          <p:cNvPr id="1676" name="TextShape 9"/>
          <p:cNvSpPr txBox="1"/>
          <p:nvPr/>
        </p:nvSpPr>
        <p:spPr>
          <a:xfrm>
            <a:off x="6553080" y="6356520"/>
            <a:ext cx="2133360" cy="364680"/>
          </a:xfrm>
          <a:prstGeom prst="rect">
            <a:avLst/>
          </a:prstGeom>
          <a:noFill/>
          <a:ln>
            <a:noFill/>
          </a:ln>
        </p:spPr>
        <p:txBody>
          <a:bodyPr anchor="ctr"/>
          <a:p>
            <a:pPr algn="r">
              <a:lnSpc>
                <a:spcPct val="100000"/>
              </a:lnSpc>
            </a:pPr>
            <a:fld id="{8F91F634-9E98-4D7D-8A30-5F23D089EDF5}" type="slidenum">
              <a:rPr b="0" lang="en-IN" sz="1200" spc="-1" strike="noStrike">
                <a:solidFill>
                  <a:srgbClr val="8b8b8b"/>
                </a:solidFill>
                <a:latin typeface="Verdana"/>
                <a:ea typeface="Verdana"/>
              </a:rPr>
              <a:t>&lt;number&gt;</a:t>
            </a:fld>
            <a:endParaRPr b="0" lang="en-IN" sz="1200" spc="-1" strike="noStrike">
              <a:latin typeface="Times New Roman"/>
            </a:endParaRPr>
          </a:p>
        </p:txBody>
      </p:sp>
      <p:sp>
        <p:nvSpPr>
          <p:cNvPr id="1677" name="CustomShape 10"/>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1678" name="CustomShape 11"/>
          <p:cNvSpPr/>
          <p:nvPr/>
        </p:nvSpPr>
        <p:spPr>
          <a:xfrm>
            <a:off x="199080" y="838440"/>
            <a:ext cx="3182040" cy="4644360"/>
          </a:xfrm>
          <a:prstGeom prst="rect">
            <a:avLst/>
          </a:prstGeom>
          <a:noFill/>
          <a:ln>
            <a:noFill/>
          </a:ln>
        </p:spPr>
        <p:style>
          <a:lnRef idx="0"/>
          <a:fillRef idx="0"/>
          <a:effectRef idx="0"/>
          <a:fontRef idx="minor"/>
        </p:style>
        <p:txBody>
          <a:bodyPr wrap="none" lIns="90000" rIns="90000" tIns="45000" bIns="45000"/>
          <a:p>
            <a:pPr marL="343080" indent="-342720">
              <a:lnSpc>
                <a:spcPct val="100000"/>
              </a:lnSpc>
              <a:buClr>
                <a:srgbClr val="ff0066"/>
              </a:buClr>
              <a:buFont typeface="StarSymbol"/>
              <a:buAutoNum type="arabicPeriod"/>
            </a:pPr>
            <a:r>
              <a:rPr b="1" lang="en-IN" sz="1300" spc="-1" strike="noStrike">
                <a:solidFill>
                  <a:srgbClr val="ff0066"/>
                </a:solidFill>
                <a:latin typeface="Verdana"/>
                <a:ea typeface="Verdana"/>
              </a:rPr>
              <a:t>Register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ff0066"/>
              </a:buClr>
              <a:buFont typeface="StarSymbol"/>
              <a:buAutoNum type="arabicPeriod" startAt="2"/>
            </a:pPr>
            <a:r>
              <a:rPr b="1" lang="en-IN" sz="1300" spc="-1" strike="noStrike">
                <a:solidFill>
                  <a:srgbClr val="ff0066"/>
                </a:solidFill>
                <a:latin typeface="Verdana"/>
                <a:ea typeface="Verdana"/>
              </a:rPr>
              <a:t>Immediate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3"/>
            </a:pPr>
            <a:r>
              <a:rPr b="1" lang="en-IN" sz="1300" spc="-1" strike="noStrike">
                <a:solidFill>
                  <a:srgbClr val="990033"/>
                </a:solidFill>
                <a:latin typeface="Verdana"/>
                <a:ea typeface="Verdana"/>
              </a:rPr>
              <a:t>Direct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4"/>
            </a:pPr>
            <a:r>
              <a:rPr b="1" lang="en-IN" sz="1300" spc="-1" strike="noStrike">
                <a:solidFill>
                  <a:srgbClr val="990033"/>
                </a:solidFill>
                <a:latin typeface="Verdana"/>
                <a:ea typeface="Verdana"/>
              </a:rPr>
              <a:t>Register Indirect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5"/>
            </a:pPr>
            <a:r>
              <a:rPr b="1" lang="en-IN" sz="1300" spc="-1" strike="noStrike">
                <a:solidFill>
                  <a:srgbClr val="990033"/>
                </a:solidFill>
                <a:latin typeface="Verdana"/>
                <a:ea typeface="Verdana"/>
              </a:rPr>
              <a:t>Based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6"/>
            </a:pPr>
            <a:r>
              <a:rPr b="1" lang="en-IN" sz="1300" spc="-1" strike="noStrike">
                <a:solidFill>
                  <a:srgbClr val="990033"/>
                </a:solidFill>
                <a:latin typeface="Verdana"/>
                <a:ea typeface="Verdana"/>
              </a:rPr>
              <a:t>Indexed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7"/>
            </a:pPr>
            <a:r>
              <a:rPr b="1" lang="en-IN" sz="1300" spc="-1" strike="noStrike">
                <a:solidFill>
                  <a:srgbClr val="990033"/>
                </a:solidFill>
                <a:latin typeface="Verdana"/>
                <a:ea typeface="Verdana"/>
              </a:rPr>
              <a:t>Based Index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8"/>
            </a:pPr>
            <a:r>
              <a:rPr b="1" lang="en-IN" sz="1300" spc="-1" strike="noStrike">
                <a:solidFill>
                  <a:srgbClr val="990033"/>
                </a:solidFill>
                <a:latin typeface="Verdana"/>
                <a:ea typeface="Verdana"/>
              </a:rPr>
              <a:t>String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ff0066"/>
              </a:buClr>
              <a:buFont typeface="StarSymbol"/>
              <a:buAutoNum type="arabicPeriod" startAt="9"/>
            </a:pPr>
            <a:r>
              <a:rPr b="1" lang="en-IN" sz="1300" spc="-1" strike="noStrike">
                <a:solidFill>
                  <a:srgbClr val="ff0066"/>
                </a:solidFill>
                <a:latin typeface="Verdana"/>
                <a:ea typeface="Verdana"/>
              </a:rPr>
              <a:t>Direct I/O port Addressing</a:t>
            </a:r>
            <a:endParaRPr b="0" lang="en-IN" sz="1300" spc="-1" strike="noStrike">
              <a:latin typeface="Arial"/>
            </a:endParaRPr>
          </a:p>
          <a:p>
            <a:pPr>
              <a:lnSpc>
                <a:spcPct val="100000"/>
              </a:lnSpc>
            </a:pPr>
            <a:endParaRPr b="0" lang="en-IN" sz="1300" spc="-1" strike="noStrike">
              <a:latin typeface="Arial"/>
            </a:endParaRPr>
          </a:p>
          <a:p>
            <a:pPr>
              <a:lnSpc>
                <a:spcPct val="100000"/>
              </a:lnSpc>
            </a:pPr>
            <a:r>
              <a:rPr b="1" lang="en-IN" sz="1300" spc="-1" strike="noStrike">
                <a:solidFill>
                  <a:srgbClr val="ff0066"/>
                </a:solidFill>
                <a:latin typeface="Verdana"/>
                <a:ea typeface="Verdana"/>
              </a:rPr>
              <a:t>10. Indirect I/O port Addressing</a:t>
            </a:r>
            <a:endParaRPr b="0" lang="en-IN" sz="1300" spc="-1" strike="noStrike">
              <a:latin typeface="Arial"/>
            </a:endParaRPr>
          </a:p>
          <a:p>
            <a:pPr>
              <a:lnSpc>
                <a:spcPct val="100000"/>
              </a:lnSpc>
            </a:pPr>
            <a:endParaRPr b="0" lang="en-IN" sz="1300" spc="-1" strike="noStrike">
              <a:latin typeface="Arial"/>
            </a:endParaRPr>
          </a:p>
          <a:p>
            <a:pPr>
              <a:lnSpc>
                <a:spcPct val="100000"/>
              </a:lnSpc>
            </a:pPr>
            <a:r>
              <a:rPr b="1" lang="en-IN" sz="1300" spc="-1" strike="noStrike">
                <a:solidFill>
                  <a:srgbClr val="ff0066"/>
                </a:solidFill>
                <a:latin typeface="Verdana"/>
                <a:ea typeface="Verdana"/>
              </a:rPr>
              <a:t>11. Relative Addressing</a:t>
            </a:r>
            <a:endParaRPr b="0" lang="en-IN" sz="1300" spc="-1" strike="noStrike">
              <a:latin typeface="Arial"/>
            </a:endParaRPr>
          </a:p>
          <a:p>
            <a:pPr>
              <a:lnSpc>
                <a:spcPct val="100000"/>
              </a:lnSpc>
            </a:pPr>
            <a:endParaRPr b="0" lang="en-IN" sz="1300" spc="-1" strike="noStrike">
              <a:latin typeface="Arial"/>
            </a:endParaRPr>
          </a:p>
          <a:p>
            <a:pPr>
              <a:lnSpc>
                <a:spcPct val="100000"/>
              </a:lnSpc>
            </a:pPr>
            <a:r>
              <a:rPr b="1" lang="en-IN" sz="1300" spc="-1" strike="noStrike">
                <a:solidFill>
                  <a:srgbClr val="ff0066"/>
                </a:solidFill>
                <a:latin typeface="Verdana"/>
                <a:ea typeface="Verdana"/>
              </a:rPr>
              <a:t>12. Implied Addressing</a:t>
            </a:r>
            <a:endParaRPr b="0" lang="en-IN" sz="1300" spc="-1" strike="noStrike">
              <a:latin typeface="Arial"/>
            </a:endParaRPr>
          </a:p>
        </p:txBody>
      </p:sp>
      <p:sp>
        <p:nvSpPr>
          <p:cNvPr id="1679" name="CustomShape 12"/>
          <p:cNvSpPr/>
          <p:nvPr/>
        </p:nvSpPr>
        <p:spPr>
          <a:xfrm>
            <a:off x="3726000" y="783720"/>
            <a:ext cx="5257440" cy="586692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p>
            <a:pPr algn="just">
              <a:lnSpc>
                <a:spcPct val="100000"/>
              </a:lnSpc>
            </a:pPr>
            <a:r>
              <a:rPr b="1" lang="en-IN" sz="1400" spc="-1" strike="noStrike">
                <a:solidFill>
                  <a:srgbClr val="000000"/>
                </a:solidFill>
                <a:latin typeface="Verdana"/>
                <a:ea typeface="Verdana"/>
              </a:rPr>
              <a:t>In Register indirect addressing, name of the register which holds the effective address (EA) will be specified in the instruction. </a:t>
            </a:r>
            <a:endParaRPr b="0" lang="en-IN" sz="1400" spc="-1" strike="noStrike">
              <a:latin typeface="Arial"/>
            </a:endParaRPr>
          </a:p>
          <a:p>
            <a:pPr algn="just">
              <a:lnSpc>
                <a:spcPct val="100000"/>
              </a:lnSpc>
            </a:pPr>
            <a:endParaRPr b="0" lang="en-IN" sz="1400" spc="-1" strike="noStrike">
              <a:latin typeface="Arial"/>
            </a:endParaRPr>
          </a:p>
          <a:p>
            <a:pPr algn="just">
              <a:lnSpc>
                <a:spcPct val="100000"/>
              </a:lnSpc>
            </a:pPr>
            <a:r>
              <a:rPr b="1" lang="en-IN" sz="1400" spc="-1" strike="noStrike">
                <a:solidFill>
                  <a:srgbClr val="000000"/>
                </a:solidFill>
                <a:latin typeface="Verdana"/>
                <a:ea typeface="Verdana"/>
              </a:rPr>
              <a:t>Registers used to hold EA are any of the following registers: </a:t>
            </a:r>
            <a:endParaRPr b="0" lang="en-IN" sz="1400" spc="-1" strike="noStrike">
              <a:latin typeface="Arial"/>
            </a:endParaRPr>
          </a:p>
          <a:p>
            <a:pPr algn="just">
              <a:lnSpc>
                <a:spcPct val="100000"/>
              </a:lnSpc>
            </a:pPr>
            <a:endParaRPr b="0" lang="en-IN" sz="1400" spc="-1" strike="noStrike">
              <a:latin typeface="Arial"/>
            </a:endParaRPr>
          </a:p>
          <a:p>
            <a:pPr algn="just">
              <a:lnSpc>
                <a:spcPct val="100000"/>
              </a:lnSpc>
            </a:pPr>
            <a:r>
              <a:rPr b="1" lang="en-IN" sz="1400" spc="-1" strike="noStrike">
                <a:solidFill>
                  <a:srgbClr val="000000"/>
                </a:solidFill>
                <a:latin typeface="Verdana"/>
                <a:ea typeface="Verdana"/>
              </a:rPr>
              <a:t>BX, BP, DI and SI. </a:t>
            </a:r>
            <a:endParaRPr b="0" lang="en-IN" sz="1400" spc="-1" strike="noStrike">
              <a:latin typeface="Arial"/>
            </a:endParaRPr>
          </a:p>
          <a:p>
            <a:pPr algn="just">
              <a:lnSpc>
                <a:spcPct val="100000"/>
              </a:lnSpc>
            </a:pPr>
            <a:endParaRPr b="0" lang="en-IN" sz="1400" spc="-1" strike="noStrike">
              <a:latin typeface="Arial"/>
            </a:endParaRPr>
          </a:p>
          <a:p>
            <a:pPr algn="just">
              <a:lnSpc>
                <a:spcPct val="100000"/>
              </a:lnSpc>
            </a:pPr>
            <a:r>
              <a:rPr b="1" lang="en-IN" sz="1400" spc="-1" strike="noStrike">
                <a:solidFill>
                  <a:srgbClr val="000000"/>
                </a:solidFill>
                <a:latin typeface="Verdana"/>
                <a:ea typeface="Verdana"/>
              </a:rPr>
              <a:t>Content of the DS register is used for base address calculation.</a:t>
            </a:r>
            <a:endParaRPr b="0" lang="en-IN" sz="1400" spc="-1" strike="noStrike">
              <a:latin typeface="Arial"/>
            </a:endParaRPr>
          </a:p>
          <a:p>
            <a:pPr algn="just">
              <a:lnSpc>
                <a:spcPct val="100000"/>
              </a:lnSpc>
            </a:pPr>
            <a:r>
              <a:rPr b="1" lang="en-IN" sz="1400" spc="-1" strike="noStrike">
                <a:solidFill>
                  <a:srgbClr val="ff0000"/>
                </a:solidFill>
                <a:latin typeface="Verdana"/>
                <a:ea typeface="Verdana"/>
              </a:rPr>
              <a:t> </a:t>
            </a:r>
            <a:endParaRPr b="0" lang="en-IN" sz="1400" spc="-1" strike="noStrike">
              <a:latin typeface="Arial"/>
            </a:endParaRPr>
          </a:p>
          <a:p>
            <a:pPr algn="just">
              <a:lnSpc>
                <a:spcPct val="100000"/>
              </a:lnSpc>
            </a:pPr>
            <a:r>
              <a:rPr b="1" lang="en-IN" sz="1400" spc="-1" strike="noStrike">
                <a:solidFill>
                  <a:srgbClr val="ff0000"/>
                </a:solidFill>
                <a:latin typeface="Verdana"/>
                <a:ea typeface="Verdana"/>
              </a:rPr>
              <a:t>Example:</a:t>
            </a:r>
            <a:endParaRPr b="0" lang="en-IN" sz="1400" spc="-1" strike="noStrike">
              <a:latin typeface="Arial"/>
            </a:endParaRPr>
          </a:p>
          <a:p>
            <a:pPr algn="just">
              <a:lnSpc>
                <a:spcPct val="100000"/>
              </a:lnSpc>
            </a:pPr>
            <a:endParaRPr b="0" lang="en-IN" sz="1400" spc="-1" strike="noStrike">
              <a:latin typeface="Arial"/>
            </a:endParaRPr>
          </a:p>
          <a:p>
            <a:pPr algn="just">
              <a:lnSpc>
                <a:spcPct val="100000"/>
              </a:lnSpc>
            </a:pPr>
            <a:r>
              <a:rPr b="1" lang="en-IN" sz="1400" spc="-1" strike="noStrike">
                <a:solidFill>
                  <a:srgbClr val="000000"/>
                </a:solidFill>
                <a:latin typeface="Verdana"/>
                <a:ea typeface="Verdana"/>
              </a:rPr>
              <a:t>MOV CX, [BX]</a:t>
            </a:r>
            <a:endParaRPr b="0" lang="en-IN" sz="1400" spc="-1" strike="noStrike">
              <a:latin typeface="Arial"/>
            </a:endParaRPr>
          </a:p>
          <a:p>
            <a:pPr algn="just">
              <a:lnSpc>
                <a:spcPct val="100000"/>
              </a:lnSpc>
            </a:pPr>
            <a:endParaRPr b="0" lang="en-IN" sz="1400" spc="-1" strike="noStrike">
              <a:latin typeface="Arial"/>
            </a:endParaRPr>
          </a:p>
          <a:p>
            <a:pPr algn="just">
              <a:lnSpc>
                <a:spcPct val="100000"/>
              </a:lnSpc>
            </a:pPr>
            <a:r>
              <a:rPr b="1" lang="en-IN" sz="1400" spc="-1" strike="noStrike">
                <a:solidFill>
                  <a:srgbClr val="000000"/>
                </a:solidFill>
                <a:latin typeface="Verdana"/>
                <a:ea typeface="Verdana"/>
              </a:rPr>
              <a:t>         </a:t>
            </a:r>
            <a:r>
              <a:rPr b="1" lang="en-IN" sz="1400" spc="-1" strike="noStrike">
                <a:solidFill>
                  <a:srgbClr val="c00000"/>
                </a:solidFill>
                <a:latin typeface="Verdana"/>
                <a:ea typeface="Verdana"/>
              </a:rPr>
              <a:t>Operations:</a:t>
            </a:r>
            <a:endParaRPr b="0" lang="en-IN" sz="1400" spc="-1" strike="noStrike">
              <a:latin typeface="Arial"/>
            </a:endParaRPr>
          </a:p>
          <a:p>
            <a:pPr algn="just">
              <a:lnSpc>
                <a:spcPct val="100000"/>
              </a:lnSpc>
            </a:pPr>
            <a:endParaRPr b="0" lang="en-IN" sz="1400" spc="-1" strike="noStrike">
              <a:latin typeface="Arial"/>
            </a:endParaRPr>
          </a:p>
          <a:p>
            <a:pPr marL="914400" algn="just">
              <a:lnSpc>
                <a:spcPct val="100000"/>
              </a:lnSpc>
            </a:pPr>
            <a:r>
              <a:rPr b="1" lang="en-IN" sz="1400" spc="-1" strike="noStrike">
                <a:solidFill>
                  <a:srgbClr val="c00000"/>
                </a:solidFill>
                <a:latin typeface="Verdana"/>
                <a:ea typeface="Verdana"/>
              </a:rPr>
              <a:t>EA = (BX)</a:t>
            </a:r>
            <a:endParaRPr b="0" lang="en-IN" sz="1400" spc="-1" strike="noStrike">
              <a:latin typeface="Arial"/>
            </a:endParaRPr>
          </a:p>
          <a:p>
            <a:pPr marL="914400" algn="just">
              <a:lnSpc>
                <a:spcPct val="100000"/>
              </a:lnSpc>
            </a:pPr>
            <a:r>
              <a:rPr b="1" lang="en-IN" sz="1400" spc="-1" strike="noStrike">
                <a:solidFill>
                  <a:srgbClr val="c00000"/>
                </a:solidFill>
                <a:latin typeface="Verdana"/>
                <a:ea typeface="Verdana"/>
              </a:rPr>
              <a:t>BA = (DS) x 16</a:t>
            </a:r>
            <a:r>
              <a:rPr b="1" lang="en-IN" sz="1400" spc="-1" strike="noStrike" baseline="-25000">
                <a:solidFill>
                  <a:srgbClr val="c00000"/>
                </a:solidFill>
                <a:latin typeface="Verdana"/>
                <a:ea typeface="Verdana"/>
              </a:rPr>
              <a:t>10</a:t>
            </a:r>
            <a:endParaRPr b="0" lang="en-IN" sz="1400" spc="-1" strike="noStrike">
              <a:latin typeface="Arial"/>
            </a:endParaRPr>
          </a:p>
          <a:p>
            <a:pPr marL="914400" algn="just">
              <a:lnSpc>
                <a:spcPct val="100000"/>
              </a:lnSpc>
            </a:pPr>
            <a:r>
              <a:rPr b="1" lang="en-IN" sz="1400" spc="-1" strike="noStrike">
                <a:solidFill>
                  <a:srgbClr val="c00000"/>
                </a:solidFill>
                <a:latin typeface="Verdana"/>
                <a:ea typeface="Verdana"/>
              </a:rPr>
              <a:t>MA = BA + EA</a:t>
            </a:r>
            <a:endParaRPr b="0" lang="en-IN" sz="1400" spc="-1" strike="noStrike">
              <a:latin typeface="Arial"/>
            </a:endParaRPr>
          </a:p>
          <a:p>
            <a:pPr marL="914400" algn="just">
              <a:lnSpc>
                <a:spcPct val="100000"/>
              </a:lnSpc>
            </a:pPr>
            <a:endParaRPr b="0" lang="en-IN" sz="1400" spc="-1" strike="noStrike">
              <a:latin typeface="Arial"/>
            </a:endParaRPr>
          </a:p>
          <a:p>
            <a:pPr marL="914400" algn="just">
              <a:lnSpc>
                <a:spcPct val="100000"/>
              </a:lnSpc>
            </a:pPr>
            <a:r>
              <a:rPr b="1" lang="en-IN" sz="1400" spc="-1" strike="noStrike">
                <a:solidFill>
                  <a:srgbClr val="c00000"/>
                </a:solidFill>
                <a:latin typeface="Verdana"/>
                <a:ea typeface="Verdana"/>
              </a:rPr>
              <a:t>(CX) </a:t>
            </a:r>
            <a:r>
              <a:rPr b="1" lang="en-IN" sz="1400" spc="-1" strike="noStrike">
                <a:solidFill>
                  <a:srgbClr val="c00000"/>
                </a:solidFill>
                <a:latin typeface="Symbol"/>
                <a:ea typeface="Verdana"/>
              </a:rPr>
              <a:t></a:t>
            </a:r>
            <a:r>
              <a:rPr b="1" lang="en-IN" sz="1400" spc="-1" strike="noStrike">
                <a:solidFill>
                  <a:srgbClr val="c00000"/>
                </a:solidFill>
                <a:latin typeface="Verdana"/>
                <a:ea typeface="Verdana"/>
              </a:rPr>
              <a:t> (MA)   or,</a:t>
            </a:r>
            <a:endParaRPr b="0" lang="en-IN" sz="1400" spc="-1" strike="noStrike">
              <a:latin typeface="Arial"/>
            </a:endParaRPr>
          </a:p>
          <a:p>
            <a:pPr marL="914400" algn="just">
              <a:lnSpc>
                <a:spcPct val="100000"/>
              </a:lnSpc>
            </a:pPr>
            <a:endParaRPr b="0" lang="en-IN" sz="1400" spc="-1" strike="noStrike">
              <a:latin typeface="Arial"/>
            </a:endParaRPr>
          </a:p>
          <a:p>
            <a:pPr marL="914400" algn="just">
              <a:lnSpc>
                <a:spcPct val="100000"/>
              </a:lnSpc>
            </a:pPr>
            <a:r>
              <a:rPr b="1" lang="en-IN" sz="1400" spc="-1" strike="noStrike">
                <a:solidFill>
                  <a:srgbClr val="c00000"/>
                </a:solidFill>
                <a:latin typeface="Verdana"/>
                <a:ea typeface="Verdana"/>
              </a:rPr>
              <a:t>(CL) </a:t>
            </a:r>
            <a:r>
              <a:rPr b="1" lang="en-IN" sz="1400" spc="-1" strike="noStrike">
                <a:solidFill>
                  <a:srgbClr val="c00000"/>
                </a:solidFill>
                <a:latin typeface="Symbol"/>
                <a:ea typeface="Verdana"/>
              </a:rPr>
              <a:t></a:t>
            </a:r>
            <a:r>
              <a:rPr b="1" lang="en-IN" sz="1400" spc="-1" strike="noStrike">
                <a:solidFill>
                  <a:srgbClr val="c00000"/>
                </a:solidFill>
                <a:latin typeface="Verdana"/>
                <a:ea typeface="Verdana"/>
              </a:rPr>
              <a:t> (MA)</a:t>
            </a:r>
            <a:endParaRPr b="0" lang="en-IN" sz="1400" spc="-1" strike="noStrike">
              <a:latin typeface="Arial"/>
            </a:endParaRPr>
          </a:p>
          <a:p>
            <a:pPr marL="914400" algn="just">
              <a:lnSpc>
                <a:spcPct val="100000"/>
              </a:lnSpc>
            </a:pPr>
            <a:r>
              <a:rPr b="1" lang="en-IN" sz="1400" spc="-1" strike="noStrike">
                <a:solidFill>
                  <a:srgbClr val="c00000"/>
                </a:solidFill>
                <a:latin typeface="Verdana"/>
                <a:ea typeface="Verdana"/>
              </a:rPr>
              <a:t>(CH) </a:t>
            </a:r>
            <a:r>
              <a:rPr b="1" lang="en-IN" sz="1400" spc="-1" strike="noStrike">
                <a:solidFill>
                  <a:srgbClr val="c00000"/>
                </a:solidFill>
                <a:latin typeface="Symbol"/>
                <a:ea typeface="Verdana"/>
              </a:rPr>
              <a:t></a:t>
            </a:r>
            <a:r>
              <a:rPr b="1" lang="en-IN" sz="1400" spc="-1" strike="noStrike">
                <a:solidFill>
                  <a:srgbClr val="c00000"/>
                </a:solidFill>
                <a:latin typeface="Verdana"/>
                <a:ea typeface="Verdana"/>
              </a:rPr>
              <a:t>  (MA +1)</a:t>
            </a:r>
            <a:endParaRPr b="0" lang="en-IN" sz="1400" spc="-1" strike="noStrike">
              <a:latin typeface="Arial"/>
            </a:endParaRPr>
          </a:p>
          <a:p>
            <a:pPr algn="just">
              <a:lnSpc>
                <a:spcPct val="100000"/>
              </a:lnSpc>
            </a:pPr>
            <a:r>
              <a:rPr b="1" lang="en-IN" sz="1400" spc="-1" strike="noStrike">
                <a:solidFill>
                  <a:srgbClr val="000000"/>
                </a:solidFill>
                <a:latin typeface="Verdana"/>
                <a:ea typeface="Verdana"/>
              </a:rPr>
              <a:t> </a:t>
            </a:r>
            <a:endParaRPr b="0" lang="en-IN" sz="1400" spc="-1" strike="noStrike">
              <a:latin typeface="Arial"/>
            </a:endParaRPr>
          </a:p>
          <a:p>
            <a:pPr algn="just">
              <a:lnSpc>
                <a:spcPct val="100000"/>
              </a:lnSpc>
            </a:pPr>
            <a:endParaRPr b="0" lang="en-IN" sz="1400" spc="-1" strike="noStrike">
              <a:latin typeface="Arial"/>
            </a:endParaRPr>
          </a:p>
        </p:txBody>
      </p:sp>
      <p:pic>
        <p:nvPicPr>
          <p:cNvPr id="1680" name="Picture 2" descr=""/>
          <p:cNvPicPr/>
          <p:nvPr/>
        </p:nvPicPr>
        <p:blipFill>
          <a:blip r:embed="rId1"/>
          <a:stretch/>
        </p:blipFill>
        <p:spPr>
          <a:xfrm>
            <a:off x="667440" y="5547600"/>
            <a:ext cx="1322640" cy="1300680"/>
          </a:xfrm>
          <a:prstGeom prst="rect">
            <a:avLst/>
          </a:prstGeom>
          <a:ln>
            <a:noFill/>
          </a:ln>
        </p:spPr>
      </p:pic>
      <p:sp>
        <p:nvSpPr>
          <p:cNvPr id="1681" name="CustomShape 13"/>
          <p:cNvSpPr/>
          <p:nvPr/>
        </p:nvSpPr>
        <p:spPr>
          <a:xfrm>
            <a:off x="6136200" y="127440"/>
            <a:ext cx="2768400" cy="455400"/>
          </a:xfrm>
          <a:prstGeom prst="rect">
            <a:avLst/>
          </a:prstGeom>
          <a:noFill/>
          <a:ln>
            <a:noFill/>
          </a:ln>
        </p:spPr>
        <p:style>
          <a:lnRef idx="0"/>
          <a:fillRef idx="0"/>
          <a:effectRef idx="0"/>
          <a:fontRef idx="minor"/>
        </p:style>
        <p:txBody>
          <a:bodyPr lIns="90000" rIns="90000" tIns="45000" bIns="45000"/>
          <a:p>
            <a:pPr algn="r">
              <a:lnSpc>
                <a:spcPct val="100000"/>
              </a:lnSpc>
            </a:pPr>
            <a:r>
              <a:rPr b="1" lang="en-IN" sz="1200" spc="-1" strike="noStrike">
                <a:solidFill>
                  <a:srgbClr val="ff0000"/>
                </a:solidFill>
                <a:latin typeface="Verdana"/>
              </a:rPr>
              <a:t>Group II : Addressing modes for memory data</a:t>
            </a:r>
            <a:endParaRPr b="0" lang="en-IN" sz="1200" spc="-1" strike="noStrike">
              <a:latin typeface="Arial"/>
            </a:endParaRPr>
          </a:p>
        </p:txBody>
      </p:sp>
      <p:sp>
        <p:nvSpPr>
          <p:cNvPr id="1682" name="CustomShape 14"/>
          <p:cNvSpPr/>
          <p:nvPr/>
        </p:nvSpPr>
        <p:spPr>
          <a:xfrm>
            <a:off x="6726240" y="3505320"/>
            <a:ext cx="2285640" cy="854280"/>
          </a:xfrm>
          <a:prstGeom prst="borderCallout1">
            <a:avLst>
              <a:gd name="adj1" fmla="val 49795"/>
              <a:gd name="adj2" fmla="val -725"/>
              <a:gd name="adj3" fmla="val 143659"/>
              <a:gd name="adj4" fmla="val -43720"/>
            </a:avLst>
          </a:prstGeom>
          <a:solidFill>
            <a:srgbClr val="ffffcc"/>
          </a:solidFill>
          <a:ln w="6480">
            <a:solidFill>
              <a:srgbClr val="cc0066"/>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just">
              <a:lnSpc>
                <a:spcPct val="100000"/>
              </a:lnSpc>
            </a:pPr>
            <a:r>
              <a:rPr b="0" lang="en-IN" sz="1200" spc="-1" strike="noStrike">
                <a:solidFill>
                  <a:srgbClr val="000000"/>
                </a:solidFill>
                <a:latin typeface="Verdana"/>
              </a:rPr>
              <a:t>Note : Register/ memory enclosed in brackets refer to content of register/ memory</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3" name="CustomShape 1"/>
          <p:cNvSpPr/>
          <p:nvPr/>
        </p:nvSpPr>
        <p:spPr>
          <a:xfrm>
            <a:off x="7606440" y="3124080"/>
            <a:ext cx="1066320" cy="251280"/>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p:style>
      </p:sp>
      <p:sp>
        <p:nvSpPr>
          <p:cNvPr id="1684" name="CustomShape 2"/>
          <p:cNvSpPr/>
          <p:nvPr/>
        </p:nvSpPr>
        <p:spPr>
          <a:xfrm>
            <a:off x="4365000" y="3137760"/>
            <a:ext cx="495000" cy="251280"/>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p:style>
      </p:sp>
      <p:sp>
        <p:nvSpPr>
          <p:cNvPr id="1685" name="CustomShape 3"/>
          <p:cNvSpPr/>
          <p:nvPr/>
        </p:nvSpPr>
        <p:spPr>
          <a:xfrm>
            <a:off x="7383600" y="2734560"/>
            <a:ext cx="1066320" cy="251280"/>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p:style>
      </p:sp>
      <p:sp>
        <p:nvSpPr>
          <p:cNvPr id="1686" name="CustomShape 4"/>
          <p:cNvSpPr/>
          <p:nvPr/>
        </p:nvSpPr>
        <p:spPr>
          <a:xfrm>
            <a:off x="4419720" y="2496600"/>
            <a:ext cx="495000" cy="251280"/>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p:style>
      </p:sp>
      <p:sp>
        <p:nvSpPr>
          <p:cNvPr id="1687" name="CustomShape 5"/>
          <p:cNvSpPr/>
          <p:nvPr/>
        </p:nvSpPr>
        <p:spPr>
          <a:xfrm>
            <a:off x="4114800" y="1225440"/>
            <a:ext cx="1599840" cy="228240"/>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p:style>
      </p:sp>
      <p:sp>
        <p:nvSpPr>
          <p:cNvPr id="1688" name="CustomShape 6"/>
          <p:cNvSpPr/>
          <p:nvPr/>
        </p:nvSpPr>
        <p:spPr>
          <a:xfrm>
            <a:off x="7450920" y="1868400"/>
            <a:ext cx="1436760" cy="251280"/>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p:style>
      </p:sp>
      <p:sp>
        <p:nvSpPr>
          <p:cNvPr id="1689" name="CustomShape 7"/>
          <p:cNvSpPr/>
          <p:nvPr/>
        </p:nvSpPr>
        <p:spPr>
          <a:xfrm>
            <a:off x="7620120" y="1020240"/>
            <a:ext cx="1245960" cy="228240"/>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p:style>
      </p:sp>
      <p:sp>
        <p:nvSpPr>
          <p:cNvPr id="1690" name="CustomShape 8"/>
          <p:cNvSpPr/>
          <p:nvPr/>
        </p:nvSpPr>
        <p:spPr>
          <a:xfrm>
            <a:off x="6019920" y="791640"/>
            <a:ext cx="990360" cy="228240"/>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p:style>
      </p:sp>
      <p:sp>
        <p:nvSpPr>
          <p:cNvPr id="1691" name="CustomShape 9"/>
          <p:cNvSpPr/>
          <p:nvPr/>
        </p:nvSpPr>
        <p:spPr>
          <a:xfrm>
            <a:off x="3801960" y="4142160"/>
            <a:ext cx="2217240" cy="32076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1692" name="CustomShape 10"/>
          <p:cNvSpPr/>
          <p:nvPr/>
        </p:nvSpPr>
        <p:spPr>
          <a:xfrm>
            <a:off x="152280" y="2398320"/>
            <a:ext cx="3263760" cy="420840"/>
          </a:xfrm>
          <a:prstGeom prst="rect">
            <a:avLst/>
          </a:prstGeom>
          <a:solidFill>
            <a:srgbClr val="ffcccc"/>
          </a:solidFill>
          <a:ln>
            <a:noFill/>
          </a:ln>
        </p:spPr>
        <p:style>
          <a:lnRef idx="2">
            <a:schemeClr val="accent1">
              <a:shade val="50000"/>
            </a:schemeClr>
          </a:lnRef>
          <a:fillRef idx="1">
            <a:schemeClr val="accent1"/>
          </a:fillRef>
          <a:effectRef idx="0">
            <a:schemeClr val="accent1"/>
          </a:effectRef>
          <a:fontRef idx="minor"/>
        </p:style>
      </p:sp>
      <p:sp>
        <p:nvSpPr>
          <p:cNvPr id="1693" name="TextShape 11"/>
          <p:cNvSpPr txBox="1"/>
          <p:nvPr/>
        </p:nvSpPr>
        <p:spPr>
          <a:xfrm>
            <a:off x="2895480" y="110880"/>
            <a:ext cx="6019560" cy="487080"/>
          </a:xfrm>
          <a:prstGeom prst="rect">
            <a:avLst/>
          </a:prstGeom>
          <a:noFill/>
          <a:ln>
            <a:noFill/>
          </a:ln>
        </p:spPr>
        <p:txBody>
          <a:bodyPr anchor="ctr"/>
          <a:p>
            <a:pPr>
              <a:lnSpc>
                <a:spcPct val="100000"/>
              </a:lnSpc>
            </a:pPr>
            <a:r>
              <a:rPr b="1" lang="en-US" sz="2000" spc="-1" strike="noStrike">
                <a:solidFill>
                  <a:srgbClr val="ff0066"/>
                </a:solidFill>
                <a:latin typeface="Verdana"/>
                <a:ea typeface="Verdana"/>
              </a:rPr>
              <a:t>Addressing Modes</a:t>
            </a:r>
            <a:endParaRPr b="0" lang="en-US" sz="2000" spc="-1" strike="noStrike">
              <a:solidFill>
                <a:srgbClr val="000000"/>
              </a:solidFill>
              <a:latin typeface="Verdana"/>
            </a:endParaRPr>
          </a:p>
        </p:txBody>
      </p:sp>
      <p:sp>
        <p:nvSpPr>
          <p:cNvPr id="1694" name="TextShape 12"/>
          <p:cNvSpPr txBox="1"/>
          <p:nvPr/>
        </p:nvSpPr>
        <p:spPr>
          <a:xfrm>
            <a:off x="6553080" y="6356520"/>
            <a:ext cx="2133360" cy="364680"/>
          </a:xfrm>
          <a:prstGeom prst="rect">
            <a:avLst/>
          </a:prstGeom>
          <a:noFill/>
          <a:ln>
            <a:noFill/>
          </a:ln>
        </p:spPr>
        <p:txBody>
          <a:bodyPr anchor="ctr"/>
          <a:p>
            <a:pPr algn="r">
              <a:lnSpc>
                <a:spcPct val="100000"/>
              </a:lnSpc>
            </a:pPr>
            <a:fld id="{8B25C389-1F9E-4FC0-8ADB-7C5577DEF301}" type="slidenum">
              <a:rPr b="0" lang="en-IN" sz="1200" spc="-1" strike="noStrike">
                <a:solidFill>
                  <a:srgbClr val="8b8b8b"/>
                </a:solidFill>
                <a:latin typeface="Verdana"/>
                <a:ea typeface="Verdana"/>
              </a:rPr>
              <a:t>&lt;number&gt;</a:t>
            </a:fld>
            <a:endParaRPr b="0" lang="en-IN" sz="1200" spc="-1" strike="noStrike">
              <a:latin typeface="Times New Roman"/>
            </a:endParaRPr>
          </a:p>
        </p:txBody>
      </p:sp>
      <p:sp>
        <p:nvSpPr>
          <p:cNvPr id="1695" name="CustomShape 13"/>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1696" name="CustomShape 14"/>
          <p:cNvSpPr/>
          <p:nvPr/>
        </p:nvSpPr>
        <p:spPr>
          <a:xfrm>
            <a:off x="199080" y="838440"/>
            <a:ext cx="3182040" cy="4644360"/>
          </a:xfrm>
          <a:prstGeom prst="rect">
            <a:avLst/>
          </a:prstGeom>
          <a:noFill/>
          <a:ln>
            <a:noFill/>
          </a:ln>
        </p:spPr>
        <p:style>
          <a:lnRef idx="0"/>
          <a:fillRef idx="0"/>
          <a:effectRef idx="0"/>
          <a:fontRef idx="minor"/>
        </p:style>
        <p:txBody>
          <a:bodyPr wrap="none" lIns="90000" rIns="90000" tIns="45000" bIns="45000"/>
          <a:p>
            <a:pPr marL="343080" indent="-342720">
              <a:lnSpc>
                <a:spcPct val="100000"/>
              </a:lnSpc>
              <a:buClr>
                <a:srgbClr val="ff0066"/>
              </a:buClr>
              <a:buFont typeface="StarSymbol"/>
              <a:buAutoNum type="arabicPeriod"/>
            </a:pPr>
            <a:r>
              <a:rPr b="1" lang="en-IN" sz="1300" spc="-1" strike="noStrike">
                <a:solidFill>
                  <a:srgbClr val="ff0066"/>
                </a:solidFill>
                <a:latin typeface="Verdana"/>
                <a:ea typeface="Verdana"/>
              </a:rPr>
              <a:t>Register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ff0066"/>
              </a:buClr>
              <a:buFont typeface="StarSymbol"/>
              <a:buAutoNum type="arabicPeriod" startAt="2"/>
            </a:pPr>
            <a:r>
              <a:rPr b="1" lang="en-IN" sz="1300" spc="-1" strike="noStrike">
                <a:solidFill>
                  <a:srgbClr val="ff0066"/>
                </a:solidFill>
                <a:latin typeface="Verdana"/>
                <a:ea typeface="Verdana"/>
              </a:rPr>
              <a:t>Immediate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3"/>
            </a:pPr>
            <a:r>
              <a:rPr b="1" lang="en-IN" sz="1300" spc="-1" strike="noStrike">
                <a:solidFill>
                  <a:srgbClr val="990033"/>
                </a:solidFill>
                <a:latin typeface="Verdana"/>
                <a:ea typeface="Verdana"/>
              </a:rPr>
              <a:t>Direct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4"/>
            </a:pPr>
            <a:r>
              <a:rPr b="1" lang="en-IN" sz="1300" spc="-1" strike="noStrike">
                <a:solidFill>
                  <a:srgbClr val="990033"/>
                </a:solidFill>
                <a:latin typeface="Verdana"/>
                <a:ea typeface="Verdana"/>
              </a:rPr>
              <a:t>Register Indirect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5"/>
            </a:pPr>
            <a:r>
              <a:rPr b="1" lang="en-IN" sz="1300" spc="-1" strike="noStrike">
                <a:solidFill>
                  <a:srgbClr val="990033"/>
                </a:solidFill>
                <a:latin typeface="Verdana"/>
                <a:ea typeface="Verdana"/>
              </a:rPr>
              <a:t>Based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6"/>
            </a:pPr>
            <a:r>
              <a:rPr b="1" lang="en-IN" sz="1300" spc="-1" strike="noStrike">
                <a:solidFill>
                  <a:srgbClr val="990033"/>
                </a:solidFill>
                <a:latin typeface="Verdana"/>
                <a:ea typeface="Verdana"/>
              </a:rPr>
              <a:t>Indexed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7"/>
            </a:pPr>
            <a:r>
              <a:rPr b="1" lang="en-IN" sz="1300" spc="-1" strike="noStrike">
                <a:solidFill>
                  <a:srgbClr val="990033"/>
                </a:solidFill>
                <a:latin typeface="Verdana"/>
                <a:ea typeface="Verdana"/>
              </a:rPr>
              <a:t>Based Index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8"/>
            </a:pPr>
            <a:r>
              <a:rPr b="1" lang="en-IN" sz="1300" spc="-1" strike="noStrike">
                <a:solidFill>
                  <a:srgbClr val="990033"/>
                </a:solidFill>
                <a:latin typeface="Verdana"/>
                <a:ea typeface="Verdana"/>
              </a:rPr>
              <a:t>String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ff0066"/>
              </a:buClr>
              <a:buFont typeface="StarSymbol"/>
              <a:buAutoNum type="arabicPeriod" startAt="9"/>
            </a:pPr>
            <a:r>
              <a:rPr b="1" lang="en-IN" sz="1300" spc="-1" strike="noStrike">
                <a:solidFill>
                  <a:srgbClr val="ff0066"/>
                </a:solidFill>
                <a:latin typeface="Verdana"/>
                <a:ea typeface="Verdana"/>
              </a:rPr>
              <a:t>Direct I/O port Addressing</a:t>
            </a:r>
            <a:endParaRPr b="0" lang="en-IN" sz="1300" spc="-1" strike="noStrike">
              <a:latin typeface="Arial"/>
            </a:endParaRPr>
          </a:p>
          <a:p>
            <a:pPr>
              <a:lnSpc>
                <a:spcPct val="100000"/>
              </a:lnSpc>
            </a:pPr>
            <a:endParaRPr b="0" lang="en-IN" sz="1300" spc="-1" strike="noStrike">
              <a:latin typeface="Arial"/>
            </a:endParaRPr>
          </a:p>
          <a:p>
            <a:pPr>
              <a:lnSpc>
                <a:spcPct val="100000"/>
              </a:lnSpc>
            </a:pPr>
            <a:r>
              <a:rPr b="1" lang="en-IN" sz="1300" spc="-1" strike="noStrike">
                <a:solidFill>
                  <a:srgbClr val="ff0066"/>
                </a:solidFill>
                <a:latin typeface="Verdana"/>
                <a:ea typeface="Verdana"/>
              </a:rPr>
              <a:t>10. Indirect I/O port Addressing</a:t>
            </a:r>
            <a:endParaRPr b="0" lang="en-IN" sz="1300" spc="-1" strike="noStrike">
              <a:latin typeface="Arial"/>
            </a:endParaRPr>
          </a:p>
          <a:p>
            <a:pPr>
              <a:lnSpc>
                <a:spcPct val="100000"/>
              </a:lnSpc>
            </a:pPr>
            <a:endParaRPr b="0" lang="en-IN" sz="1300" spc="-1" strike="noStrike">
              <a:latin typeface="Arial"/>
            </a:endParaRPr>
          </a:p>
          <a:p>
            <a:pPr>
              <a:lnSpc>
                <a:spcPct val="100000"/>
              </a:lnSpc>
            </a:pPr>
            <a:r>
              <a:rPr b="1" lang="en-IN" sz="1300" spc="-1" strike="noStrike">
                <a:solidFill>
                  <a:srgbClr val="ff0066"/>
                </a:solidFill>
                <a:latin typeface="Verdana"/>
                <a:ea typeface="Verdana"/>
              </a:rPr>
              <a:t>11. Relative Addressing</a:t>
            </a:r>
            <a:endParaRPr b="0" lang="en-IN" sz="1300" spc="-1" strike="noStrike">
              <a:latin typeface="Arial"/>
            </a:endParaRPr>
          </a:p>
          <a:p>
            <a:pPr>
              <a:lnSpc>
                <a:spcPct val="100000"/>
              </a:lnSpc>
            </a:pPr>
            <a:endParaRPr b="0" lang="en-IN" sz="1300" spc="-1" strike="noStrike">
              <a:latin typeface="Arial"/>
            </a:endParaRPr>
          </a:p>
          <a:p>
            <a:pPr>
              <a:lnSpc>
                <a:spcPct val="100000"/>
              </a:lnSpc>
            </a:pPr>
            <a:r>
              <a:rPr b="1" lang="en-IN" sz="1300" spc="-1" strike="noStrike">
                <a:solidFill>
                  <a:srgbClr val="ff0066"/>
                </a:solidFill>
                <a:latin typeface="Verdana"/>
                <a:ea typeface="Verdana"/>
              </a:rPr>
              <a:t>12. Implied Addressing</a:t>
            </a:r>
            <a:endParaRPr b="0" lang="en-IN" sz="1300" spc="-1" strike="noStrike">
              <a:latin typeface="Arial"/>
            </a:endParaRPr>
          </a:p>
        </p:txBody>
      </p:sp>
      <p:sp>
        <p:nvSpPr>
          <p:cNvPr id="1697" name="CustomShape 15"/>
          <p:cNvSpPr/>
          <p:nvPr/>
        </p:nvSpPr>
        <p:spPr>
          <a:xfrm>
            <a:off x="3733920" y="762120"/>
            <a:ext cx="5257440" cy="594324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p>
            <a:pPr algn="just">
              <a:lnSpc>
                <a:spcPct val="100000"/>
              </a:lnSpc>
            </a:pPr>
            <a:r>
              <a:rPr b="1" lang="en-IN" sz="1400" spc="-1" strike="noStrike">
                <a:solidFill>
                  <a:srgbClr val="000000"/>
                </a:solidFill>
                <a:latin typeface="Verdana"/>
                <a:ea typeface="Verdana"/>
              </a:rPr>
              <a:t>In Based Addressing, BX or BP is used to hold the base value for effective address and a signed 8-bit or unsigned 16-bit displacement will be specified in the instruction.</a:t>
            </a:r>
            <a:endParaRPr b="0" lang="en-IN" sz="1400" spc="-1" strike="noStrike">
              <a:latin typeface="Arial"/>
            </a:endParaRPr>
          </a:p>
          <a:p>
            <a:pPr algn="just">
              <a:lnSpc>
                <a:spcPct val="100000"/>
              </a:lnSpc>
            </a:pPr>
            <a:endParaRPr b="0" lang="en-IN" sz="1400" spc="-1" strike="noStrike">
              <a:latin typeface="Arial"/>
            </a:endParaRPr>
          </a:p>
          <a:p>
            <a:pPr algn="just">
              <a:lnSpc>
                <a:spcPct val="100000"/>
              </a:lnSpc>
            </a:pPr>
            <a:r>
              <a:rPr b="1" lang="en-IN" sz="1400" spc="-1" strike="noStrike">
                <a:solidFill>
                  <a:srgbClr val="000000"/>
                </a:solidFill>
                <a:latin typeface="Verdana"/>
                <a:ea typeface="Verdana"/>
              </a:rPr>
              <a:t>In case of 8-bit displacement, it is sign extended to 16-bit before adding to the base value.</a:t>
            </a:r>
            <a:endParaRPr b="0" lang="en-IN" sz="1400" spc="-1" strike="noStrike">
              <a:latin typeface="Arial"/>
            </a:endParaRPr>
          </a:p>
          <a:p>
            <a:pPr algn="just">
              <a:lnSpc>
                <a:spcPct val="100000"/>
              </a:lnSpc>
            </a:pPr>
            <a:endParaRPr b="0" lang="en-IN" sz="1400" spc="-1" strike="noStrike">
              <a:latin typeface="Arial"/>
            </a:endParaRPr>
          </a:p>
          <a:p>
            <a:pPr algn="just">
              <a:lnSpc>
                <a:spcPct val="100000"/>
              </a:lnSpc>
            </a:pPr>
            <a:r>
              <a:rPr b="1" lang="en-IN" sz="1400" spc="-1" strike="noStrike">
                <a:solidFill>
                  <a:srgbClr val="000000"/>
                </a:solidFill>
                <a:latin typeface="Verdana"/>
                <a:ea typeface="Verdana"/>
              </a:rPr>
              <a:t>When BX holds the base value of EA, 20-bit physical address is calculated from BX and DS.</a:t>
            </a:r>
            <a:endParaRPr b="0" lang="en-IN" sz="1400" spc="-1" strike="noStrike">
              <a:latin typeface="Arial"/>
            </a:endParaRPr>
          </a:p>
          <a:p>
            <a:pPr algn="just">
              <a:lnSpc>
                <a:spcPct val="100000"/>
              </a:lnSpc>
            </a:pPr>
            <a:endParaRPr b="0" lang="en-IN" sz="1400" spc="-1" strike="noStrike">
              <a:latin typeface="Arial"/>
            </a:endParaRPr>
          </a:p>
          <a:p>
            <a:pPr algn="just">
              <a:lnSpc>
                <a:spcPct val="100000"/>
              </a:lnSpc>
            </a:pPr>
            <a:r>
              <a:rPr b="1" lang="en-IN" sz="1400" spc="-1" strike="noStrike">
                <a:solidFill>
                  <a:srgbClr val="000000"/>
                </a:solidFill>
                <a:latin typeface="Verdana"/>
                <a:ea typeface="Verdana"/>
              </a:rPr>
              <a:t>When BP holds the base value of EA, BP and SS is used.</a:t>
            </a:r>
            <a:endParaRPr b="0" lang="en-IN" sz="1400" spc="-1" strike="noStrike">
              <a:latin typeface="Arial"/>
            </a:endParaRPr>
          </a:p>
          <a:p>
            <a:pPr algn="just">
              <a:lnSpc>
                <a:spcPct val="100000"/>
              </a:lnSpc>
            </a:pPr>
            <a:endParaRPr b="0" lang="en-IN" sz="1400" spc="-1" strike="noStrike">
              <a:latin typeface="Arial"/>
            </a:endParaRPr>
          </a:p>
          <a:p>
            <a:pPr algn="just">
              <a:lnSpc>
                <a:spcPct val="100000"/>
              </a:lnSpc>
            </a:pPr>
            <a:r>
              <a:rPr b="1" lang="en-IN" sz="1400" spc="-1" strike="noStrike">
                <a:solidFill>
                  <a:srgbClr val="ff0000"/>
                </a:solidFill>
                <a:latin typeface="Verdana"/>
                <a:ea typeface="Verdana"/>
              </a:rPr>
              <a:t>Example:</a:t>
            </a:r>
            <a:endParaRPr b="0" lang="en-IN" sz="1400" spc="-1" strike="noStrike">
              <a:latin typeface="Arial"/>
            </a:endParaRPr>
          </a:p>
          <a:p>
            <a:pPr algn="just">
              <a:lnSpc>
                <a:spcPct val="100000"/>
              </a:lnSpc>
            </a:pPr>
            <a:endParaRPr b="0" lang="en-IN" sz="1400" spc="-1" strike="noStrike">
              <a:latin typeface="Arial"/>
            </a:endParaRPr>
          </a:p>
          <a:p>
            <a:pPr algn="just">
              <a:lnSpc>
                <a:spcPct val="100000"/>
              </a:lnSpc>
            </a:pPr>
            <a:r>
              <a:rPr b="1" lang="en-IN" sz="1400" spc="-1" strike="noStrike">
                <a:solidFill>
                  <a:srgbClr val="000000"/>
                </a:solidFill>
                <a:latin typeface="Verdana"/>
                <a:ea typeface="Verdana"/>
              </a:rPr>
              <a:t>MOV AX, [BX + 08H]</a:t>
            </a:r>
            <a:endParaRPr b="0" lang="en-IN" sz="1400" spc="-1" strike="noStrike">
              <a:latin typeface="Arial"/>
            </a:endParaRPr>
          </a:p>
          <a:p>
            <a:pPr algn="just">
              <a:lnSpc>
                <a:spcPct val="100000"/>
              </a:lnSpc>
            </a:pPr>
            <a:endParaRPr b="0" lang="en-IN" sz="1400" spc="-1" strike="noStrike">
              <a:latin typeface="Arial"/>
            </a:endParaRPr>
          </a:p>
          <a:p>
            <a:pPr algn="just">
              <a:lnSpc>
                <a:spcPct val="100000"/>
              </a:lnSpc>
            </a:pPr>
            <a:r>
              <a:rPr b="1" lang="en-IN" sz="1400" spc="-1" strike="noStrike">
                <a:solidFill>
                  <a:srgbClr val="000000"/>
                </a:solidFill>
                <a:latin typeface="Verdana"/>
                <a:ea typeface="Verdana"/>
              </a:rPr>
              <a:t>          </a:t>
            </a:r>
            <a:r>
              <a:rPr b="1" lang="en-IN" sz="1400" spc="-1" strike="noStrike">
                <a:solidFill>
                  <a:srgbClr val="c00000"/>
                </a:solidFill>
                <a:latin typeface="Verdana"/>
                <a:ea typeface="Verdana"/>
              </a:rPr>
              <a:t>Operations:</a:t>
            </a:r>
            <a:endParaRPr b="0" lang="en-IN" sz="1400" spc="-1" strike="noStrike">
              <a:latin typeface="Arial"/>
            </a:endParaRPr>
          </a:p>
          <a:p>
            <a:pPr algn="just">
              <a:lnSpc>
                <a:spcPct val="100000"/>
              </a:lnSpc>
            </a:pPr>
            <a:endParaRPr b="0" lang="en-IN" sz="1400" spc="-1" strike="noStrike">
              <a:latin typeface="Arial"/>
            </a:endParaRPr>
          </a:p>
          <a:p>
            <a:pPr marL="914400" algn="just">
              <a:lnSpc>
                <a:spcPct val="100000"/>
              </a:lnSpc>
            </a:pPr>
            <a:r>
              <a:rPr b="1" lang="en-IN" sz="1200" spc="-1" strike="noStrike">
                <a:solidFill>
                  <a:srgbClr val="c00000"/>
                </a:solidFill>
                <a:latin typeface="Verdana"/>
                <a:ea typeface="Verdana"/>
              </a:rPr>
              <a:t>0008</a:t>
            </a:r>
            <a:r>
              <a:rPr b="1" lang="en-IN" sz="1200" spc="-1" strike="noStrike" baseline="-25000">
                <a:solidFill>
                  <a:srgbClr val="c00000"/>
                </a:solidFill>
                <a:latin typeface="Verdana"/>
                <a:ea typeface="Verdana"/>
              </a:rPr>
              <a:t>H</a:t>
            </a:r>
            <a:r>
              <a:rPr b="1" lang="en-IN" sz="1200" spc="-1" strike="noStrike">
                <a:solidFill>
                  <a:srgbClr val="c00000"/>
                </a:solidFill>
                <a:latin typeface="Verdana"/>
                <a:ea typeface="Verdana"/>
              </a:rPr>
              <a:t> </a:t>
            </a:r>
            <a:r>
              <a:rPr b="1" lang="en-IN" sz="1200" spc="-1" strike="noStrike">
                <a:solidFill>
                  <a:srgbClr val="c00000"/>
                </a:solidFill>
                <a:latin typeface="Symbol"/>
                <a:ea typeface="Verdana"/>
              </a:rPr>
              <a:t></a:t>
            </a:r>
            <a:r>
              <a:rPr b="1" lang="en-IN" sz="1200" spc="-1" strike="noStrike">
                <a:solidFill>
                  <a:srgbClr val="c00000"/>
                </a:solidFill>
                <a:latin typeface="Verdana"/>
                <a:ea typeface="Verdana"/>
              </a:rPr>
              <a:t>  08</a:t>
            </a:r>
            <a:r>
              <a:rPr b="1" lang="en-IN" sz="1200" spc="-1" strike="noStrike" baseline="-25000">
                <a:solidFill>
                  <a:srgbClr val="c00000"/>
                </a:solidFill>
                <a:latin typeface="Verdana"/>
                <a:ea typeface="Verdana"/>
              </a:rPr>
              <a:t>H</a:t>
            </a:r>
            <a:r>
              <a:rPr b="1" lang="en-IN" sz="1200" spc="-1" strike="noStrike">
                <a:solidFill>
                  <a:srgbClr val="c00000"/>
                </a:solidFill>
                <a:latin typeface="Verdana"/>
                <a:ea typeface="Verdana"/>
              </a:rPr>
              <a:t>  (Sign extended)</a:t>
            </a:r>
            <a:endParaRPr b="0" lang="en-IN" sz="1200" spc="-1" strike="noStrike">
              <a:latin typeface="Arial"/>
            </a:endParaRPr>
          </a:p>
          <a:p>
            <a:pPr marL="914400" algn="just">
              <a:lnSpc>
                <a:spcPct val="100000"/>
              </a:lnSpc>
            </a:pPr>
            <a:r>
              <a:rPr b="1" lang="en-IN" sz="1200" spc="-1" strike="noStrike">
                <a:solidFill>
                  <a:srgbClr val="c00000"/>
                </a:solidFill>
                <a:latin typeface="Verdana"/>
                <a:ea typeface="Verdana"/>
              </a:rPr>
              <a:t>EA = (BX) + 0008</a:t>
            </a:r>
            <a:r>
              <a:rPr b="1" lang="en-IN" sz="1200" spc="-1" strike="noStrike" baseline="-25000">
                <a:solidFill>
                  <a:srgbClr val="c00000"/>
                </a:solidFill>
                <a:latin typeface="Verdana"/>
                <a:ea typeface="Verdana"/>
              </a:rPr>
              <a:t>H</a:t>
            </a:r>
            <a:endParaRPr b="0" lang="en-IN" sz="1200" spc="-1" strike="noStrike">
              <a:latin typeface="Arial"/>
            </a:endParaRPr>
          </a:p>
          <a:p>
            <a:pPr marL="914400" algn="just">
              <a:lnSpc>
                <a:spcPct val="100000"/>
              </a:lnSpc>
            </a:pPr>
            <a:r>
              <a:rPr b="1" lang="en-IN" sz="1200" spc="-1" strike="noStrike">
                <a:solidFill>
                  <a:srgbClr val="c00000"/>
                </a:solidFill>
                <a:latin typeface="Verdana"/>
                <a:ea typeface="Verdana"/>
              </a:rPr>
              <a:t>BA = (DS) x 16</a:t>
            </a:r>
            <a:r>
              <a:rPr b="1" lang="en-IN" sz="1200" spc="-1" strike="noStrike" baseline="-25000">
                <a:solidFill>
                  <a:srgbClr val="c00000"/>
                </a:solidFill>
                <a:latin typeface="Verdana"/>
                <a:ea typeface="Verdana"/>
              </a:rPr>
              <a:t>10</a:t>
            </a:r>
            <a:endParaRPr b="0" lang="en-IN" sz="1200" spc="-1" strike="noStrike">
              <a:latin typeface="Arial"/>
            </a:endParaRPr>
          </a:p>
          <a:p>
            <a:pPr marL="914400" algn="just">
              <a:lnSpc>
                <a:spcPct val="100000"/>
              </a:lnSpc>
            </a:pPr>
            <a:r>
              <a:rPr b="1" lang="en-IN" sz="1200" spc="-1" strike="noStrike">
                <a:solidFill>
                  <a:srgbClr val="c00000"/>
                </a:solidFill>
                <a:latin typeface="Verdana"/>
                <a:ea typeface="Verdana"/>
              </a:rPr>
              <a:t>MA = BA + EA</a:t>
            </a:r>
            <a:endParaRPr b="0" lang="en-IN" sz="1200" spc="-1" strike="noStrike">
              <a:latin typeface="Arial"/>
            </a:endParaRPr>
          </a:p>
          <a:p>
            <a:pPr marL="914400" algn="just">
              <a:lnSpc>
                <a:spcPct val="100000"/>
              </a:lnSpc>
            </a:pPr>
            <a:endParaRPr b="0" lang="en-IN" sz="1200" spc="-1" strike="noStrike">
              <a:latin typeface="Arial"/>
            </a:endParaRPr>
          </a:p>
          <a:p>
            <a:pPr marL="914400" algn="just">
              <a:lnSpc>
                <a:spcPct val="100000"/>
              </a:lnSpc>
            </a:pPr>
            <a:r>
              <a:rPr b="1" lang="en-IN" sz="1200" spc="-1" strike="noStrike">
                <a:solidFill>
                  <a:srgbClr val="c00000"/>
                </a:solidFill>
                <a:latin typeface="Verdana"/>
                <a:ea typeface="Verdana"/>
              </a:rPr>
              <a:t>(AX) </a:t>
            </a:r>
            <a:r>
              <a:rPr b="1" lang="en-IN" sz="1200" spc="-1" strike="noStrike">
                <a:solidFill>
                  <a:srgbClr val="c00000"/>
                </a:solidFill>
                <a:latin typeface="Symbol"/>
                <a:ea typeface="Verdana"/>
              </a:rPr>
              <a:t></a:t>
            </a:r>
            <a:r>
              <a:rPr b="1" lang="en-IN" sz="1200" spc="-1" strike="noStrike">
                <a:solidFill>
                  <a:srgbClr val="c00000"/>
                </a:solidFill>
                <a:latin typeface="Verdana"/>
                <a:ea typeface="Verdana"/>
              </a:rPr>
              <a:t> (MA)     or,</a:t>
            </a:r>
            <a:endParaRPr b="0" lang="en-IN" sz="1200" spc="-1" strike="noStrike">
              <a:latin typeface="Arial"/>
            </a:endParaRPr>
          </a:p>
          <a:p>
            <a:pPr marL="914400" algn="just">
              <a:lnSpc>
                <a:spcPct val="100000"/>
              </a:lnSpc>
            </a:pPr>
            <a:endParaRPr b="0" lang="en-IN" sz="1200" spc="-1" strike="noStrike">
              <a:latin typeface="Arial"/>
            </a:endParaRPr>
          </a:p>
          <a:p>
            <a:pPr marL="914400" algn="just">
              <a:lnSpc>
                <a:spcPct val="100000"/>
              </a:lnSpc>
            </a:pPr>
            <a:r>
              <a:rPr b="1" lang="en-IN" sz="1200" spc="-1" strike="noStrike">
                <a:solidFill>
                  <a:srgbClr val="c00000"/>
                </a:solidFill>
                <a:latin typeface="Verdana"/>
                <a:ea typeface="Verdana"/>
              </a:rPr>
              <a:t>(AL) </a:t>
            </a:r>
            <a:r>
              <a:rPr b="1" lang="en-IN" sz="1200" spc="-1" strike="noStrike">
                <a:solidFill>
                  <a:srgbClr val="c00000"/>
                </a:solidFill>
                <a:latin typeface="Symbol"/>
                <a:ea typeface="Verdana"/>
              </a:rPr>
              <a:t></a:t>
            </a:r>
            <a:r>
              <a:rPr b="1" lang="en-IN" sz="1200" spc="-1" strike="noStrike">
                <a:solidFill>
                  <a:srgbClr val="c00000"/>
                </a:solidFill>
                <a:latin typeface="Verdana"/>
                <a:ea typeface="Verdana"/>
              </a:rPr>
              <a:t> (MA)</a:t>
            </a:r>
            <a:endParaRPr b="0" lang="en-IN" sz="1200" spc="-1" strike="noStrike">
              <a:latin typeface="Arial"/>
            </a:endParaRPr>
          </a:p>
          <a:p>
            <a:pPr marL="914400" algn="just">
              <a:lnSpc>
                <a:spcPct val="100000"/>
              </a:lnSpc>
            </a:pPr>
            <a:r>
              <a:rPr b="1" lang="en-IN" sz="1200" spc="-1" strike="noStrike">
                <a:solidFill>
                  <a:srgbClr val="c00000"/>
                </a:solidFill>
                <a:latin typeface="Verdana"/>
                <a:ea typeface="Verdana"/>
              </a:rPr>
              <a:t>(AH) </a:t>
            </a:r>
            <a:r>
              <a:rPr b="1" lang="en-IN" sz="1200" spc="-1" strike="noStrike">
                <a:solidFill>
                  <a:srgbClr val="c00000"/>
                </a:solidFill>
                <a:latin typeface="Symbol"/>
                <a:ea typeface="Verdana"/>
              </a:rPr>
              <a:t></a:t>
            </a:r>
            <a:r>
              <a:rPr b="1" lang="en-IN" sz="1200" spc="-1" strike="noStrike">
                <a:solidFill>
                  <a:srgbClr val="c00000"/>
                </a:solidFill>
                <a:latin typeface="Verdana"/>
                <a:ea typeface="Verdana"/>
              </a:rPr>
              <a:t> (MA + 1)</a:t>
            </a:r>
            <a:endParaRPr b="0" lang="en-IN" sz="1200" spc="-1" strike="noStrike">
              <a:latin typeface="Arial"/>
            </a:endParaRPr>
          </a:p>
          <a:p>
            <a:pPr algn="just">
              <a:lnSpc>
                <a:spcPct val="100000"/>
              </a:lnSpc>
            </a:pPr>
            <a:endParaRPr b="0" lang="en-IN" sz="1200" spc="-1" strike="noStrike">
              <a:latin typeface="Arial"/>
            </a:endParaRPr>
          </a:p>
          <a:p>
            <a:pPr algn="just">
              <a:lnSpc>
                <a:spcPct val="100000"/>
              </a:lnSpc>
            </a:pPr>
            <a:endParaRPr b="0" lang="en-IN" sz="1200" spc="-1" strike="noStrike">
              <a:latin typeface="Arial"/>
            </a:endParaRPr>
          </a:p>
          <a:p>
            <a:pPr algn="just">
              <a:lnSpc>
                <a:spcPct val="100000"/>
              </a:lnSpc>
            </a:pPr>
            <a:endParaRPr b="0" lang="en-IN" sz="1200" spc="-1" strike="noStrike">
              <a:latin typeface="Arial"/>
            </a:endParaRPr>
          </a:p>
          <a:p>
            <a:pPr algn="just">
              <a:lnSpc>
                <a:spcPct val="100000"/>
              </a:lnSpc>
            </a:pPr>
            <a:endParaRPr b="0" lang="en-IN" sz="1200" spc="-1" strike="noStrike">
              <a:latin typeface="Arial"/>
            </a:endParaRPr>
          </a:p>
        </p:txBody>
      </p:sp>
      <p:pic>
        <p:nvPicPr>
          <p:cNvPr id="1698" name="Picture 2" descr=""/>
          <p:cNvPicPr/>
          <p:nvPr/>
        </p:nvPicPr>
        <p:blipFill>
          <a:blip r:embed="rId1"/>
          <a:stretch/>
        </p:blipFill>
        <p:spPr>
          <a:xfrm>
            <a:off x="667440" y="5547600"/>
            <a:ext cx="1322640" cy="1300680"/>
          </a:xfrm>
          <a:prstGeom prst="rect">
            <a:avLst/>
          </a:prstGeom>
          <a:ln>
            <a:noFill/>
          </a:ln>
        </p:spPr>
      </p:pic>
      <p:sp>
        <p:nvSpPr>
          <p:cNvPr id="1699" name="CustomShape 16"/>
          <p:cNvSpPr/>
          <p:nvPr/>
        </p:nvSpPr>
        <p:spPr>
          <a:xfrm>
            <a:off x="6136200" y="127440"/>
            <a:ext cx="2768400" cy="455400"/>
          </a:xfrm>
          <a:prstGeom prst="rect">
            <a:avLst/>
          </a:prstGeom>
          <a:noFill/>
          <a:ln>
            <a:noFill/>
          </a:ln>
        </p:spPr>
        <p:style>
          <a:lnRef idx="0"/>
          <a:fillRef idx="0"/>
          <a:effectRef idx="0"/>
          <a:fontRef idx="minor"/>
        </p:style>
        <p:txBody>
          <a:bodyPr lIns="90000" rIns="90000" tIns="45000" bIns="45000"/>
          <a:p>
            <a:pPr algn="r">
              <a:lnSpc>
                <a:spcPct val="100000"/>
              </a:lnSpc>
            </a:pPr>
            <a:r>
              <a:rPr b="1" lang="en-IN" sz="1200" spc="-1" strike="noStrike">
                <a:solidFill>
                  <a:srgbClr val="ff0000"/>
                </a:solidFill>
                <a:latin typeface="Verdana"/>
              </a:rPr>
              <a:t>Group II : Addressing modes for memory data</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0" name="CustomShape 1"/>
          <p:cNvSpPr/>
          <p:nvPr/>
        </p:nvSpPr>
        <p:spPr>
          <a:xfrm>
            <a:off x="3733920" y="791640"/>
            <a:ext cx="818280" cy="228240"/>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p:style>
      </p:sp>
      <p:sp>
        <p:nvSpPr>
          <p:cNvPr id="1701" name="CustomShape 2"/>
          <p:cNvSpPr/>
          <p:nvPr/>
        </p:nvSpPr>
        <p:spPr>
          <a:xfrm>
            <a:off x="3733920" y="3733920"/>
            <a:ext cx="2217240" cy="32076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1702" name="CustomShape 3"/>
          <p:cNvSpPr/>
          <p:nvPr/>
        </p:nvSpPr>
        <p:spPr>
          <a:xfrm>
            <a:off x="152280" y="2743200"/>
            <a:ext cx="3263760" cy="420840"/>
          </a:xfrm>
          <a:prstGeom prst="rect">
            <a:avLst/>
          </a:prstGeom>
          <a:solidFill>
            <a:srgbClr val="ffcccc"/>
          </a:solidFill>
          <a:ln>
            <a:noFill/>
          </a:ln>
        </p:spPr>
        <p:style>
          <a:lnRef idx="2">
            <a:schemeClr val="accent1">
              <a:shade val="50000"/>
            </a:schemeClr>
          </a:lnRef>
          <a:fillRef idx="1">
            <a:schemeClr val="accent1"/>
          </a:fillRef>
          <a:effectRef idx="0">
            <a:schemeClr val="accent1"/>
          </a:effectRef>
          <a:fontRef idx="minor"/>
        </p:style>
      </p:sp>
      <p:sp>
        <p:nvSpPr>
          <p:cNvPr id="1703" name="TextShape 4"/>
          <p:cNvSpPr txBox="1"/>
          <p:nvPr/>
        </p:nvSpPr>
        <p:spPr>
          <a:xfrm>
            <a:off x="2895480" y="110880"/>
            <a:ext cx="6019560" cy="487080"/>
          </a:xfrm>
          <a:prstGeom prst="rect">
            <a:avLst/>
          </a:prstGeom>
          <a:noFill/>
          <a:ln>
            <a:noFill/>
          </a:ln>
        </p:spPr>
        <p:txBody>
          <a:bodyPr anchor="ctr"/>
          <a:p>
            <a:pPr>
              <a:lnSpc>
                <a:spcPct val="100000"/>
              </a:lnSpc>
            </a:pPr>
            <a:r>
              <a:rPr b="1" lang="en-US" sz="2000" spc="-1" strike="noStrike">
                <a:solidFill>
                  <a:srgbClr val="ff0066"/>
                </a:solidFill>
                <a:latin typeface="Verdana"/>
                <a:ea typeface="Verdana"/>
              </a:rPr>
              <a:t>Addressing Modes</a:t>
            </a:r>
            <a:endParaRPr b="0" lang="en-US" sz="2000" spc="-1" strike="noStrike">
              <a:solidFill>
                <a:srgbClr val="000000"/>
              </a:solidFill>
              <a:latin typeface="Verdana"/>
            </a:endParaRPr>
          </a:p>
        </p:txBody>
      </p:sp>
      <p:sp>
        <p:nvSpPr>
          <p:cNvPr id="1704" name="TextShape 5"/>
          <p:cNvSpPr txBox="1"/>
          <p:nvPr/>
        </p:nvSpPr>
        <p:spPr>
          <a:xfrm>
            <a:off x="6553080" y="6356520"/>
            <a:ext cx="2133360" cy="364680"/>
          </a:xfrm>
          <a:prstGeom prst="rect">
            <a:avLst/>
          </a:prstGeom>
          <a:noFill/>
          <a:ln>
            <a:noFill/>
          </a:ln>
        </p:spPr>
        <p:txBody>
          <a:bodyPr anchor="ctr"/>
          <a:p>
            <a:pPr algn="r">
              <a:lnSpc>
                <a:spcPct val="100000"/>
              </a:lnSpc>
            </a:pPr>
            <a:fld id="{9EA6EDC7-2837-40CA-8CAB-67481F3CF7ED}" type="slidenum">
              <a:rPr b="0" lang="en-IN" sz="1200" spc="-1" strike="noStrike">
                <a:solidFill>
                  <a:srgbClr val="8b8b8b"/>
                </a:solidFill>
                <a:latin typeface="Verdana"/>
                <a:ea typeface="Verdana"/>
              </a:rPr>
              <a:t>&lt;number&gt;</a:t>
            </a:fld>
            <a:endParaRPr b="0" lang="en-IN" sz="1200" spc="-1" strike="noStrike">
              <a:latin typeface="Times New Roman"/>
            </a:endParaRPr>
          </a:p>
        </p:txBody>
      </p:sp>
      <p:sp>
        <p:nvSpPr>
          <p:cNvPr id="1705" name="CustomShape 6"/>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1706" name="CustomShape 7"/>
          <p:cNvSpPr/>
          <p:nvPr/>
        </p:nvSpPr>
        <p:spPr>
          <a:xfrm>
            <a:off x="199080" y="838440"/>
            <a:ext cx="3182040" cy="4644360"/>
          </a:xfrm>
          <a:prstGeom prst="rect">
            <a:avLst/>
          </a:prstGeom>
          <a:noFill/>
          <a:ln>
            <a:noFill/>
          </a:ln>
        </p:spPr>
        <p:style>
          <a:lnRef idx="0"/>
          <a:fillRef idx="0"/>
          <a:effectRef idx="0"/>
          <a:fontRef idx="minor"/>
        </p:style>
        <p:txBody>
          <a:bodyPr wrap="none" lIns="90000" rIns="90000" tIns="45000" bIns="45000"/>
          <a:p>
            <a:pPr marL="343080" indent="-342720">
              <a:lnSpc>
                <a:spcPct val="100000"/>
              </a:lnSpc>
              <a:buClr>
                <a:srgbClr val="ff0066"/>
              </a:buClr>
              <a:buFont typeface="StarSymbol"/>
              <a:buAutoNum type="arabicPeriod"/>
            </a:pPr>
            <a:r>
              <a:rPr b="1" lang="en-IN" sz="1300" spc="-1" strike="noStrike">
                <a:solidFill>
                  <a:srgbClr val="ff0066"/>
                </a:solidFill>
                <a:latin typeface="Verdana"/>
                <a:ea typeface="Verdana"/>
              </a:rPr>
              <a:t>Register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ff0066"/>
              </a:buClr>
              <a:buFont typeface="StarSymbol"/>
              <a:buAutoNum type="arabicPeriod" startAt="2"/>
            </a:pPr>
            <a:r>
              <a:rPr b="1" lang="en-IN" sz="1300" spc="-1" strike="noStrike">
                <a:solidFill>
                  <a:srgbClr val="ff0066"/>
                </a:solidFill>
                <a:latin typeface="Verdana"/>
                <a:ea typeface="Verdana"/>
              </a:rPr>
              <a:t>Immediate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3"/>
            </a:pPr>
            <a:r>
              <a:rPr b="1" lang="en-IN" sz="1300" spc="-1" strike="noStrike">
                <a:solidFill>
                  <a:srgbClr val="990033"/>
                </a:solidFill>
                <a:latin typeface="Verdana"/>
                <a:ea typeface="Verdana"/>
              </a:rPr>
              <a:t>Direct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4"/>
            </a:pPr>
            <a:r>
              <a:rPr b="1" lang="en-IN" sz="1300" spc="-1" strike="noStrike">
                <a:solidFill>
                  <a:srgbClr val="990033"/>
                </a:solidFill>
                <a:latin typeface="Verdana"/>
                <a:ea typeface="Verdana"/>
              </a:rPr>
              <a:t>Register Indirect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5"/>
            </a:pPr>
            <a:r>
              <a:rPr b="1" lang="en-IN" sz="1300" spc="-1" strike="noStrike">
                <a:solidFill>
                  <a:srgbClr val="990033"/>
                </a:solidFill>
                <a:latin typeface="Verdana"/>
                <a:ea typeface="Verdana"/>
              </a:rPr>
              <a:t>Based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6"/>
            </a:pPr>
            <a:r>
              <a:rPr b="1" lang="en-IN" sz="1300" spc="-1" strike="noStrike">
                <a:solidFill>
                  <a:srgbClr val="990033"/>
                </a:solidFill>
                <a:latin typeface="Verdana"/>
                <a:ea typeface="Verdana"/>
              </a:rPr>
              <a:t>Indexed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7"/>
            </a:pPr>
            <a:r>
              <a:rPr b="1" lang="en-IN" sz="1300" spc="-1" strike="noStrike">
                <a:solidFill>
                  <a:srgbClr val="990033"/>
                </a:solidFill>
                <a:latin typeface="Verdana"/>
                <a:ea typeface="Verdana"/>
              </a:rPr>
              <a:t>Based Index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8"/>
            </a:pPr>
            <a:r>
              <a:rPr b="1" lang="en-IN" sz="1300" spc="-1" strike="noStrike">
                <a:solidFill>
                  <a:srgbClr val="990033"/>
                </a:solidFill>
                <a:latin typeface="Verdana"/>
                <a:ea typeface="Verdana"/>
              </a:rPr>
              <a:t>String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ff0066"/>
              </a:buClr>
              <a:buFont typeface="StarSymbol"/>
              <a:buAutoNum type="arabicPeriod" startAt="9"/>
            </a:pPr>
            <a:r>
              <a:rPr b="1" lang="en-IN" sz="1300" spc="-1" strike="noStrike">
                <a:solidFill>
                  <a:srgbClr val="ff0066"/>
                </a:solidFill>
                <a:latin typeface="Verdana"/>
                <a:ea typeface="Verdana"/>
              </a:rPr>
              <a:t>Direct I/O port Addressing</a:t>
            </a:r>
            <a:endParaRPr b="0" lang="en-IN" sz="1300" spc="-1" strike="noStrike">
              <a:latin typeface="Arial"/>
            </a:endParaRPr>
          </a:p>
          <a:p>
            <a:pPr>
              <a:lnSpc>
                <a:spcPct val="100000"/>
              </a:lnSpc>
            </a:pPr>
            <a:endParaRPr b="0" lang="en-IN" sz="1300" spc="-1" strike="noStrike">
              <a:latin typeface="Arial"/>
            </a:endParaRPr>
          </a:p>
          <a:p>
            <a:pPr>
              <a:lnSpc>
                <a:spcPct val="100000"/>
              </a:lnSpc>
            </a:pPr>
            <a:r>
              <a:rPr b="1" lang="en-IN" sz="1300" spc="-1" strike="noStrike">
                <a:solidFill>
                  <a:srgbClr val="ff0066"/>
                </a:solidFill>
                <a:latin typeface="Verdana"/>
                <a:ea typeface="Verdana"/>
              </a:rPr>
              <a:t>10. Indirect I/O port Addressing</a:t>
            </a:r>
            <a:endParaRPr b="0" lang="en-IN" sz="1300" spc="-1" strike="noStrike">
              <a:latin typeface="Arial"/>
            </a:endParaRPr>
          </a:p>
          <a:p>
            <a:pPr>
              <a:lnSpc>
                <a:spcPct val="100000"/>
              </a:lnSpc>
            </a:pPr>
            <a:endParaRPr b="0" lang="en-IN" sz="1300" spc="-1" strike="noStrike">
              <a:latin typeface="Arial"/>
            </a:endParaRPr>
          </a:p>
          <a:p>
            <a:pPr>
              <a:lnSpc>
                <a:spcPct val="100000"/>
              </a:lnSpc>
            </a:pPr>
            <a:r>
              <a:rPr b="1" lang="en-IN" sz="1300" spc="-1" strike="noStrike">
                <a:solidFill>
                  <a:srgbClr val="ff0066"/>
                </a:solidFill>
                <a:latin typeface="Verdana"/>
                <a:ea typeface="Verdana"/>
              </a:rPr>
              <a:t>11. Relative Addressing</a:t>
            </a:r>
            <a:endParaRPr b="0" lang="en-IN" sz="1300" spc="-1" strike="noStrike">
              <a:latin typeface="Arial"/>
            </a:endParaRPr>
          </a:p>
          <a:p>
            <a:pPr>
              <a:lnSpc>
                <a:spcPct val="100000"/>
              </a:lnSpc>
            </a:pPr>
            <a:endParaRPr b="0" lang="en-IN" sz="1300" spc="-1" strike="noStrike">
              <a:latin typeface="Arial"/>
            </a:endParaRPr>
          </a:p>
          <a:p>
            <a:pPr>
              <a:lnSpc>
                <a:spcPct val="100000"/>
              </a:lnSpc>
            </a:pPr>
            <a:r>
              <a:rPr b="1" lang="en-IN" sz="1300" spc="-1" strike="noStrike">
                <a:solidFill>
                  <a:srgbClr val="ff0066"/>
                </a:solidFill>
                <a:latin typeface="Verdana"/>
                <a:ea typeface="Verdana"/>
              </a:rPr>
              <a:t>12. Implied Addressing</a:t>
            </a:r>
            <a:endParaRPr b="0" lang="en-IN" sz="1300" spc="-1" strike="noStrike">
              <a:latin typeface="Arial"/>
            </a:endParaRPr>
          </a:p>
        </p:txBody>
      </p:sp>
      <p:sp>
        <p:nvSpPr>
          <p:cNvPr id="1707" name="CustomShape 8"/>
          <p:cNvSpPr/>
          <p:nvPr/>
        </p:nvSpPr>
        <p:spPr>
          <a:xfrm>
            <a:off x="3657600" y="762120"/>
            <a:ext cx="5257440" cy="571464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p>
            <a:pPr algn="just">
              <a:lnSpc>
                <a:spcPct val="100000"/>
              </a:lnSpc>
            </a:pPr>
            <a:r>
              <a:rPr b="1" lang="en-IN" sz="1400" spc="-1" strike="noStrike">
                <a:solidFill>
                  <a:srgbClr val="000000"/>
                </a:solidFill>
                <a:latin typeface="Verdana"/>
                <a:ea typeface="Verdana"/>
              </a:rPr>
              <a:t>SI or DI register is used to hold an index value for memory data and a signed 8-bit or unsigned 16-bit displacement will be specified in the instruction.</a:t>
            </a:r>
            <a:endParaRPr b="0" lang="en-IN" sz="1400" spc="-1" strike="noStrike">
              <a:latin typeface="Arial"/>
            </a:endParaRPr>
          </a:p>
          <a:p>
            <a:pPr algn="just">
              <a:lnSpc>
                <a:spcPct val="100000"/>
              </a:lnSpc>
            </a:pPr>
            <a:endParaRPr b="0" lang="en-IN" sz="1400" spc="-1" strike="noStrike">
              <a:latin typeface="Arial"/>
            </a:endParaRPr>
          </a:p>
          <a:p>
            <a:pPr algn="just">
              <a:lnSpc>
                <a:spcPct val="100000"/>
              </a:lnSpc>
            </a:pPr>
            <a:r>
              <a:rPr b="1" lang="en-IN" sz="1400" spc="-1" strike="noStrike">
                <a:solidFill>
                  <a:srgbClr val="000000"/>
                </a:solidFill>
                <a:latin typeface="Verdana"/>
                <a:ea typeface="Verdana"/>
              </a:rPr>
              <a:t>Displacement is added to the index value in SI or DI register to obtain the EA. </a:t>
            </a:r>
            <a:endParaRPr b="0" lang="en-IN" sz="1400" spc="-1" strike="noStrike">
              <a:latin typeface="Arial"/>
            </a:endParaRPr>
          </a:p>
          <a:p>
            <a:pPr algn="just">
              <a:lnSpc>
                <a:spcPct val="100000"/>
              </a:lnSpc>
            </a:pPr>
            <a:endParaRPr b="0" lang="en-IN" sz="1400" spc="-1" strike="noStrike">
              <a:latin typeface="Arial"/>
            </a:endParaRPr>
          </a:p>
          <a:p>
            <a:pPr algn="just">
              <a:lnSpc>
                <a:spcPct val="100000"/>
              </a:lnSpc>
            </a:pPr>
            <a:r>
              <a:rPr b="1" lang="en-IN" sz="1400" spc="-1" strike="noStrike">
                <a:solidFill>
                  <a:srgbClr val="000000"/>
                </a:solidFill>
                <a:latin typeface="Verdana"/>
                <a:ea typeface="Verdana"/>
              </a:rPr>
              <a:t>In case of 8-bit displacement, it is sign extended to 16-bit before adding to the base value.</a:t>
            </a:r>
            <a:endParaRPr b="0" lang="en-IN" sz="1400" spc="-1" strike="noStrike">
              <a:latin typeface="Arial"/>
            </a:endParaRPr>
          </a:p>
          <a:p>
            <a:pPr algn="just">
              <a:lnSpc>
                <a:spcPct val="100000"/>
              </a:lnSpc>
            </a:pPr>
            <a:endParaRPr b="0" lang="en-IN" sz="1400" spc="-1" strike="noStrike">
              <a:latin typeface="Arial"/>
            </a:endParaRPr>
          </a:p>
          <a:p>
            <a:pPr algn="just">
              <a:lnSpc>
                <a:spcPct val="100000"/>
              </a:lnSpc>
            </a:pPr>
            <a:endParaRPr b="0" lang="en-IN" sz="1400" spc="-1" strike="noStrike">
              <a:latin typeface="Arial"/>
            </a:endParaRPr>
          </a:p>
          <a:p>
            <a:pPr algn="just">
              <a:lnSpc>
                <a:spcPct val="100000"/>
              </a:lnSpc>
            </a:pPr>
            <a:r>
              <a:rPr b="1" lang="en-IN" sz="1400" spc="-1" strike="noStrike">
                <a:solidFill>
                  <a:srgbClr val="ff0000"/>
                </a:solidFill>
                <a:latin typeface="Verdana"/>
                <a:ea typeface="Verdana"/>
              </a:rPr>
              <a:t>Example:</a:t>
            </a:r>
            <a:endParaRPr b="0" lang="en-IN" sz="1400" spc="-1" strike="noStrike">
              <a:latin typeface="Arial"/>
            </a:endParaRPr>
          </a:p>
          <a:p>
            <a:pPr algn="just">
              <a:lnSpc>
                <a:spcPct val="100000"/>
              </a:lnSpc>
            </a:pPr>
            <a:endParaRPr b="0" lang="en-IN" sz="1400" spc="-1" strike="noStrike">
              <a:latin typeface="Arial"/>
            </a:endParaRPr>
          </a:p>
          <a:p>
            <a:pPr algn="just">
              <a:lnSpc>
                <a:spcPct val="100000"/>
              </a:lnSpc>
            </a:pPr>
            <a:r>
              <a:rPr b="1" lang="en-IN" sz="1400" spc="-1" strike="noStrike">
                <a:solidFill>
                  <a:srgbClr val="000000"/>
                </a:solidFill>
                <a:latin typeface="Verdana"/>
                <a:ea typeface="Verdana"/>
              </a:rPr>
              <a:t>MOV CX, [SI + 0A2H]</a:t>
            </a:r>
            <a:endParaRPr b="0" lang="en-IN" sz="1400" spc="-1" strike="noStrike">
              <a:latin typeface="Arial"/>
            </a:endParaRPr>
          </a:p>
          <a:p>
            <a:pPr algn="just">
              <a:lnSpc>
                <a:spcPct val="100000"/>
              </a:lnSpc>
            </a:pPr>
            <a:endParaRPr b="0" lang="en-IN" sz="1400" spc="-1" strike="noStrike">
              <a:latin typeface="Arial"/>
            </a:endParaRPr>
          </a:p>
          <a:p>
            <a:pPr marL="914400" algn="just">
              <a:lnSpc>
                <a:spcPct val="100000"/>
              </a:lnSpc>
            </a:pPr>
            <a:r>
              <a:rPr b="1" lang="en-IN" sz="1400" spc="-1" strike="noStrike">
                <a:solidFill>
                  <a:srgbClr val="c00000"/>
                </a:solidFill>
                <a:latin typeface="Verdana"/>
                <a:ea typeface="Verdana"/>
              </a:rPr>
              <a:t>Operations: </a:t>
            </a:r>
            <a:endParaRPr b="0" lang="en-IN" sz="1400" spc="-1" strike="noStrike">
              <a:latin typeface="Arial"/>
            </a:endParaRPr>
          </a:p>
          <a:p>
            <a:pPr marL="914400" algn="just">
              <a:lnSpc>
                <a:spcPct val="100000"/>
              </a:lnSpc>
            </a:pPr>
            <a:endParaRPr b="0" lang="en-IN" sz="1400" spc="-1" strike="noStrike">
              <a:latin typeface="Arial"/>
            </a:endParaRPr>
          </a:p>
          <a:p>
            <a:pPr marL="1371600" algn="just">
              <a:lnSpc>
                <a:spcPct val="100000"/>
              </a:lnSpc>
            </a:pPr>
            <a:r>
              <a:rPr b="1" lang="en-IN" sz="1200" spc="-1" strike="noStrike">
                <a:solidFill>
                  <a:srgbClr val="c00000"/>
                </a:solidFill>
                <a:latin typeface="Verdana"/>
                <a:ea typeface="Verdana"/>
              </a:rPr>
              <a:t>FFA2</a:t>
            </a:r>
            <a:r>
              <a:rPr b="1" lang="en-IN" sz="1200" spc="-1" strike="noStrike" baseline="-25000">
                <a:solidFill>
                  <a:srgbClr val="c00000"/>
                </a:solidFill>
                <a:latin typeface="Verdana"/>
                <a:ea typeface="Verdana"/>
              </a:rPr>
              <a:t>H</a:t>
            </a:r>
            <a:r>
              <a:rPr b="1" lang="en-IN" sz="1200" spc="-1" strike="noStrike">
                <a:solidFill>
                  <a:srgbClr val="c00000"/>
                </a:solidFill>
                <a:latin typeface="Verdana"/>
                <a:ea typeface="Verdana"/>
              </a:rPr>
              <a:t> </a:t>
            </a:r>
            <a:r>
              <a:rPr b="1" lang="en-IN" sz="1200" spc="-1" strike="noStrike">
                <a:solidFill>
                  <a:srgbClr val="c00000"/>
                </a:solidFill>
                <a:latin typeface="Symbol"/>
                <a:ea typeface="Verdana"/>
              </a:rPr>
              <a:t></a:t>
            </a:r>
            <a:r>
              <a:rPr b="1" lang="en-IN" sz="1200" spc="-1" strike="noStrike">
                <a:solidFill>
                  <a:srgbClr val="c00000"/>
                </a:solidFill>
                <a:latin typeface="Verdana"/>
                <a:ea typeface="Verdana"/>
              </a:rPr>
              <a:t> A2</a:t>
            </a:r>
            <a:r>
              <a:rPr b="1" lang="en-IN" sz="1200" spc="-1" strike="noStrike" baseline="-25000">
                <a:solidFill>
                  <a:srgbClr val="c00000"/>
                </a:solidFill>
                <a:latin typeface="Verdana"/>
                <a:ea typeface="Verdana"/>
              </a:rPr>
              <a:t>H</a:t>
            </a:r>
            <a:r>
              <a:rPr b="1" lang="en-IN" sz="1200" spc="-1" strike="noStrike">
                <a:solidFill>
                  <a:srgbClr val="c00000"/>
                </a:solidFill>
                <a:latin typeface="Verdana"/>
                <a:ea typeface="Verdana"/>
              </a:rPr>
              <a:t>  (Sign extended)</a:t>
            </a:r>
            <a:endParaRPr b="0" lang="en-IN" sz="1200" spc="-1" strike="noStrike">
              <a:latin typeface="Arial"/>
            </a:endParaRPr>
          </a:p>
          <a:p>
            <a:pPr marL="1371600" algn="just">
              <a:lnSpc>
                <a:spcPct val="100000"/>
              </a:lnSpc>
            </a:pPr>
            <a:endParaRPr b="0" lang="en-IN" sz="1200" spc="-1" strike="noStrike">
              <a:latin typeface="Arial"/>
            </a:endParaRPr>
          </a:p>
          <a:p>
            <a:pPr marL="1371600" algn="just">
              <a:lnSpc>
                <a:spcPct val="100000"/>
              </a:lnSpc>
            </a:pPr>
            <a:r>
              <a:rPr b="1" lang="en-IN" sz="1200" spc="-1" strike="noStrike">
                <a:solidFill>
                  <a:srgbClr val="c00000"/>
                </a:solidFill>
                <a:latin typeface="Verdana"/>
                <a:ea typeface="Verdana"/>
              </a:rPr>
              <a:t>EA = (SI) + FFA2</a:t>
            </a:r>
            <a:r>
              <a:rPr b="1" lang="en-IN" sz="1200" spc="-1" strike="noStrike" baseline="-25000">
                <a:solidFill>
                  <a:srgbClr val="c00000"/>
                </a:solidFill>
                <a:latin typeface="Verdana"/>
                <a:ea typeface="Verdana"/>
              </a:rPr>
              <a:t>H</a:t>
            </a:r>
            <a:endParaRPr b="0" lang="en-IN" sz="1200" spc="-1" strike="noStrike">
              <a:latin typeface="Arial"/>
            </a:endParaRPr>
          </a:p>
          <a:p>
            <a:pPr marL="1371600" algn="just">
              <a:lnSpc>
                <a:spcPct val="100000"/>
              </a:lnSpc>
            </a:pPr>
            <a:r>
              <a:rPr b="1" lang="en-IN" sz="1200" spc="-1" strike="noStrike">
                <a:solidFill>
                  <a:srgbClr val="c00000"/>
                </a:solidFill>
                <a:latin typeface="Verdana"/>
                <a:ea typeface="Verdana"/>
              </a:rPr>
              <a:t>BA = (DS) x 16</a:t>
            </a:r>
            <a:r>
              <a:rPr b="1" lang="en-IN" sz="1200" spc="-1" strike="noStrike" baseline="-25000">
                <a:solidFill>
                  <a:srgbClr val="c00000"/>
                </a:solidFill>
                <a:latin typeface="Verdana"/>
                <a:ea typeface="Verdana"/>
              </a:rPr>
              <a:t>10</a:t>
            </a:r>
            <a:endParaRPr b="0" lang="en-IN" sz="1200" spc="-1" strike="noStrike">
              <a:latin typeface="Arial"/>
            </a:endParaRPr>
          </a:p>
          <a:p>
            <a:pPr marL="1371600" algn="just">
              <a:lnSpc>
                <a:spcPct val="100000"/>
              </a:lnSpc>
            </a:pPr>
            <a:r>
              <a:rPr b="1" lang="en-IN" sz="1200" spc="-1" strike="noStrike">
                <a:solidFill>
                  <a:srgbClr val="c00000"/>
                </a:solidFill>
                <a:latin typeface="Verdana"/>
                <a:ea typeface="Verdana"/>
              </a:rPr>
              <a:t>MA = BA + EA</a:t>
            </a:r>
            <a:endParaRPr b="0" lang="en-IN" sz="1200" spc="-1" strike="noStrike">
              <a:latin typeface="Arial"/>
            </a:endParaRPr>
          </a:p>
          <a:p>
            <a:pPr marL="1371600" algn="just">
              <a:lnSpc>
                <a:spcPct val="100000"/>
              </a:lnSpc>
            </a:pPr>
            <a:endParaRPr b="0" lang="en-IN" sz="1200" spc="-1" strike="noStrike">
              <a:latin typeface="Arial"/>
            </a:endParaRPr>
          </a:p>
          <a:p>
            <a:pPr marL="1371600" algn="just">
              <a:lnSpc>
                <a:spcPct val="100000"/>
              </a:lnSpc>
            </a:pPr>
            <a:r>
              <a:rPr b="1" lang="en-IN" sz="1200" spc="-1" strike="noStrike">
                <a:solidFill>
                  <a:srgbClr val="c00000"/>
                </a:solidFill>
                <a:latin typeface="Verdana"/>
                <a:ea typeface="Verdana"/>
              </a:rPr>
              <a:t>(CX) </a:t>
            </a:r>
            <a:r>
              <a:rPr b="1" lang="en-IN" sz="1200" spc="-1" strike="noStrike">
                <a:solidFill>
                  <a:srgbClr val="c00000"/>
                </a:solidFill>
                <a:latin typeface="Symbol"/>
                <a:ea typeface="Verdana"/>
              </a:rPr>
              <a:t></a:t>
            </a:r>
            <a:r>
              <a:rPr b="1" lang="en-IN" sz="1200" spc="-1" strike="noStrike">
                <a:solidFill>
                  <a:srgbClr val="c00000"/>
                </a:solidFill>
                <a:latin typeface="Verdana"/>
                <a:ea typeface="Verdana"/>
              </a:rPr>
              <a:t> (MA)   or,</a:t>
            </a:r>
            <a:endParaRPr b="0" lang="en-IN" sz="1200" spc="-1" strike="noStrike">
              <a:latin typeface="Arial"/>
            </a:endParaRPr>
          </a:p>
          <a:p>
            <a:pPr marL="1371600" algn="just">
              <a:lnSpc>
                <a:spcPct val="100000"/>
              </a:lnSpc>
            </a:pPr>
            <a:endParaRPr b="0" lang="en-IN" sz="1200" spc="-1" strike="noStrike">
              <a:latin typeface="Arial"/>
            </a:endParaRPr>
          </a:p>
          <a:p>
            <a:pPr marL="1371600" algn="just">
              <a:lnSpc>
                <a:spcPct val="100000"/>
              </a:lnSpc>
            </a:pPr>
            <a:r>
              <a:rPr b="1" lang="en-IN" sz="1200" spc="-1" strike="noStrike">
                <a:solidFill>
                  <a:srgbClr val="c00000"/>
                </a:solidFill>
                <a:latin typeface="Verdana"/>
                <a:ea typeface="Verdana"/>
              </a:rPr>
              <a:t>(CL) </a:t>
            </a:r>
            <a:r>
              <a:rPr b="1" lang="en-IN" sz="1200" spc="-1" strike="noStrike">
                <a:solidFill>
                  <a:srgbClr val="c00000"/>
                </a:solidFill>
                <a:latin typeface="Symbol"/>
                <a:ea typeface="Verdana"/>
              </a:rPr>
              <a:t></a:t>
            </a:r>
            <a:r>
              <a:rPr b="1" lang="en-IN" sz="1200" spc="-1" strike="noStrike">
                <a:solidFill>
                  <a:srgbClr val="c00000"/>
                </a:solidFill>
                <a:latin typeface="Verdana"/>
                <a:ea typeface="Verdana"/>
              </a:rPr>
              <a:t> (MA)</a:t>
            </a:r>
            <a:endParaRPr b="0" lang="en-IN" sz="1200" spc="-1" strike="noStrike">
              <a:latin typeface="Arial"/>
            </a:endParaRPr>
          </a:p>
          <a:p>
            <a:pPr marL="1371600" algn="just">
              <a:lnSpc>
                <a:spcPct val="100000"/>
              </a:lnSpc>
            </a:pPr>
            <a:r>
              <a:rPr b="1" lang="en-IN" sz="1200" spc="-1" strike="noStrike">
                <a:solidFill>
                  <a:srgbClr val="c00000"/>
                </a:solidFill>
                <a:latin typeface="Verdana"/>
                <a:ea typeface="Verdana"/>
              </a:rPr>
              <a:t>(CH) </a:t>
            </a:r>
            <a:r>
              <a:rPr b="1" lang="en-IN" sz="1200" spc="-1" strike="noStrike">
                <a:solidFill>
                  <a:srgbClr val="c00000"/>
                </a:solidFill>
                <a:latin typeface="Symbol"/>
                <a:ea typeface="Verdana"/>
              </a:rPr>
              <a:t></a:t>
            </a:r>
            <a:r>
              <a:rPr b="1" lang="en-IN" sz="1200" spc="-1" strike="noStrike">
                <a:solidFill>
                  <a:srgbClr val="c00000"/>
                </a:solidFill>
                <a:latin typeface="Verdana"/>
                <a:ea typeface="Verdana"/>
              </a:rPr>
              <a:t> (MA + 1)</a:t>
            </a:r>
            <a:endParaRPr b="0" lang="en-IN" sz="1200" spc="-1" strike="noStrike">
              <a:latin typeface="Arial"/>
            </a:endParaRPr>
          </a:p>
        </p:txBody>
      </p:sp>
      <p:pic>
        <p:nvPicPr>
          <p:cNvPr id="1708" name="Picture 2" descr=""/>
          <p:cNvPicPr/>
          <p:nvPr/>
        </p:nvPicPr>
        <p:blipFill>
          <a:blip r:embed="rId1"/>
          <a:stretch/>
        </p:blipFill>
        <p:spPr>
          <a:xfrm>
            <a:off x="667440" y="5547600"/>
            <a:ext cx="1322640" cy="1300680"/>
          </a:xfrm>
          <a:prstGeom prst="rect">
            <a:avLst/>
          </a:prstGeom>
          <a:ln>
            <a:noFill/>
          </a:ln>
        </p:spPr>
      </p:pic>
      <p:sp>
        <p:nvSpPr>
          <p:cNvPr id="1709" name="CustomShape 9"/>
          <p:cNvSpPr/>
          <p:nvPr/>
        </p:nvSpPr>
        <p:spPr>
          <a:xfrm>
            <a:off x="6136200" y="127440"/>
            <a:ext cx="2768400" cy="455400"/>
          </a:xfrm>
          <a:prstGeom prst="rect">
            <a:avLst/>
          </a:prstGeom>
          <a:noFill/>
          <a:ln>
            <a:noFill/>
          </a:ln>
        </p:spPr>
        <p:style>
          <a:lnRef idx="0"/>
          <a:fillRef idx="0"/>
          <a:effectRef idx="0"/>
          <a:fontRef idx="minor"/>
        </p:style>
        <p:txBody>
          <a:bodyPr lIns="90000" rIns="90000" tIns="45000" bIns="45000"/>
          <a:p>
            <a:pPr algn="r">
              <a:lnSpc>
                <a:spcPct val="100000"/>
              </a:lnSpc>
            </a:pPr>
            <a:r>
              <a:rPr b="1" lang="en-IN" sz="1200" spc="-1" strike="noStrike">
                <a:solidFill>
                  <a:srgbClr val="ff0000"/>
                </a:solidFill>
                <a:latin typeface="Verdana"/>
              </a:rPr>
              <a:t>Group II : Addressing modes for memory data</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2" name="TextShape 1"/>
          <p:cNvSpPr txBox="1"/>
          <p:nvPr/>
        </p:nvSpPr>
        <p:spPr>
          <a:xfrm>
            <a:off x="182520" y="227160"/>
            <a:ext cx="8835840" cy="5940000"/>
          </a:xfrm>
          <a:prstGeom prst="rect">
            <a:avLst/>
          </a:prstGeom>
          <a:noFill/>
          <a:ln>
            <a:noFill/>
          </a:ln>
        </p:spPr>
        <p:txBody>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In 80386 &amp; above, extended 32-bit register names are: EAX, EBX, ECX, EDX, ESP, EBP, EDI, and ESI. </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64-bit mode register names are: RAX, RBX, RCX, RDX, RSP, RBP, RDI, RSI, and R8 through R15.</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Important for instructions to use registers that are the same size. </a:t>
            </a:r>
            <a:endParaRPr b="0" lang="en-US" sz="32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i="1" lang="en-US" sz="2800" spc="-1" strike="noStrike">
                <a:solidFill>
                  <a:srgbClr val="000000"/>
                </a:solidFill>
                <a:latin typeface="Calibri"/>
              </a:rPr>
              <a:t>never</a:t>
            </a:r>
            <a:r>
              <a:rPr b="0" lang="en-US" sz="2800" spc="-1" strike="noStrike">
                <a:solidFill>
                  <a:srgbClr val="000000"/>
                </a:solidFill>
                <a:latin typeface="Calibri"/>
              </a:rPr>
              <a:t> mix an 8-bit with a 16-bit register, an 8- or a 16-bit register with a 32-bit register</a:t>
            </a:r>
            <a:endParaRPr b="0" lang="en-US" sz="28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 </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111" dur="indefinite" restart="never" nodeType="tmRoot">
          <p:childTnLst>
            <p:seq>
              <p:cTn id="112" dur="indefinite" nodeType="mainSeq">
                <p:childTnLst>
                  <p:par>
                    <p:cTn id="113" fill="hold">
                      <p:stCondLst>
                        <p:cond delay="indefinite"/>
                      </p:stCondLst>
                      <p:childTnLst>
                        <p:par>
                          <p:cTn id="114" fill="hold">
                            <p:stCondLst>
                              <p:cond delay="0"/>
                            </p:stCondLst>
                            <p:childTnLst>
                              <p:par>
                                <p:cTn id="115" nodeType="clickEffect" fill="hold" presetClass="entr" presetID="3" presetSubtype="10">
                                  <p:stCondLst>
                                    <p:cond delay="0"/>
                                  </p:stCondLst>
                                  <p:childTnLst>
                                    <p:set>
                                      <p:cBhvr>
                                        <p:cTn id="116" dur="1" fill="hold">
                                          <p:stCondLst>
                                            <p:cond delay="0"/>
                                          </p:stCondLst>
                                        </p:cTn>
                                        <p:tgtEl>
                                          <p:spTgt spid="482">
                                            <p:txEl>
                                              <p:pRg st="0" end="0"/>
                                            </p:txEl>
                                          </p:spTgt>
                                        </p:tgtEl>
                                        <p:attrNameLst>
                                          <p:attrName>style.visibility</p:attrName>
                                        </p:attrNameLst>
                                      </p:cBhvr>
                                      <p:to>
                                        <p:strVal val="visible"/>
                                      </p:to>
                                    </p:set>
                                    <p:animEffect filter="blinds(horizontal)" transition="in">
                                      <p:cBhvr additive="repl">
                                        <p:cTn id="117" dur="500"/>
                                        <p:tgtEl>
                                          <p:spTgt spid="482">
                                            <p:txEl>
                                              <p:pRg st="0" end="0"/>
                                            </p:txEl>
                                          </p:spTgt>
                                        </p:tgtEl>
                                      </p:cBhvr>
                                    </p:animEffect>
                                  </p:childTnLst>
                                </p:cTn>
                              </p:par>
                            </p:childTnLst>
                          </p:cTn>
                        </p:par>
                      </p:childTnLst>
                    </p:cTn>
                  </p:par>
                  <p:par>
                    <p:cTn id="118" fill="hold">
                      <p:stCondLst>
                        <p:cond delay="indefinite"/>
                      </p:stCondLst>
                      <p:childTnLst>
                        <p:par>
                          <p:cTn id="119" fill="hold">
                            <p:stCondLst>
                              <p:cond delay="0"/>
                            </p:stCondLst>
                            <p:childTnLst>
                              <p:par>
                                <p:cTn id="120" nodeType="clickEffect" fill="hold" presetClass="entr" presetID="3" presetSubtype="10">
                                  <p:stCondLst>
                                    <p:cond delay="0"/>
                                  </p:stCondLst>
                                  <p:childTnLst>
                                    <p:set>
                                      <p:cBhvr>
                                        <p:cTn id="121" dur="1" fill="hold">
                                          <p:stCondLst>
                                            <p:cond delay="0"/>
                                          </p:stCondLst>
                                        </p:cTn>
                                        <p:tgtEl>
                                          <p:spTgt spid="482">
                                            <p:txEl>
                                              <p:pRg st="1" end="1"/>
                                            </p:txEl>
                                          </p:spTgt>
                                        </p:tgtEl>
                                        <p:attrNameLst>
                                          <p:attrName>style.visibility</p:attrName>
                                        </p:attrNameLst>
                                      </p:cBhvr>
                                      <p:to>
                                        <p:strVal val="visible"/>
                                      </p:to>
                                    </p:set>
                                    <p:animEffect filter="blinds(horizontal)" transition="in">
                                      <p:cBhvr additive="repl">
                                        <p:cTn id="122" dur="500"/>
                                        <p:tgtEl>
                                          <p:spTgt spid="482">
                                            <p:txEl>
                                              <p:pRg st="1" end="1"/>
                                            </p:txEl>
                                          </p:spTgt>
                                        </p:tgtEl>
                                      </p:cBhvr>
                                    </p:animEffect>
                                  </p:childTnLst>
                                </p:cTn>
                              </p:par>
                            </p:childTnLst>
                          </p:cTn>
                        </p:par>
                      </p:childTnLst>
                    </p:cTn>
                  </p:par>
                  <p:par>
                    <p:cTn id="123" fill="hold">
                      <p:stCondLst>
                        <p:cond delay="indefinite"/>
                      </p:stCondLst>
                      <p:childTnLst>
                        <p:par>
                          <p:cTn id="124" fill="hold">
                            <p:stCondLst>
                              <p:cond delay="0"/>
                            </p:stCondLst>
                            <p:childTnLst>
                              <p:par>
                                <p:cTn id="125" nodeType="clickEffect" fill="hold" presetClass="entr" presetID="3" presetSubtype="10">
                                  <p:stCondLst>
                                    <p:cond delay="0"/>
                                  </p:stCondLst>
                                  <p:childTnLst>
                                    <p:set>
                                      <p:cBhvr>
                                        <p:cTn id="126" dur="1" fill="hold">
                                          <p:stCondLst>
                                            <p:cond delay="0"/>
                                          </p:stCondLst>
                                        </p:cTn>
                                        <p:tgtEl>
                                          <p:spTgt spid="482">
                                            <p:txEl>
                                              <p:pRg st="2" end="2"/>
                                            </p:txEl>
                                          </p:spTgt>
                                        </p:tgtEl>
                                        <p:attrNameLst>
                                          <p:attrName>style.visibility</p:attrName>
                                        </p:attrNameLst>
                                      </p:cBhvr>
                                      <p:to>
                                        <p:strVal val="visible"/>
                                      </p:to>
                                    </p:set>
                                    <p:animEffect filter="blinds(horizontal)" transition="in">
                                      <p:cBhvr additive="repl">
                                        <p:cTn id="127" dur="500"/>
                                        <p:tgtEl>
                                          <p:spTgt spid="482">
                                            <p:txEl>
                                              <p:pRg st="2" end="2"/>
                                            </p:txEl>
                                          </p:spTgt>
                                        </p:tgtEl>
                                      </p:cBhvr>
                                    </p:animEffect>
                                  </p:childTnLst>
                                </p:cTn>
                              </p:par>
                              <p:par>
                                <p:cTn id="128" nodeType="withEffect" fill="hold" presetClass="entr" presetID="3" presetSubtype="10">
                                  <p:stCondLst>
                                    <p:cond delay="0"/>
                                  </p:stCondLst>
                                  <p:childTnLst>
                                    <p:set>
                                      <p:cBhvr>
                                        <p:cTn id="129" dur="1" fill="hold">
                                          <p:stCondLst>
                                            <p:cond delay="0"/>
                                          </p:stCondLst>
                                        </p:cTn>
                                        <p:tgtEl>
                                          <p:spTgt spid="482">
                                            <p:txEl>
                                              <p:pRg st="3" end="3"/>
                                            </p:txEl>
                                          </p:spTgt>
                                        </p:tgtEl>
                                        <p:attrNameLst>
                                          <p:attrName>style.visibility</p:attrName>
                                        </p:attrNameLst>
                                      </p:cBhvr>
                                      <p:to>
                                        <p:strVal val="visible"/>
                                      </p:to>
                                    </p:set>
                                    <p:animEffect filter="blinds(horizontal)" transition="in">
                                      <p:cBhvr additive="repl">
                                        <p:cTn id="130" dur="500"/>
                                        <p:tgtEl>
                                          <p:spTgt spid="482">
                                            <p:txEl>
                                              <p:pRg st="3" end="3"/>
                                            </p:txEl>
                                          </p:spTgt>
                                        </p:tgtEl>
                                      </p:cBhvr>
                                    </p:animEffect>
                                  </p:childTnLst>
                                </p:cTn>
                              </p:par>
                              <p:par>
                                <p:cTn id="131" nodeType="withEffect" fill="hold" presetClass="entr" presetID="3" presetSubtype="10">
                                  <p:stCondLst>
                                    <p:cond delay="0"/>
                                  </p:stCondLst>
                                  <p:childTnLst>
                                    <p:set>
                                      <p:cBhvr>
                                        <p:cTn id="132" dur="1" fill="hold">
                                          <p:stCondLst>
                                            <p:cond delay="0"/>
                                          </p:stCondLst>
                                        </p:cTn>
                                        <p:tgtEl>
                                          <p:spTgt spid="482">
                                            <p:txEl>
                                              <p:pRg st="4" end="4"/>
                                            </p:txEl>
                                          </p:spTgt>
                                        </p:tgtEl>
                                        <p:attrNameLst>
                                          <p:attrName>style.visibility</p:attrName>
                                        </p:attrNameLst>
                                      </p:cBhvr>
                                      <p:to>
                                        <p:strVal val="visible"/>
                                      </p:to>
                                    </p:set>
                                    <p:animEffect filter="blinds(horizontal)" transition="in">
                                      <p:cBhvr additive="repl">
                                        <p:cTn id="133" dur="500"/>
                                        <p:tgtEl>
                                          <p:spTgt spid="482">
                                            <p:txEl>
                                              <p:pRg st="4" end="4"/>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0" name="CustomShape 1"/>
          <p:cNvSpPr/>
          <p:nvPr/>
        </p:nvSpPr>
        <p:spPr>
          <a:xfrm>
            <a:off x="3784680" y="1447920"/>
            <a:ext cx="1929960" cy="228240"/>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p:style>
      </p:sp>
      <p:sp>
        <p:nvSpPr>
          <p:cNvPr id="1711" name="CustomShape 2"/>
          <p:cNvSpPr/>
          <p:nvPr/>
        </p:nvSpPr>
        <p:spPr>
          <a:xfrm>
            <a:off x="3784680" y="1219320"/>
            <a:ext cx="5155560" cy="228240"/>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p:style>
      </p:sp>
      <p:sp>
        <p:nvSpPr>
          <p:cNvPr id="1712" name="CustomShape 3"/>
          <p:cNvSpPr/>
          <p:nvPr/>
        </p:nvSpPr>
        <p:spPr>
          <a:xfrm>
            <a:off x="7010280" y="1025280"/>
            <a:ext cx="1929960" cy="228240"/>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p:style>
      </p:sp>
      <p:sp>
        <p:nvSpPr>
          <p:cNvPr id="1713" name="CustomShape 4"/>
          <p:cNvSpPr/>
          <p:nvPr/>
        </p:nvSpPr>
        <p:spPr>
          <a:xfrm>
            <a:off x="3801960" y="2209680"/>
            <a:ext cx="2674440" cy="32076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1714" name="CustomShape 5"/>
          <p:cNvSpPr/>
          <p:nvPr/>
        </p:nvSpPr>
        <p:spPr>
          <a:xfrm>
            <a:off x="152280" y="3160440"/>
            <a:ext cx="3263760" cy="420840"/>
          </a:xfrm>
          <a:prstGeom prst="rect">
            <a:avLst/>
          </a:prstGeom>
          <a:solidFill>
            <a:srgbClr val="ffcccc"/>
          </a:solidFill>
          <a:ln>
            <a:noFill/>
          </a:ln>
        </p:spPr>
        <p:style>
          <a:lnRef idx="2">
            <a:schemeClr val="accent1">
              <a:shade val="50000"/>
            </a:schemeClr>
          </a:lnRef>
          <a:fillRef idx="1">
            <a:schemeClr val="accent1"/>
          </a:fillRef>
          <a:effectRef idx="0">
            <a:schemeClr val="accent1"/>
          </a:effectRef>
          <a:fontRef idx="minor"/>
        </p:style>
      </p:sp>
      <p:sp>
        <p:nvSpPr>
          <p:cNvPr id="1715" name="TextShape 6"/>
          <p:cNvSpPr txBox="1"/>
          <p:nvPr/>
        </p:nvSpPr>
        <p:spPr>
          <a:xfrm>
            <a:off x="2895480" y="110880"/>
            <a:ext cx="6019560" cy="487080"/>
          </a:xfrm>
          <a:prstGeom prst="rect">
            <a:avLst/>
          </a:prstGeom>
          <a:noFill/>
          <a:ln>
            <a:noFill/>
          </a:ln>
        </p:spPr>
        <p:txBody>
          <a:bodyPr anchor="ctr"/>
          <a:p>
            <a:pPr>
              <a:lnSpc>
                <a:spcPct val="100000"/>
              </a:lnSpc>
            </a:pPr>
            <a:r>
              <a:rPr b="1" lang="en-US" sz="2000" spc="-1" strike="noStrike">
                <a:solidFill>
                  <a:srgbClr val="ff0066"/>
                </a:solidFill>
                <a:latin typeface="Verdana"/>
                <a:ea typeface="Verdana"/>
              </a:rPr>
              <a:t>Addressing Modes</a:t>
            </a:r>
            <a:endParaRPr b="0" lang="en-US" sz="2000" spc="-1" strike="noStrike">
              <a:solidFill>
                <a:srgbClr val="000000"/>
              </a:solidFill>
              <a:latin typeface="Verdana"/>
            </a:endParaRPr>
          </a:p>
        </p:txBody>
      </p:sp>
      <p:sp>
        <p:nvSpPr>
          <p:cNvPr id="1716" name="TextShape 7"/>
          <p:cNvSpPr txBox="1"/>
          <p:nvPr/>
        </p:nvSpPr>
        <p:spPr>
          <a:xfrm>
            <a:off x="6553080" y="6356520"/>
            <a:ext cx="2133360" cy="364680"/>
          </a:xfrm>
          <a:prstGeom prst="rect">
            <a:avLst/>
          </a:prstGeom>
          <a:noFill/>
          <a:ln>
            <a:noFill/>
          </a:ln>
        </p:spPr>
        <p:txBody>
          <a:bodyPr anchor="ctr"/>
          <a:p>
            <a:pPr algn="r">
              <a:lnSpc>
                <a:spcPct val="100000"/>
              </a:lnSpc>
            </a:pPr>
            <a:fld id="{7CBF1BFC-CC04-42C0-9753-74A32620E52A}" type="slidenum">
              <a:rPr b="0" lang="en-IN" sz="1200" spc="-1" strike="noStrike">
                <a:solidFill>
                  <a:srgbClr val="8b8b8b"/>
                </a:solidFill>
                <a:latin typeface="Verdana"/>
                <a:ea typeface="Verdana"/>
              </a:rPr>
              <a:t>&lt;number&gt;</a:t>
            </a:fld>
            <a:endParaRPr b="0" lang="en-IN" sz="1200" spc="-1" strike="noStrike">
              <a:latin typeface="Times New Roman"/>
            </a:endParaRPr>
          </a:p>
        </p:txBody>
      </p:sp>
      <p:sp>
        <p:nvSpPr>
          <p:cNvPr id="1717" name="CustomShape 8"/>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1718" name="CustomShape 9"/>
          <p:cNvSpPr/>
          <p:nvPr/>
        </p:nvSpPr>
        <p:spPr>
          <a:xfrm>
            <a:off x="199080" y="838440"/>
            <a:ext cx="3182040" cy="4644360"/>
          </a:xfrm>
          <a:prstGeom prst="rect">
            <a:avLst/>
          </a:prstGeom>
          <a:noFill/>
          <a:ln>
            <a:noFill/>
          </a:ln>
        </p:spPr>
        <p:style>
          <a:lnRef idx="0"/>
          <a:fillRef idx="0"/>
          <a:effectRef idx="0"/>
          <a:fontRef idx="minor"/>
        </p:style>
        <p:txBody>
          <a:bodyPr wrap="none" lIns="90000" rIns="90000" tIns="45000" bIns="45000"/>
          <a:p>
            <a:pPr marL="343080" indent="-342720">
              <a:lnSpc>
                <a:spcPct val="100000"/>
              </a:lnSpc>
              <a:buClr>
                <a:srgbClr val="ff0066"/>
              </a:buClr>
              <a:buFont typeface="StarSymbol"/>
              <a:buAutoNum type="arabicPeriod"/>
            </a:pPr>
            <a:r>
              <a:rPr b="1" lang="en-IN" sz="1300" spc="-1" strike="noStrike">
                <a:solidFill>
                  <a:srgbClr val="ff0066"/>
                </a:solidFill>
                <a:latin typeface="Verdana"/>
                <a:ea typeface="Verdana"/>
              </a:rPr>
              <a:t>Register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ff0066"/>
              </a:buClr>
              <a:buFont typeface="StarSymbol"/>
              <a:buAutoNum type="arabicPeriod" startAt="2"/>
            </a:pPr>
            <a:r>
              <a:rPr b="1" lang="en-IN" sz="1300" spc="-1" strike="noStrike">
                <a:solidFill>
                  <a:srgbClr val="ff0066"/>
                </a:solidFill>
                <a:latin typeface="Verdana"/>
                <a:ea typeface="Verdana"/>
              </a:rPr>
              <a:t>Immediate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3"/>
            </a:pPr>
            <a:r>
              <a:rPr b="1" lang="en-IN" sz="1300" spc="-1" strike="noStrike">
                <a:solidFill>
                  <a:srgbClr val="990033"/>
                </a:solidFill>
                <a:latin typeface="Verdana"/>
                <a:ea typeface="Verdana"/>
              </a:rPr>
              <a:t>Direct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4"/>
            </a:pPr>
            <a:r>
              <a:rPr b="1" lang="en-IN" sz="1300" spc="-1" strike="noStrike">
                <a:solidFill>
                  <a:srgbClr val="990033"/>
                </a:solidFill>
                <a:latin typeface="Verdana"/>
                <a:ea typeface="Verdana"/>
              </a:rPr>
              <a:t>Register Indirect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5"/>
            </a:pPr>
            <a:r>
              <a:rPr b="1" lang="en-IN" sz="1300" spc="-1" strike="noStrike">
                <a:solidFill>
                  <a:srgbClr val="990033"/>
                </a:solidFill>
                <a:latin typeface="Verdana"/>
                <a:ea typeface="Verdana"/>
              </a:rPr>
              <a:t>Based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6"/>
            </a:pPr>
            <a:r>
              <a:rPr b="1" lang="en-IN" sz="1300" spc="-1" strike="noStrike">
                <a:solidFill>
                  <a:srgbClr val="990033"/>
                </a:solidFill>
                <a:latin typeface="Verdana"/>
                <a:ea typeface="Verdana"/>
              </a:rPr>
              <a:t>Indexed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7"/>
            </a:pPr>
            <a:r>
              <a:rPr b="1" lang="en-IN" sz="1300" spc="-1" strike="noStrike">
                <a:solidFill>
                  <a:srgbClr val="990033"/>
                </a:solidFill>
                <a:latin typeface="Verdana"/>
                <a:ea typeface="Verdana"/>
              </a:rPr>
              <a:t>Based Index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8"/>
            </a:pPr>
            <a:r>
              <a:rPr b="1" lang="en-IN" sz="1300" spc="-1" strike="noStrike">
                <a:solidFill>
                  <a:srgbClr val="990033"/>
                </a:solidFill>
                <a:latin typeface="Verdana"/>
                <a:ea typeface="Verdana"/>
              </a:rPr>
              <a:t>String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ff0066"/>
              </a:buClr>
              <a:buFont typeface="StarSymbol"/>
              <a:buAutoNum type="arabicPeriod" startAt="9"/>
            </a:pPr>
            <a:r>
              <a:rPr b="1" lang="en-IN" sz="1300" spc="-1" strike="noStrike">
                <a:solidFill>
                  <a:srgbClr val="ff0066"/>
                </a:solidFill>
                <a:latin typeface="Verdana"/>
                <a:ea typeface="Verdana"/>
              </a:rPr>
              <a:t>Direct I/O port Addressing</a:t>
            </a:r>
            <a:endParaRPr b="0" lang="en-IN" sz="1300" spc="-1" strike="noStrike">
              <a:latin typeface="Arial"/>
            </a:endParaRPr>
          </a:p>
          <a:p>
            <a:pPr>
              <a:lnSpc>
                <a:spcPct val="100000"/>
              </a:lnSpc>
            </a:pPr>
            <a:endParaRPr b="0" lang="en-IN" sz="1300" spc="-1" strike="noStrike">
              <a:latin typeface="Arial"/>
            </a:endParaRPr>
          </a:p>
          <a:p>
            <a:pPr>
              <a:lnSpc>
                <a:spcPct val="100000"/>
              </a:lnSpc>
            </a:pPr>
            <a:r>
              <a:rPr b="1" lang="en-IN" sz="1300" spc="-1" strike="noStrike">
                <a:solidFill>
                  <a:srgbClr val="ff0066"/>
                </a:solidFill>
                <a:latin typeface="Verdana"/>
                <a:ea typeface="Verdana"/>
              </a:rPr>
              <a:t>10. Indirect I/O port Addressing</a:t>
            </a:r>
            <a:endParaRPr b="0" lang="en-IN" sz="1300" spc="-1" strike="noStrike">
              <a:latin typeface="Arial"/>
            </a:endParaRPr>
          </a:p>
          <a:p>
            <a:pPr>
              <a:lnSpc>
                <a:spcPct val="100000"/>
              </a:lnSpc>
            </a:pPr>
            <a:endParaRPr b="0" lang="en-IN" sz="1300" spc="-1" strike="noStrike">
              <a:latin typeface="Arial"/>
            </a:endParaRPr>
          </a:p>
          <a:p>
            <a:pPr>
              <a:lnSpc>
                <a:spcPct val="100000"/>
              </a:lnSpc>
            </a:pPr>
            <a:r>
              <a:rPr b="1" lang="en-IN" sz="1300" spc="-1" strike="noStrike">
                <a:solidFill>
                  <a:srgbClr val="ff0066"/>
                </a:solidFill>
                <a:latin typeface="Verdana"/>
                <a:ea typeface="Verdana"/>
              </a:rPr>
              <a:t>11. Relative Addressing</a:t>
            </a:r>
            <a:endParaRPr b="0" lang="en-IN" sz="1300" spc="-1" strike="noStrike">
              <a:latin typeface="Arial"/>
            </a:endParaRPr>
          </a:p>
          <a:p>
            <a:pPr>
              <a:lnSpc>
                <a:spcPct val="100000"/>
              </a:lnSpc>
            </a:pPr>
            <a:endParaRPr b="0" lang="en-IN" sz="1300" spc="-1" strike="noStrike">
              <a:latin typeface="Arial"/>
            </a:endParaRPr>
          </a:p>
          <a:p>
            <a:pPr>
              <a:lnSpc>
                <a:spcPct val="100000"/>
              </a:lnSpc>
            </a:pPr>
            <a:r>
              <a:rPr b="1" lang="en-IN" sz="1300" spc="-1" strike="noStrike">
                <a:solidFill>
                  <a:srgbClr val="ff0066"/>
                </a:solidFill>
                <a:latin typeface="Verdana"/>
                <a:ea typeface="Verdana"/>
              </a:rPr>
              <a:t>12. Implied Addressing</a:t>
            </a:r>
            <a:endParaRPr b="0" lang="en-IN" sz="1300" spc="-1" strike="noStrike">
              <a:latin typeface="Arial"/>
            </a:endParaRPr>
          </a:p>
        </p:txBody>
      </p:sp>
      <p:sp>
        <p:nvSpPr>
          <p:cNvPr id="1719" name="CustomShape 10"/>
          <p:cNvSpPr/>
          <p:nvPr/>
        </p:nvSpPr>
        <p:spPr>
          <a:xfrm>
            <a:off x="3733920" y="762120"/>
            <a:ext cx="5257440" cy="556236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p>
            <a:pPr algn="just">
              <a:lnSpc>
                <a:spcPct val="100000"/>
              </a:lnSpc>
            </a:pPr>
            <a:r>
              <a:rPr b="1" lang="en-IN" sz="1400" spc="-1" strike="noStrike">
                <a:solidFill>
                  <a:srgbClr val="000000"/>
                </a:solidFill>
                <a:latin typeface="Verdana"/>
                <a:ea typeface="Verdana"/>
              </a:rPr>
              <a:t>In Based Index Addressing, the effective address is computed from the sum of a base register (BX or BP), an index register (SI or DI) and a displacement.  </a:t>
            </a:r>
            <a:endParaRPr b="0" lang="en-IN" sz="1400" spc="-1" strike="noStrike">
              <a:latin typeface="Arial"/>
            </a:endParaRPr>
          </a:p>
          <a:p>
            <a:pPr algn="just">
              <a:lnSpc>
                <a:spcPct val="100000"/>
              </a:lnSpc>
            </a:pPr>
            <a:endParaRPr b="0" lang="en-IN" sz="1400" spc="-1" strike="noStrike">
              <a:latin typeface="Arial"/>
            </a:endParaRPr>
          </a:p>
          <a:p>
            <a:pPr algn="just">
              <a:lnSpc>
                <a:spcPct val="100000"/>
              </a:lnSpc>
            </a:pPr>
            <a:r>
              <a:rPr b="1" lang="en-IN" sz="1400" spc="-1" strike="noStrike">
                <a:solidFill>
                  <a:srgbClr val="ff0000"/>
                </a:solidFill>
                <a:latin typeface="Verdana"/>
                <a:ea typeface="Verdana"/>
              </a:rPr>
              <a:t>Example:</a:t>
            </a:r>
            <a:endParaRPr b="0" lang="en-IN" sz="1400" spc="-1" strike="noStrike">
              <a:latin typeface="Arial"/>
            </a:endParaRPr>
          </a:p>
          <a:p>
            <a:pPr algn="just">
              <a:lnSpc>
                <a:spcPct val="100000"/>
              </a:lnSpc>
            </a:pPr>
            <a:endParaRPr b="0" lang="en-IN" sz="1400" spc="-1" strike="noStrike">
              <a:latin typeface="Arial"/>
            </a:endParaRPr>
          </a:p>
          <a:p>
            <a:pPr algn="just">
              <a:lnSpc>
                <a:spcPct val="100000"/>
              </a:lnSpc>
            </a:pPr>
            <a:r>
              <a:rPr b="1" lang="en-IN" sz="1400" spc="-1" strike="noStrike">
                <a:solidFill>
                  <a:srgbClr val="000000"/>
                </a:solidFill>
                <a:latin typeface="Verdana"/>
                <a:ea typeface="Verdana"/>
              </a:rPr>
              <a:t>MOV DX, [BX + SI + 0AH]</a:t>
            </a:r>
            <a:endParaRPr b="0" lang="en-IN" sz="1400" spc="-1" strike="noStrike">
              <a:latin typeface="Arial"/>
            </a:endParaRPr>
          </a:p>
          <a:p>
            <a:pPr algn="just">
              <a:lnSpc>
                <a:spcPct val="100000"/>
              </a:lnSpc>
            </a:pPr>
            <a:endParaRPr b="0" lang="en-IN" sz="1400" spc="-1" strike="noStrike">
              <a:latin typeface="Arial"/>
            </a:endParaRPr>
          </a:p>
          <a:p>
            <a:pPr marL="914400" algn="just">
              <a:lnSpc>
                <a:spcPct val="100000"/>
              </a:lnSpc>
            </a:pPr>
            <a:r>
              <a:rPr b="1" lang="en-IN" sz="1400" spc="-1" strike="noStrike">
                <a:solidFill>
                  <a:srgbClr val="c00000"/>
                </a:solidFill>
                <a:latin typeface="Verdana"/>
                <a:ea typeface="Verdana"/>
              </a:rPr>
              <a:t>Operations:</a:t>
            </a:r>
            <a:endParaRPr b="0" lang="en-IN" sz="1400" spc="-1" strike="noStrike">
              <a:latin typeface="Arial"/>
            </a:endParaRPr>
          </a:p>
          <a:p>
            <a:pPr marL="914400" algn="just">
              <a:lnSpc>
                <a:spcPct val="100000"/>
              </a:lnSpc>
            </a:pPr>
            <a:endParaRPr b="0" lang="en-IN" sz="1400" spc="-1" strike="noStrike">
              <a:latin typeface="Arial"/>
            </a:endParaRPr>
          </a:p>
          <a:p>
            <a:pPr marL="1371600" algn="just">
              <a:lnSpc>
                <a:spcPct val="100000"/>
              </a:lnSpc>
            </a:pPr>
            <a:r>
              <a:rPr b="1" lang="en-IN" sz="1400" spc="-1" strike="noStrike">
                <a:solidFill>
                  <a:srgbClr val="c00000"/>
                </a:solidFill>
                <a:latin typeface="Verdana"/>
                <a:ea typeface="Verdana"/>
              </a:rPr>
              <a:t>000A</a:t>
            </a:r>
            <a:r>
              <a:rPr b="1" lang="en-IN" sz="1400" spc="-1" strike="noStrike" baseline="-25000">
                <a:solidFill>
                  <a:srgbClr val="c00000"/>
                </a:solidFill>
                <a:latin typeface="Verdana"/>
                <a:ea typeface="Verdana"/>
              </a:rPr>
              <a:t>H</a:t>
            </a:r>
            <a:r>
              <a:rPr b="1" lang="en-IN" sz="1400" spc="-1" strike="noStrike">
                <a:solidFill>
                  <a:srgbClr val="c00000"/>
                </a:solidFill>
                <a:latin typeface="Verdana"/>
                <a:ea typeface="Verdana"/>
              </a:rPr>
              <a:t> </a:t>
            </a:r>
            <a:r>
              <a:rPr b="1" lang="en-IN" sz="1400" spc="-1" strike="noStrike">
                <a:solidFill>
                  <a:srgbClr val="c00000"/>
                </a:solidFill>
                <a:latin typeface="Symbol"/>
                <a:ea typeface="Verdana"/>
              </a:rPr>
              <a:t></a:t>
            </a:r>
            <a:r>
              <a:rPr b="1" lang="en-IN" sz="1400" spc="-1" strike="noStrike">
                <a:solidFill>
                  <a:srgbClr val="c00000"/>
                </a:solidFill>
                <a:latin typeface="Verdana"/>
                <a:ea typeface="Verdana"/>
              </a:rPr>
              <a:t> 0A</a:t>
            </a:r>
            <a:r>
              <a:rPr b="1" lang="en-IN" sz="1400" spc="-1" strike="noStrike" baseline="-25000">
                <a:solidFill>
                  <a:srgbClr val="c00000"/>
                </a:solidFill>
                <a:latin typeface="Verdana"/>
                <a:ea typeface="Verdana"/>
              </a:rPr>
              <a:t>H</a:t>
            </a:r>
            <a:r>
              <a:rPr b="1" lang="en-IN" sz="1400" spc="-1" strike="noStrike">
                <a:solidFill>
                  <a:srgbClr val="c00000"/>
                </a:solidFill>
                <a:latin typeface="Verdana"/>
                <a:ea typeface="Verdana"/>
              </a:rPr>
              <a:t>  (Sign extended)</a:t>
            </a:r>
            <a:endParaRPr b="0" lang="en-IN" sz="1400" spc="-1" strike="noStrike">
              <a:latin typeface="Arial"/>
            </a:endParaRPr>
          </a:p>
          <a:p>
            <a:pPr marL="1371600" algn="just">
              <a:lnSpc>
                <a:spcPct val="100000"/>
              </a:lnSpc>
            </a:pPr>
            <a:endParaRPr b="0" lang="en-IN" sz="1400" spc="-1" strike="noStrike">
              <a:latin typeface="Arial"/>
            </a:endParaRPr>
          </a:p>
          <a:p>
            <a:pPr marL="1371600" algn="just">
              <a:lnSpc>
                <a:spcPct val="100000"/>
              </a:lnSpc>
            </a:pPr>
            <a:r>
              <a:rPr b="1" lang="en-IN" sz="1400" spc="-1" strike="noStrike">
                <a:solidFill>
                  <a:srgbClr val="c00000"/>
                </a:solidFill>
                <a:latin typeface="Verdana"/>
                <a:ea typeface="Verdana"/>
              </a:rPr>
              <a:t>EA = (BX) + (SI) + 000A</a:t>
            </a:r>
            <a:r>
              <a:rPr b="1" lang="en-IN" sz="1400" spc="-1" strike="noStrike" baseline="-25000">
                <a:solidFill>
                  <a:srgbClr val="c00000"/>
                </a:solidFill>
                <a:latin typeface="Verdana"/>
                <a:ea typeface="Verdana"/>
              </a:rPr>
              <a:t>H</a:t>
            </a:r>
            <a:endParaRPr b="0" lang="en-IN" sz="1400" spc="-1" strike="noStrike">
              <a:latin typeface="Arial"/>
            </a:endParaRPr>
          </a:p>
          <a:p>
            <a:pPr marL="1371600" algn="just">
              <a:lnSpc>
                <a:spcPct val="100000"/>
              </a:lnSpc>
            </a:pPr>
            <a:r>
              <a:rPr b="1" lang="en-IN" sz="1400" spc="-1" strike="noStrike">
                <a:solidFill>
                  <a:srgbClr val="c00000"/>
                </a:solidFill>
                <a:latin typeface="Verdana"/>
                <a:ea typeface="Verdana"/>
              </a:rPr>
              <a:t>BA = (DS) x 16</a:t>
            </a:r>
            <a:r>
              <a:rPr b="1" lang="en-IN" sz="1400" spc="-1" strike="noStrike" baseline="-25000">
                <a:solidFill>
                  <a:srgbClr val="c00000"/>
                </a:solidFill>
                <a:latin typeface="Verdana"/>
                <a:ea typeface="Verdana"/>
              </a:rPr>
              <a:t>10</a:t>
            </a:r>
            <a:endParaRPr b="0" lang="en-IN" sz="1400" spc="-1" strike="noStrike">
              <a:latin typeface="Arial"/>
            </a:endParaRPr>
          </a:p>
          <a:p>
            <a:pPr marL="1371600" algn="just">
              <a:lnSpc>
                <a:spcPct val="100000"/>
              </a:lnSpc>
            </a:pPr>
            <a:r>
              <a:rPr b="1" lang="en-IN" sz="1400" spc="-1" strike="noStrike">
                <a:solidFill>
                  <a:srgbClr val="c00000"/>
                </a:solidFill>
                <a:latin typeface="Verdana"/>
                <a:ea typeface="Verdana"/>
              </a:rPr>
              <a:t>MA = BA + EA</a:t>
            </a:r>
            <a:endParaRPr b="0" lang="en-IN" sz="1400" spc="-1" strike="noStrike">
              <a:latin typeface="Arial"/>
            </a:endParaRPr>
          </a:p>
          <a:p>
            <a:pPr marL="1371600" algn="just">
              <a:lnSpc>
                <a:spcPct val="100000"/>
              </a:lnSpc>
            </a:pPr>
            <a:endParaRPr b="0" lang="en-IN" sz="1400" spc="-1" strike="noStrike">
              <a:latin typeface="Arial"/>
            </a:endParaRPr>
          </a:p>
          <a:p>
            <a:pPr marL="1371600" algn="just">
              <a:lnSpc>
                <a:spcPct val="100000"/>
              </a:lnSpc>
            </a:pPr>
            <a:r>
              <a:rPr b="1" lang="en-IN" sz="1400" spc="-1" strike="noStrike">
                <a:solidFill>
                  <a:srgbClr val="c00000"/>
                </a:solidFill>
                <a:latin typeface="Verdana"/>
                <a:ea typeface="Verdana"/>
              </a:rPr>
              <a:t>(DX) </a:t>
            </a:r>
            <a:r>
              <a:rPr b="1" lang="en-IN" sz="1400" spc="-1" strike="noStrike">
                <a:solidFill>
                  <a:srgbClr val="c00000"/>
                </a:solidFill>
                <a:latin typeface="Symbol"/>
                <a:ea typeface="Verdana"/>
              </a:rPr>
              <a:t></a:t>
            </a:r>
            <a:r>
              <a:rPr b="1" lang="en-IN" sz="1400" spc="-1" strike="noStrike">
                <a:solidFill>
                  <a:srgbClr val="c00000"/>
                </a:solidFill>
                <a:latin typeface="Verdana"/>
                <a:ea typeface="Verdana"/>
              </a:rPr>
              <a:t> (MA)  or,</a:t>
            </a:r>
            <a:endParaRPr b="0" lang="en-IN" sz="1400" spc="-1" strike="noStrike">
              <a:latin typeface="Arial"/>
            </a:endParaRPr>
          </a:p>
          <a:p>
            <a:pPr marL="1371600" algn="just">
              <a:lnSpc>
                <a:spcPct val="100000"/>
              </a:lnSpc>
            </a:pPr>
            <a:endParaRPr b="0" lang="en-IN" sz="1400" spc="-1" strike="noStrike">
              <a:latin typeface="Arial"/>
            </a:endParaRPr>
          </a:p>
          <a:p>
            <a:pPr marL="1371600" algn="just">
              <a:lnSpc>
                <a:spcPct val="100000"/>
              </a:lnSpc>
            </a:pPr>
            <a:r>
              <a:rPr b="1" lang="en-IN" sz="1400" spc="-1" strike="noStrike">
                <a:solidFill>
                  <a:srgbClr val="c00000"/>
                </a:solidFill>
                <a:latin typeface="Verdana"/>
                <a:ea typeface="Verdana"/>
              </a:rPr>
              <a:t>(DL) </a:t>
            </a:r>
            <a:r>
              <a:rPr b="1" lang="en-IN" sz="1400" spc="-1" strike="noStrike">
                <a:solidFill>
                  <a:srgbClr val="c00000"/>
                </a:solidFill>
                <a:latin typeface="Symbol"/>
                <a:ea typeface="Verdana"/>
              </a:rPr>
              <a:t></a:t>
            </a:r>
            <a:r>
              <a:rPr b="1" lang="en-IN" sz="1400" spc="-1" strike="noStrike">
                <a:solidFill>
                  <a:srgbClr val="c00000"/>
                </a:solidFill>
                <a:latin typeface="Verdana"/>
                <a:ea typeface="Verdana"/>
              </a:rPr>
              <a:t> (MA)</a:t>
            </a:r>
            <a:endParaRPr b="0" lang="en-IN" sz="1400" spc="-1" strike="noStrike">
              <a:latin typeface="Arial"/>
            </a:endParaRPr>
          </a:p>
          <a:p>
            <a:pPr marL="1371600" algn="just">
              <a:lnSpc>
                <a:spcPct val="100000"/>
              </a:lnSpc>
            </a:pPr>
            <a:r>
              <a:rPr b="1" lang="en-IN" sz="1400" spc="-1" strike="noStrike">
                <a:solidFill>
                  <a:srgbClr val="c00000"/>
                </a:solidFill>
                <a:latin typeface="Verdana"/>
                <a:ea typeface="Verdana"/>
              </a:rPr>
              <a:t>(DH) </a:t>
            </a:r>
            <a:r>
              <a:rPr b="1" lang="en-IN" sz="1400" spc="-1" strike="noStrike">
                <a:solidFill>
                  <a:srgbClr val="c00000"/>
                </a:solidFill>
                <a:latin typeface="Symbol"/>
                <a:ea typeface="Verdana"/>
              </a:rPr>
              <a:t></a:t>
            </a:r>
            <a:r>
              <a:rPr b="1" lang="en-IN" sz="1400" spc="-1" strike="noStrike">
                <a:solidFill>
                  <a:srgbClr val="c00000"/>
                </a:solidFill>
                <a:latin typeface="Verdana"/>
                <a:ea typeface="Verdana"/>
              </a:rPr>
              <a:t> (MA + 1)</a:t>
            </a:r>
            <a:endParaRPr b="0" lang="en-IN" sz="1400" spc="-1" strike="noStrike">
              <a:latin typeface="Arial"/>
            </a:endParaRPr>
          </a:p>
        </p:txBody>
      </p:sp>
      <p:pic>
        <p:nvPicPr>
          <p:cNvPr id="1720" name="Picture 2" descr=""/>
          <p:cNvPicPr/>
          <p:nvPr/>
        </p:nvPicPr>
        <p:blipFill>
          <a:blip r:embed="rId1"/>
          <a:stretch/>
        </p:blipFill>
        <p:spPr>
          <a:xfrm>
            <a:off x="667440" y="5547600"/>
            <a:ext cx="1322640" cy="1300680"/>
          </a:xfrm>
          <a:prstGeom prst="rect">
            <a:avLst/>
          </a:prstGeom>
          <a:ln>
            <a:noFill/>
          </a:ln>
        </p:spPr>
      </p:pic>
      <p:sp>
        <p:nvSpPr>
          <p:cNvPr id="1721" name="CustomShape 11"/>
          <p:cNvSpPr/>
          <p:nvPr/>
        </p:nvSpPr>
        <p:spPr>
          <a:xfrm>
            <a:off x="6136200" y="127440"/>
            <a:ext cx="2768400" cy="455400"/>
          </a:xfrm>
          <a:prstGeom prst="rect">
            <a:avLst/>
          </a:prstGeom>
          <a:noFill/>
          <a:ln>
            <a:noFill/>
          </a:ln>
        </p:spPr>
        <p:style>
          <a:lnRef idx="0"/>
          <a:fillRef idx="0"/>
          <a:effectRef idx="0"/>
          <a:fontRef idx="minor"/>
        </p:style>
        <p:txBody>
          <a:bodyPr lIns="90000" rIns="90000" tIns="45000" bIns="45000"/>
          <a:p>
            <a:pPr algn="r">
              <a:lnSpc>
                <a:spcPct val="100000"/>
              </a:lnSpc>
            </a:pPr>
            <a:r>
              <a:rPr b="1" lang="en-IN" sz="1200" spc="-1" strike="noStrike">
                <a:solidFill>
                  <a:srgbClr val="ff0000"/>
                </a:solidFill>
                <a:latin typeface="Verdana"/>
              </a:rPr>
              <a:t>Group II : Addressing modes for memory data</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2" name="CustomShape 1"/>
          <p:cNvSpPr/>
          <p:nvPr/>
        </p:nvSpPr>
        <p:spPr>
          <a:xfrm>
            <a:off x="3809880" y="2272320"/>
            <a:ext cx="1760400" cy="228240"/>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p:style>
      </p:sp>
      <p:sp>
        <p:nvSpPr>
          <p:cNvPr id="1723" name="CustomShape 2"/>
          <p:cNvSpPr/>
          <p:nvPr/>
        </p:nvSpPr>
        <p:spPr>
          <a:xfrm>
            <a:off x="4000680" y="2729520"/>
            <a:ext cx="418680" cy="228240"/>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p:style>
      </p:sp>
      <p:sp>
        <p:nvSpPr>
          <p:cNvPr id="1724" name="CustomShape 3"/>
          <p:cNvSpPr/>
          <p:nvPr/>
        </p:nvSpPr>
        <p:spPr>
          <a:xfrm>
            <a:off x="5257800" y="2499120"/>
            <a:ext cx="418680" cy="228240"/>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p:style>
      </p:sp>
      <p:sp>
        <p:nvSpPr>
          <p:cNvPr id="1725" name="CustomShape 4"/>
          <p:cNvSpPr/>
          <p:nvPr/>
        </p:nvSpPr>
        <p:spPr>
          <a:xfrm>
            <a:off x="3809880" y="1891440"/>
            <a:ext cx="1142640" cy="228240"/>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p:style>
      </p:sp>
      <p:sp>
        <p:nvSpPr>
          <p:cNvPr id="1726" name="CustomShape 5"/>
          <p:cNvSpPr/>
          <p:nvPr/>
        </p:nvSpPr>
        <p:spPr>
          <a:xfrm>
            <a:off x="4024800" y="1662840"/>
            <a:ext cx="1142640" cy="228240"/>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p:style>
      </p:sp>
      <p:sp>
        <p:nvSpPr>
          <p:cNvPr id="1727" name="CustomShape 6"/>
          <p:cNvSpPr/>
          <p:nvPr/>
        </p:nvSpPr>
        <p:spPr>
          <a:xfrm>
            <a:off x="4779000" y="3336480"/>
            <a:ext cx="1356840" cy="32076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1728" name="CustomShape 7"/>
          <p:cNvSpPr/>
          <p:nvPr/>
        </p:nvSpPr>
        <p:spPr>
          <a:xfrm>
            <a:off x="152280" y="3581280"/>
            <a:ext cx="3263760" cy="420840"/>
          </a:xfrm>
          <a:prstGeom prst="rect">
            <a:avLst/>
          </a:prstGeom>
          <a:solidFill>
            <a:srgbClr val="ffcccc"/>
          </a:solidFill>
          <a:ln>
            <a:noFill/>
          </a:ln>
        </p:spPr>
        <p:style>
          <a:lnRef idx="2">
            <a:schemeClr val="accent1">
              <a:shade val="50000"/>
            </a:schemeClr>
          </a:lnRef>
          <a:fillRef idx="1">
            <a:schemeClr val="accent1"/>
          </a:fillRef>
          <a:effectRef idx="0">
            <a:schemeClr val="accent1"/>
          </a:effectRef>
          <a:fontRef idx="minor"/>
        </p:style>
      </p:sp>
      <p:sp>
        <p:nvSpPr>
          <p:cNvPr id="1729" name="TextShape 8"/>
          <p:cNvSpPr txBox="1"/>
          <p:nvPr/>
        </p:nvSpPr>
        <p:spPr>
          <a:xfrm>
            <a:off x="2895480" y="110880"/>
            <a:ext cx="6019560" cy="487080"/>
          </a:xfrm>
          <a:prstGeom prst="rect">
            <a:avLst/>
          </a:prstGeom>
          <a:noFill/>
          <a:ln>
            <a:noFill/>
          </a:ln>
        </p:spPr>
        <p:txBody>
          <a:bodyPr anchor="ctr"/>
          <a:p>
            <a:pPr>
              <a:lnSpc>
                <a:spcPct val="100000"/>
              </a:lnSpc>
            </a:pPr>
            <a:r>
              <a:rPr b="1" lang="en-US" sz="2000" spc="-1" strike="noStrike">
                <a:solidFill>
                  <a:srgbClr val="ff0066"/>
                </a:solidFill>
                <a:latin typeface="Verdana"/>
                <a:ea typeface="Verdana"/>
              </a:rPr>
              <a:t>Addressing Modes</a:t>
            </a:r>
            <a:endParaRPr b="0" lang="en-US" sz="2000" spc="-1" strike="noStrike">
              <a:solidFill>
                <a:srgbClr val="000000"/>
              </a:solidFill>
              <a:latin typeface="Verdana"/>
            </a:endParaRPr>
          </a:p>
        </p:txBody>
      </p:sp>
      <p:sp>
        <p:nvSpPr>
          <p:cNvPr id="1730" name="TextShape 9"/>
          <p:cNvSpPr txBox="1"/>
          <p:nvPr/>
        </p:nvSpPr>
        <p:spPr>
          <a:xfrm>
            <a:off x="6553080" y="6356520"/>
            <a:ext cx="2133360" cy="364680"/>
          </a:xfrm>
          <a:prstGeom prst="rect">
            <a:avLst/>
          </a:prstGeom>
          <a:noFill/>
          <a:ln>
            <a:noFill/>
          </a:ln>
        </p:spPr>
        <p:txBody>
          <a:bodyPr anchor="ctr"/>
          <a:p>
            <a:pPr algn="r">
              <a:lnSpc>
                <a:spcPct val="100000"/>
              </a:lnSpc>
            </a:pPr>
            <a:fld id="{78AAB677-3BCA-4C86-86A4-3D58F8E59F69}" type="slidenum">
              <a:rPr b="0" lang="en-IN" sz="1200" spc="-1" strike="noStrike">
                <a:solidFill>
                  <a:srgbClr val="8b8b8b"/>
                </a:solidFill>
                <a:latin typeface="Verdana"/>
                <a:ea typeface="Verdana"/>
              </a:rPr>
              <a:t>&lt;number&gt;</a:t>
            </a:fld>
            <a:endParaRPr b="0" lang="en-IN" sz="1200" spc="-1" strike="noStrike">
              <a:latin typeface="Times New Roman"/>
            </a:endParaRPr>
          </a:p>
        </p:txBody>
      </p:sp>
      <p:sp>
        <p:nvSpPr>
          <p:cNvPr id="1731" name="CustomShape 10"/>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1732" name="CustomShape 11"/>
          <p:cNvSpPr/>
          <p:nvPr/>
        </p:nvSpPr>
        <p:spPr>
          <a:xfrm>
            <a:off x="199080" y="838440"/>
            <a:ext cx="3182040" cy="4644360"/>
          </a:xfrm>
          <a:prstGeom prst="rect">
            <a:avLst/>
          </a:prstGeom>
          <a:noFill/>
          <a:ln>
            <a:noFill/>
          </a:ln>
        </p:spPr>
        <p:style>
          <a:lnRef idx="0"/>
          <a:fillRef idx="0"/>
          <a:effectRef idx="0"/>
          <a:fontRef idx="minor"/>
        </p:style>
        <p:txBody>
          <a:bodyPr wrap="none" lIns="90000" rIns="90000" tIns="45000" bIns="45000"/>
          <a:p>
            <a:pPr marL="343080" indent="-342720">
              <a:lnSpc>
                <a:spcPct val="100000"/>
              </a:lnSpc>
              <a:buClr>
                <a:srgbClr val="ff0066"/>
              </a:buClr>
              <a:buFont typeface="StarSymbol"/>
              <a:buAutoNum type="arabicPeriod"/>
            </a:pPr>
            <a:r>
              <a:rPr b="1" lang="en-IN" sz="1300" spc="-1" strike="noStrike">
                <a:solidFill>
                  <a:srgbClr val="ff0066"/>
                </a:solidFill>
                <a:latin typeface="Verdana"/>
                <a:ea typeface="Verdana"/>
              </a:rPr>
              <a:t>Register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ff0066"/>
              </a:buClr>
              <a:buFont typeface="StarSymbol"/>
              <a:buAutoNum type="arabicPeriod" startAt="2"/>
            </a:pPr>
            <a:r>
              <a:rPr b="1" lang="en-IN" sz="1300" spc="-1" strike="noStrike">
                <a:solidFill>
                  <a:srgbClr val="ff0066"/>
                </a:solidFill>
                <a:latin typeface="Verdana"/>
                <a:ea typeface="Verdana"/>
              </a:rPr>
              <a:t>Immediate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3"/>
            </a:pPr>
            <a:r>
              <a:rPr b="1" lang="en-IN" sz="1300" spc="-1" strike="noStrike">
                <a:solidFill>
                  <a:srgbClr val="990033"/>
                </a:solidFill>
                <a:latin typeface="Verdana"/>
                <a:ea typeface="Verdana"/>
              </a:rPr>
              <a:t>Direct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4"/>
            </a:pPr>
            <a:r>
              <a:rPr b="1" lang="en-IN" sz="1300" spc="-1" strike="noStrike">
                <a:solidFill>
                  <a:srgbClr val="990033"/>
                </a:solidFill>
                <a:latin typeface="Verdana"/>
                <a:ea typeface="Verdana"/>
              </a:rPr>
              <a:t>Register Indirect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5"/>
            </a:pPr>
            <a:r>
              <a:rPr b="1" lang="en-IN" sz="1300" spc="-1" strike="noStrike">
                <a:solidFill>
                  <a:srgbClr val="990033"/>
                </a:solidFill>
                <a:latin typeface="Verdana"/>
                <a:ea typeface="Verdana"/>
              </a:rPr>
              <a:t>Based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6"/>
            </a:pPr>
            <a:r>
              <a:rPr b="1" lang="en-IN" sz="1300" spc="-1" strike="noStrike">
                <a:solidFill>
                  <a:srgbClr val="990033"/>
                </a:solidFill>
                <a:latin typeface="Verdana"/>
                <a:ea typeface="Verdana"/>
              </a:rPr>
              <a:t>Indexed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7"/>
            </a:pPr>
            <a:r>
              <a:rPr b="1" lang="en-IN" sz="1300" spc="-1" strike="noStrike">
                <a:solidFill>
                  <a:srgbClr val="990033"/>
                </a:solidFill>
                <a:latin typeface="Verdana"/>
                <a:ea typeface="Verdana"/>
              </a:rPr>
              <a:t>Based Index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8"/>
            </a:pPr>
            <a:r>
              <a:rPr b="1" lang="en-IN" sz="1300" spc="-1" strike="noStrike">
                <a:solidFill>
                  <a:srgbClr val="990033"/>
                </a:solidFill>
                <a:latin typeface="Verdana"/>
                <a:ea typeface="Verdana"/>
              </a:rPr>
              <a:t>String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ff0066"/>
              </a:buClr>
              <a:buFont typeface="StarSymbol"/>
              <a:buAutoNum type="arabicPeriod" startAt="9"/>
            </a:pPr>
            <a:r>
              <a:rPr b="1" lang="en-IN" sz="1300" spc="-1" strike="noStrike">
                <a:solidFill>
                  <a:srgbClr val="ff0066"/>
                </a:solidFill>
                <a:latin typeface="Verdana"/>
                <a:ea typeface="Verdana"/>
              </a:rPr>
              <a:t>Direct I/O port Addressing</a:t>
            </a:r>
            <a:endParaRPr b="0" lang="en-IN" sz="1300" spc="-1" strike="noStrike">
              <a:latin typeface="Arial"/>
            </a:endParaRPr>
          </a:p>
          <a:p>
            <a:pPr>
              <a:lnSpc>
                <a:spcPct val="100000"/>
              </a:lnSpc>
            </a:pPr>
            <a:endParaRPr b="0" lang="en-IN" sz="1300" spc="-1" strike="noStrike">
              <a:latin typeface="Arial"/>
            </a:endParaRPr>
          </a:p>
          <a:p>
            <a:pPr>
              <a:lnSpc>
                <a:spcPct val="100000"/>
              </a:lnSpc>
            </a:pPr>
            <a:r>
              <a:rPr b="1" lang="en-IN" sz="1300" spc="-1" strike="noStrike">
                <a:solidFill>
                  <a:srgbClr val="ff0066"/>
                </a:solidFill>
                <a:latin typeface="Verdana"/>
                <a:ea typeface="Verdana"/>
              </a:rPr>
              <a:t>10. Indirect I/O port Addressing</a:t>
            </a:r>
            <a:endParaRPr b="0" lang="en-IN" sz="1300" spc="-1" strike="noStrike">
              <a:latin typeface="Arial"/>
            </a:endParaRPr>
          </a:p>
          <a:p>
            <a:pPr>
              <a:lnSpc>
                <a:spcPct val="100000"/>
              </a:lnSpc>
            </a:pPr>
            <a:endParaRPr b="0" lang="en-IN" sz="1300" spc="-1" strike="noStrike">
              <a:latin typeface="Arial"/>
            </a:endParaRPr>
          </a:p>
          <a:p>
            <a:pPr>
              <a:lnSpc>
                <a:spcPct val="100000"/>
              </a:lnSpc>
            </a:pPr>
            <a:r>
              <a:rPr b="1" lang="en-IN" sz="1300" spc="-1" strike="noStrike">
                <a:solidFill>
                  <a:srgbClr val="ff0066"/>
                </a:solidFill>
                <a:latin typeface="Verdana"/>
                <a:ea typeface="Verdana"/>
              </a:rPr>
              <a:t>11. Relative Addressing</a:t>
            </a:r>
            <a:endParaRPr b="0" lang="en-IN" sz="1300" spc="-1" strike="noStrike">
              <a:latin typeface="Arial"/>
            </a:endParaRPr>
          </a:p>
          <a:p>
            <a:pPr>
              <a:lnSpc>
                <a:spcPct val="100000"/>
              </a:lnSpc>
            </a:pPr>
            <a:endParaRPr b="0" lang="en-IN" sz="1300" spc="-1" strike="noStrike">
              <a:latin typeface="Arial"/>
            </a:endParaRPr>
          </a:p>
          <a:p>
            <a:pPr>
              <a:lnSpc>
                <a:spcPct val="100000"/>
              </a:lnSpc>
            </a:pPr>
            <a:r>
              <a:rPr b="1" lang="en-IN" sz="1300" spc="-1" strike="noStrike">
                <a:solidFill>
                  <a:srgbClr val="ff0066"/>
                </a:solidFill>
                <a:latin typeface="Verdana"/>
                <a:ea typeface="Verdana"/>
              </a:rPr>
              <a:t>12. Implied Addressing</a:t>
            </a:r>
            <a:endParaRPr b="0" lang="en-IN" sz="1300" spc="-1" strike="noStrike">
              <a:latin typeface="Arial"/>
            </a:endParaRPr>
          </a:p>
        </p:txBody>
      </p:sp>
      <p:sp>
        <p:nvSpPr>
          <p:cNvPr id="1733" name="CustomShape 12"/>
          <p:cNvSpPr/>
          <p:nvPr/>
        </p:nvSpPr>
        <p:spPr>
          <a:xfrm>
            <a:off x="3733920" y="762120"/>
            <a:ext cx="5257440" cy="609552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p>
            <a:pPr algn="just">
              <a:lnSpc>
                <a:spcPct val="100000"/>
              </a:lnSpc>
            </a:pPr>
            <a:r>
              <a:rPr b="1" lang="en-IN" sz="1400" spc="-1" strike="noStrike">
                <a:solidFill>
                  <a:srgbClr val="000000"/>
                </a:solidFill>
                <a:latin typeface="Verdana"/>
                <a:ea typeface="Verdana"/>
              </a:rPr>
              <a:t>Employed in string operations to operate on string data.</a:t>
            </a:r>
            <a:endParaRPr b="0" lang="en-IN" sz="1400" spc="-1" strike="noStrike">
              <a:latin typeface="Arial"/>
            </a:endParaRPr>
          </a:p>
          <a:p>
            <a:pPr algn="just">
              <a:lnSpc>
                <a:spcPct val="100000"/>
              </a:lnSpc>
            </a:pPr>
            <a:endParaRPr b="0" lang="en-IN" sz="1400" spc="-1" strike="noStrike">
              <a:latin typeface="Arial"/>
            </a:endParaRPr>
          </a:p>
          <a:p>
            <a:pPr algn="just">
              <a:lnSpc>
                <a:spcPct val="100000"/>
              </a:lnSpc>
            </a:pPr>
            <a:r>
              <a:rPr b="1" lang="en-IN" sz="1400" spc="-1" strike="noStrike">
                <a:solidFill>
                  <a:srgbClr val="000000"/>
                </a:solidFill>
                <a:latin typeface="Verdana"/>
                <a:ea typeface="Verdana"/>
              </a:rPr>
              <a:t>The effective address (EA) of source data is stored in SI register and the EA of destination is stored in DI register.</a:t>
            </a:r>
            <a:endParaRPr b="0" lang="en-IN" sz="1400" spc="-1" strike="noStrike">
              <a:latin typeface="Arial"/>
            </a:endParaRPr>
          </a:p>
          <a:p>
            <a:pPr algn="just">
              <a:lnSpc>
                <a:spcPct val="100000"/>
              </a:lnSpc>
            </a:pPr>
            <a:endParaRPr b="0" lang="en-IN" sz="1400" spc="-1" strike="noStrike">
              <a:latin typeface="Arial"/>
            </a:endParaRPr>
          </a:p>
          <a:p>
            <a:pPr algn="just">
              <a:lnSpc>
                <a:spcPct val="100000"/>
              </a:lnSpc>
            </a:pPr>
            <a:r>
              <a:rPr b="1" lang="en-IN" sz="1400" spc="-1" strike="noStrike">
                <a:solidFill>
                  <a:srgbClr val="000000"/>
                </a:solidFill>
                <a:latin typeface="Verdana"/>
                <a:ea typeface="Verdana"/>
              </a:rPr>
              <a:t>Segment register for calculating base address of </a:t>
            </a:r>
            <a:endParaRPr b="0" lang="en-IN" sz="1400" spc="-1" strike="noStrike">
              <a:latin typeface="Arial"/>
            </a:endParaRPr>
          </a:p>
          <a:p>
            <a:pPr algn="just">
              <a:lnSpc>
                <a:spcPct val="100000"/>
              </a:lnSpc>
            </a:pPr>
            <a:r>
              <a:rPr b="1" lang="en-IN" sz="1400" spc="-1" strike="noStrike">
                <a:solidFill>
                  <a:srgbClr val="000000"/>
                </a:solidFill>
                <a:latin typeface="Verdana"/>
                <a:ea typeface="Verdana"/>
              </a:rPr>
              <a:t>source data is DS and that of the destination data is ES</a:t>
            </a:r>
            <a:endParaRPr b="0" lang="en-IN" sz="1400" spc="-1" strike="noStrike">
              <a:latin typeface="Arial"/>
            </a:endParaRPr>
          </a:p>
          <a:p>
            <a:pPr algn="just">
              <a:lnSpc>
                <a:spcPct val="100000"/>
              </a:lnSpc>
            </a:pPr>
            <a:endParaRPr b="0" lang="en-IN" sz="1400" spc="-1" strike="noStrike">
              <a:latin typeface="Arial"/>
            </a:endParaRPr>
          </a:p>
          <a:p>
            <a:pPr algn="just">
              <a:lnSpc>
                <a:spcPct val="100000"/>
              </a:lnSpc>
            </a:pPr>
            <a:endParaRPr b="0" lang="en-IN" sz="1400" spc="-1" strike="noStrike">
              <a:latin typeface="Arial"/>
            </a:endParaRPr>
          </a:p>
          <a:p>
            <a:pPr algn="just">
              <a:lnSpc>
                <a:spcPct val="100000"/>
              </a:lnSpc>
            </a:pPr>
            <a:r>
              <a:rPr b="1" lang="en-IN" sz="1400" spc="-1" strike="noStrike">
                <a:solidFill>
                  <a:srgbClr val="ff0000"/>
                </a:solidFill>
                <a:latin typeface="Verdana"/>
                <a:ea typeface="Verdana"/>
              </a:rPr>
              <a:t>Example: </a:t>
            </a:r>
            <a:r>
              <a:rPr b="1" lang="en-IN" sz="1400" spc="-1" strike="noStrike">
                <a:solidFill>
                  <a:srgbClr val="000000"/>
                </a:solidFill>
                <a:latin typeface="Verdana"/>
                <a:ea typeface="Verdana"/>
              </a:rPr>
              <a:t>MOVS BYTE</a:t>
            </a:r>
            <a:endParaRPr b="0" lang="en-IN" sz="1400" spc="-1" strike="noStrike">
              <a:latin typeface="Arial"/>
            </a:endParaRPr>
          </a:p>
          <a:p>
            <a:pPr algn="just">
              <a:lnSpc>
                <a:spcPct val="100000"/>
              </a:lnSpc>
            </a:pPr>
            <a:endParaRPr b="0" lang="en-IN" sz="1400" spc="-1" strike="noStrike">
              <a:latin typeface="Arial"/>
            </a:endParaRPr>
          </a:p>
          <a:p>
            <a:pPr algn="just">
              <a:lnSpc>
                <a:spcPct val="100000"/>
              </a:lnSpc>
            </a:pPr>
            <a:r>
              <a:rPr b="1" lang="en-IN" sz="1400" spc="-1" strike="noStrike">
                <a:solidFill>
                  <a:srgbClr val="c00000"/>
                </a:solidFill>
                <a:latin typeface="Verdana"/>
                <a:ea typeface="Verdana"/>
              </a:rPr>
              <a:t>Operations:</a:t>
            </a:r>
            <a:endParaRPr b="0" lang="en-IN" sz="1400" spc="-1" strike="noStrike">
              <a:latin typeface="Arial"/>
            </a:endParaRPr>
          </a:p>
          <a:p>
            <a:pPr algn="just">
              <a:lnSpc>
                <a:spcPct val="100000"/>
              </a:lnSpc>
            </a:pPr>
            <a:endParaRPr b="0" lang="en-IN" sz="1400" spc="-1" strike="noStrike">
              <a:latin typeface="Arial"/>
            </a:endParaRPr>
          </a:p>
          <a:p>
            <a:pPr algn="just">
              <a:lnSpc>
                <a:spcPct val="100000"/>
              </a:lnSpc>
            </a:pPr>
            <a:r>
              <a:rPr b="1" lang="en-IN" sz="1400" spc="-1" strike="noStrike">
                <a:solidFill>
                  <a:srgbClr val="632523"/>
                </a:solidFill>
                <a:latin typeface="Verdana"/>
                <a:ea typeface="Verdana"/>
              </a:rPr>
              <a:t>Calculation of source memory location:</a:t>
            </a:r>
            <a:endParaRPr b="0" lang="en-IN" sz="1400" spc="-1" strike="noStrike">
              <a:latin typeface="Arial"/>
            </a:endParaRPr>
          </a:p>
          <a:p>
            <a:pPr algn="just">
              <a:lnSpc>
                <a:spcPct val="100000"/>
              </a:lnSpc>
            </a:pPr>
            <a:r>
              <a:rPr b="1" lang="en-IN" sz="1400" spc="-1" strike="noStrike">
                <a:solidFill>
                  <a:srgbClr val="c00000"/>
                </a:solidFill>
                <a:latin typeface="Verdana"/>
                <a:ea typeface="Verdana"/>
              </a:rPr>
              <a:t>EA = (SI)      BA = (DS) x 16</a:t>
            </a:r>
            <a:r>
              <a:rPr b="1" lang="en-IN" sz="1400" spc="-1" strike="noStrike" baseline="-25000">
                <a:solidFill>
                  <a:srgbClr val="c00000"/>
                </a:solidFill>
                <a:latin typeface="Verdana"/>
                <a:ea typeface="Verdana"/>
              </a:rPr>
              <a:t>10</a:t>
            </a:r>
            <a:r>
              <a:rPr b="1" lang="en-IN" sz="1400" spc="-1" strike="noStrike">
                <a:solidFill>
                  <a:srgbClr val="c00000"/>
                </a:solidFill>
                <a:latin typeface="Verdana"/>
                <a:ea typeface="Verdana"/>
              </a:rPr>
              <a:t>        MA = BA + EA</a:t>
            </a:r>
            <a:endParaRPr b="0" lang="en-IN" sz="1400" spc="-1" strike="noStrike">
              <a:latin typeface="Arial"/>
            </a:endParaRPr>
          </a:p>
          <a:p>
            <a:pPr algn="just">
              <a:lnSpc>
                <a:spcPct val="100000"/>
              </a:lnSpc>
            </a:pPr>
            <a:endParaRPr b="0" lang="en-IN" sz="1400" spc="-1" strike="noStrike">
              <a:latin typeface="Arial"/>
            </a:endParaRPr>
          </a:p>
          <a:p>
            <a:pPr algn="just">
              <a:lnSpc>
                <a:spcPct val="100000"/>
              </a:lnSpc>
            </a:pPr>
            <a:r>
              <a:rPr b="1" lang="en-IN" sz="1400" spc="-1" strike="noStrike">
                <a:solidFill>
                  <a:srgbClr val="632523"/>
                </a:solidFill>
                <a:latin typeface="Verdana"/>
                <a:ea typeface="Verdana"/>
              </a:rPr>
              <a:t>Calculation of destination memory location:</a:t>
            </a:r>
            <a:endParaRPr b="0" lang="en-IN" sz="1400" spc="-1" strike="noStrike">
              <a:latin typeface="Arial"/>
            </a:endParaRPr>
          </a:p>
          <a:p>
            <a:pPr algn="just">
              <a:lnSpc>
                <a:spcPct val="100000"/>
              </a:lnSpc>
            </a:pPr>
            <a:r>
              <a:rPr b="1" lang="en-IN" sz="1400" spc="-1" strike="noStrike">
                <a:solidFill>
                  <a:srgbClr val="c00000"/>
                </a:solidFill>
                <a:latin typeface="Verdana"/>
                <a:ea typeface="Verdana"/>
              </a:rPr>
              <a:t>EA</a:t>
            </a:r>
            <a:r>
              <a:rPr b="1" lang="en-IN" sz="1400" spc="-1" strike="noStrike" baseline="-25000">
                <a:solidFill>
                  <a:srgbClr val="c00000"/>
                </a:solidFill>
                <a:latin typeface="Verdana"/>
                <a:ea typeface="Verdana"/>
              </a:rPr>
              <a:t>E</a:t>
            </a:r>
            <a:r>
              <a:rPr b="1" lang="en-IN" sz="1400" spc="-1" strike="noStrike">
                <a:solidFill>
                  <a:srgbClr val="c00000"/>
                </a:solidFill>
                <a:latin typeface="Verdana"/>
                <a:ea typeface="Verdana"/>
              </a:rPr>
              <a:t> = (DI)     BA</a:t>
            </a:r>
            <a:r>
              <a:rPr b="1" lang="en-IN" sz="1400" spc="-1" strike="noStrike" baseline="-25000">
                <a:solidFill>
                  <a:srgbClr val="c00000"/>
                </a:solidFill>
                <a:latin typeface="Verdana"/>
                <a:ea typeface="Verdana"/>
              </a:rPr>
              <a:t>E</a:t>
            </a:r>
            <a:r>
              <a:rPr b="1" lang="en-IN" sz="1400" spc="-1" strike="noStrike">
                <a:solidFill>
                  <a:srgbClr val="c00000"/>
                </a:solidFill>
                <a:latin typeface="Verdana"/>
                <a:ea typeface="Verdana"/>
              </a:rPr>
              <a:t>  = (ES) x 16</a:t>
            </a:r>
            <a:r>
              <a:rPr b="1" lang="en-IN" sz="1400" spc="-1" strike="noStrike" baseline="-25000">
                <a:solidFill>
                  <a:srgbClr val="c00000"/>
                </a:solidFill>
                <a:latin typeface="Verdana"/>
                <a:ea typeface="Verdana"/>
              </a:rPr>
              <a:t>10       </a:t>
            </a:r>
            <a:r>
              <a:rPr b="1" lang="en-IN" sz="1400" spc="-1" strike="noStrike">
                <a:solidFill>
                  <a:srgbClr val="c00000"/>
                </a:solidFill>
                <a:latin typeface="Verdana"/>
                <a:ea typeface="Verdana"/>
              </a:rPr>
              <a:t>MA</a:t>
            </a:r>
            <a:r>
              <a:rPr b="1" lang="en-IN" sz="1400" spc="-1" strike="noStrike" baseline="-25000">
                <a:solidFill>
                  <a:srgbClr val="c00000"/>
                </a:solidFill>
                <a:latin typeface="Verdana"/>
                <a:ea typeface="Verdana"/>
              </a:rPr>
              <a:t>E</a:t>
            </a:r>
            <a:r>
              <a:rPr b="1" lang="en-IN" sz="1400" spc="-1" strike="noStrike">
                <a:solidFill>
                  <a:srgbClr val="c00000"/>
                </a:solidFill>
                <a:latin typeface="Verdana"/>
                <a:ea typeface="Verdana"/>
              </a:rPr>
              <a:t> = BA</a:t>
            </a:r>
            <a:r>
              <a:rPr b="1" lang="en-IN" sz="1400" spc="-1" strike="noStrike" baseline="-25000">
                <a:solidFill>
                  <a:srgbClr val="c00000"/>
                </a:solidFill>
                <a:latin typeface="Verdana"/>
                <a:ea typeface="Verdana"/>
              </a:rPr>
              <a:t>E</a:t>
            </a:r>
            <a:r>
              <a:rPr b="1" lang="en-IN" sz="1400" spc="-1" strike="noStrike">
                <a:solidFill>
                  <a:srgbClr val="c00000"/>
                </a:solidFill>
                <a:latin typeface="Verdana"/>
                <a:ea typeface="Verdana"/>
              </a:rPr>
              <a:t> + EA</a:t>
            </a:r>
            <a:r>
              <a:rPr b="1" lang="en-IN" sz="1400" spc="-1" strike="noStrike" baseline="-25000">
                <a:solidFill>
                  <a:srgbClr val="c00000"/>
                </a:solidFill>
                <a:latin typeface="Verdana"/>
                <a:ea typeface="Verdana"/>
              </a:rPr>
              <a:t>E</a:t>
            </a:r>
            <a:endParaRPr b="0" lang="en-IN" sz="1400" spc="-1" strike="noStrike">
              <a:latin typeface="Arial"/>
            </a:endParaRPr>
          </a:p>
          <a:p>
            <a:pPr algn="just">
              <a:lnSpc>
                <a:spcPct val="100000"/>
              </a:lnSpc>
            </a:pPr>
            <a:endParaRPr b="0" lang="en-IN" sz="1400" spc="-1" strike="noStrike">
              <a:latin typeface="Arial"/>
            </a:endParaRPr>
          </a:p>
          <a:p>
            <a:pPr algn="just">
              <a:lnSpc>
                <a:spcPct val="100000"/>
              </a:lnSpc>
            </a:pPr>
            <a:endParaRPr b="0" lang="en-IN" sz="1400" spc="-1" strike="noStrike">
              <a:latin typeface="Arial"/>
            </a:endParaRPr>
          </a:p>
          <a:p>
            <a:pPr algn="just">
              <a:lnSpc>
                <a:spcPct val="100000"/>
              </a:lnSpc>
            </a:pPr>
            <a:r>
              <a:rPr b="1" lang="en-IN" sz="1400" spc="-1" strike="noStrike">
                <a:solidFill>
                  <a:srgbClr val="c00000"/>
                </a:solidFill>
                <a:latin typeface="Verdana"/>
                <a:ea typeface="Verdana"/>
              </a:rPr>
              <a:t>(MAE) </a:t>
            </a:r>
            <a:r>
              <a:rPr b="1" lang="en-IN" sz="1400" spc="-1" strike="noStrike">
                <a:solidFill>
                  <a:srgbClr val="c00000"/>
                </a:solidFill>
                <a:latin typeface="Symbol"/>
                <a:ea typeface="Verdana"/>
              </a:rPr>
              <a:t></a:t>
            </a:r>
            <a:r>
              <a:rPr b="1" lang="en-IN" sz="1400" spc="-1" strike="noStrike">
                <a:solidFill>
                  <a:srgbClr val="c00000"/>
                </a:solidFill>
                <a:latin typeface="Verdana"/>
                <a:ea typeface="Verdana"/>
              </a:rPr>
              <a:t> (MA)</a:t>
            </a:r>
            <a:endParaRPr b="0" lang="en-IN" sz="1400" spc="-1" strike="noStrike">
              <a:latin typeface="Arial"/>
            </a:endParaRPr>
          </a:p>
          <a:p>
            <a:pPr algn="just">
              <a:lnSpc>
                <a:spcPct val="100000"/>
              </a:lnSpc>
            </a:pPr>
            <a:endParaRPr b="0" lang="en-IN" sz="1400" spc="-1" strike="noStrike">
              <a:latin typeface="Arial"/>
            </a:endParaRPr>
          </a:p>
          <a:p>
            <a:pPr algn="just">
              <a:lnSpc>
                <a:spcPct val="100000"/>
              </a:lnSpc>
            </a:pPr>
            <a:r>
              <a:rPr b="1" lang="en-IN" sz="1400" spc="-1" strike="noStrike">
                <a:solidFill>
                  <a:srgbClr val="c00000"/>
                </a:solidFill>
                <a:latin typeface="Verdana"/>
                <a:ea typeface="Verdana"/>
              </a:rPr>
              <a:t>If DF = 1, then (SI) </a:t>
            </a:r>
            <a:r>
              <a:rPr b="1" lang="en-IN" sz="1400" spc="-1" strike="noStrike">
                <a:solidFill>
                  <a:srgbClr val="c00000"/>
                </a:solidFill>
                <a:latin typeface="Symbol"/>
                <a:ea typeface="Verdana"/>
              </a:rPr>
              <a:t></a:t>
            </a:r>
            <a:r>
              <a:rPr b="1" lang="en-IN" sz="1400" spc="-1" strike="noStrike">
                <a:solidFill>
                  <a:srgbClr val="c00000"/>
                </a:solidFill>
                <a:latin typeface="Verdana"/>
                <a:ea typeface="Verdana"/>
              </a:rPr>
              <a:t> (SI) – 1 and (DI) = (DI) - 1 </a:t>
            </a:r>
            <a:endParaRPr b="0" lang="en-IN" sz="1400" spc="-1" strike="noStrike">
              <a:latin typeface="Arial"/>
            </a:endParaRPr>
          </a:p>
          <a:p>
            <a:pPr algn="just">
              <a:lnSpc>
                <a:spcPct val="100000"/>
              </a:lnSpc>
            </a:pPr>
            <a:r>
              <a:rPr b="1" lang="en-IN" sz="1400" spc="-1" strike="noStrike">
                <a:solidFill>
                  <a:srgbClr val="c00000"/>
                </a:solidFill>
                <a:latin typeface="Verdana"/>
                <a:ea typeface="Verdana"/>
              </a:rPr>
              <a:t>If DF = 0, then (SI) </a:t>
            </a:r>
            <a:r>
              <a:rPr b="1" lang="en-IN" sz="1400" spc="-1" strike="noStrike">
                <a:solidFill>
                  <a:srgbClr val="c00000"/>
                </a:solidFill>
                <a:latin typeface="Symbol"/>
                <a:ea typeface="Verdana"/>
              </a:rPr>
              <a:t></a:t>
            </a:r>
            <a:r>
              <a:rPr b="1" lang="en-IN" sz="1400" spc="-1" strike="noStrike">
                <a:solidFill>
                  <a:srgbClr val="c00000"/>
                </a:solidFill>
                <a:latin typeface="Verdana"/>
                <a:ea typeface="Verdana"/>
              </a:rPr>
              <a:t> (SI) +1 and (DI) = (DI) + 1 </a:t>
            </a:r>
            <a:endParaRPr b="0" lang="en-IN" sz="1400" spc="-1" strike="noStrike">
              <a:latin typeface="Arial"/>
            </a:endParaRPr>
          </a:p>
          <a:p>
            <a:pPr algn="just">
              <a:lnSpc>
                <a:spcPct val="100000"/>
              </a:lnSpc>
            </a:pPr>
            <a:endParaRPr b="0" lang="en-IN" sz="1400" spc="-1" strike="noStrike">
              <a:latin typeface="Arial"/>
            </a:endParaRPr>
          </a:p>
        </p:txBody>
      </p:sp>
      <p:sp>
        <p:nvSpPr>
          <p:cNvPr id="1734" name="CustomShape 13"/>
          <p:cNvSpPr/>
          <p:nvPr/>
        </p:nvSpPr>
        <p:spPr>
          <a:xfrm>
            <a:off x="6136200" y="147960"/>
            <a:ext cx="2768400" cy="455400"/>
          </a:xfrm>
          <a:prstGeom prst="rect">
            <a:avLst/>
          </a:prstGeom>
          <a:noFill/>
          <a:ln>
            <a:noFill/>
          </a:ln>
        </p:spPr>
        <p:style>
          <a:lnRef idx="0"/>
          <a:fillRef idx="0"/>
          <a:effectRef idx="0"/>
          <a:fontRef idx="minor"/>
        </p:style>
        <p:txBody>
          <a:bodyPr lIns="90000" rIns="90000" tIns="45000" bIns="45000"/>
          <a:p>
            <a:pPr algn="r">
              <a:lnSpc>
                <a:spcPct val="100000"/>
              </a:lnSpc>
            </a:pPr>
            <a:r>
              <a:rPr b="1" lang="en-IN" sz="1200" spc="-1" strike="noStrike">
                <a:solidFill>
                  <a:srgbClr val="ff0000"/>
                </a:solidFill>
                <a:latin typeface="Verdana"/>
              </a:rPr>
              <a:t>Group II : Addressing modes for memory data</a:t>
            </a:r>
            <a:endParaRPr b="0" lang="en-IN" sz="1200" spc="-1" strike="noStrike">
              <a:latin typeface="Arial"/>
            </a:endParaRPr>
          </a:p>
        </p:txBody>
      </p:sp>
      <p:sp>
        <p:nvSpPr>
          <p:cNvPr id="1735" name="CustomShape 14"/>
          <p:cNvSpPr/>
          <p:nvPr/>
        </p:nvSpPr>
        <p:spPr>
          <a:xfrm>
            <a:off x="914400" y="5715000"/>
            <a:ext cx="2285640" cy="426960"/>
          </a:xfrm>
          <a:prstGeom prst="borderCallout1">
            <a:avLst>
              <a:gd name="adj1" fmla="val 1890"/>
              <a:gd name="adj2" fmla="val 98976"/>
              <a:gd name="adj3" fmla="val -124603"/>
              <a:gd name="adj4" fmla="val 126429"/>
            </a:avLst>
          </a:prstGeom>
          <a:solidFill>
            <a:srgbClr val="ffffcc"/>
          </a:solidFill>
          <a:ln w="6480">
            <a:solidFill>
              <a:srgbClr val="cc0066"/>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just">
              <a:lnSpc>
                <a:spcPct val="100000"/>
              </a:lnSpc>
            </a:pPr>
            <a:r>
              <a:rPr b="0" lang="en-IN" sz="1200" spc="-1" strike="noStrike">
                <a:solidFill>
                  <a:srgbClr val="000000"/>
                </a:solidFill>
                <a:latin typeface="Verdana"/>
              </a:rPr>
              <a:t>Note : Effective address of the Extra segment register</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6" name="CustomShape 1"/>
          <p:cNvSpPr/>
          <p:nvPr/>
        </p:nvSpPr>
        <p:spPr>
          <a:xfrm>
            <a:off x="4813200" y="4833000"/>
            <a:ext cx="1583280" cy="32076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1737" name="CustomShape 2"/>
          <p:cNvSpPr/>
          <p:nvPr/>
        </p:nvSpPr>
        <p:spPr>
          <a:xfrm>
            <a:off x="4779000" y="2057400"/>
            <a:ext cx="1583280" cy="32076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1738" name="CustomShape 3"/>
          <p:cNvSpPr/>
          <p:nvPr/>
        </p:nvSpPr>
        <p:spPr>
          <a:xfrm>
            <a:off x="152280" y="4038480"/>
            <a:ext cx="3263760" cy="677880"/>
          </a:xfrm>
          <a:prstGeom prst="rect">
            <a:avLst/>
          </a:prstGeom>
          <a:solidFill>
            <a:srgbClr val="ffcccc"/>
          </a:solidFill>
          <a:ln>
            <a:noFill/>
          </a:ln>
        </p:spPr>
        <p:style>
          <a:lnRef idx="2">
            <a:schemeClr val="accent1">
              <a:shade val="50000"/>
            </a:schemeClr>
          </a:lnRef>
          <a:fillRef idx="1">
            <a:schemeClr val="accent1"/>
          </a:fillRef>
          <a:effectRef idx="0">
            <a:schemeClr val="accent1"/>
          </a:effectRef>
          <a:fontRef idx="minor"/>
        </p:style>
      </p:sp>
      <p:sp>
        <p:nvSpPr>
          <p:cNvPr id="1739" name="TextShape 4"/>
          <p:cNvSpPr txBox="1"/>
          <p:nvPr/>
        </p:nvSpPr>
        <p:spPr>
          <a:xfrm>
            <a:off x="2895480" y="110880"/>
            <a:ext cx="6019560" cy="487080"/>
          </a:xfrm>
          <a:prstGeom prst="rect">
            <a:avLst/>
          </a:prstGeom>
          <a:noFill/>
          <a:ln>
            <a:noFill/>
          </a:ln>
        </p:spPr>
        <p:txBody>
          <a:bodyPr anchor="ctr"/>
          <a:p>
            <a:pPr>
              <a:lnSpc>
                <a:spcPct val="100000"/>
              </a:lnSpc>
            </a:pPr>
            <a:r>
              <a:rPr b="1" lang="en-US" sz="2000" spc="-1" strike="noStrike">
                <a:solidFill>
                  <a:srgbClr val="ff0066"/>
                </a:solidFill>
                <a:latin typeface="Verdana"/>
                <a:ea typeface="Verdana"/>
              </a:rPr>
              <a:t>Addressing Modes</a:t>
            </a:r>
            <a:endParaRPr b="0" lang="en-US" sz="2000" spc="-1" strike="noStrike">
              <a:solidFill>
                <a:srgbClr val="000000"/>
              </a:solidFill>
              <a:latin typeface="Verdana"/>
            </a:endParaRPr>
          </a:p>
        </p:txBody>
      </p:sp>
      <p:sp>
        <p:nvSpPr>
          <p:cNvPr id="1740" name="CustomShape 5"/>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1741" name="CustomShape 6"/>
          <p:cNvSpPr/>
          <p:nvPr/>
        </p:nvSpPr>
        <p:spPr>
          <a:xfrm>
            <a:off x="199080" y="838440"/>
            <a:ext cx="3182040" cy="4644360"/>
          </a:xfrm>
          <a:prstGeom prst="rect">
            <a:avLst/>
          </a:prstGeom>
          <a:noFill/>
          <a:ln>
            <a:noFill/>
          </a:ln>
        </p:spPr>
        <p:style>
          <a:lnRef idx="0"/>
          <a:fillRef idx="0"/>
          <a:effectRef idx="0"/>
          <a:fontRef idx="minor"/>
        </p:style>
        <p:txBody>
          <a:bodyPr wrap="none" lIns="90000" rIns="90000" tIns="45000" bIns="45000"/>
          <a:p>
            <a:pPr marL="343080" indent="-342720">
              <a:lnSpc>
                <a:spcPct val="100000"/>
              </a:lnSpc>
              <a:buClr>
                <a:srgbClr val="ff0066"/>
              </a:buClr>
              <a:buFont typeface="StarSymbol"/>
              <a:buAutoNum type="arabicPeriod"/>
            </a:pPr>
            <a:r>
              <a:rPr b="1" lang="en-IN" sz="1300" spc="-1" strike="noStrike">
                <a:solidFill>
                  <a:srgbClr val="ff0066"/>
                </a:solidFill>
                <a:latin typeface="Verdana"/>
                <a:ea typeface="Verdana"/>
              </a:rPr>
              <a:t>Register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ff0066"/>
              </a:buClr>
              <a:buFont typeface="StarSymbol"/>
              <a:buAutoNum type="arabicPeriod" startAt="2"/>
            </a:pPr>
            <a:r>
              <a:rPr b="1" lang="en-IN" sz="1300" spc="-1" strike="noStrike">
                <a:solidFill>
                  <a:srgbClr val="ff0066"/>
                </a:solidFill>
                <a:latin typeface="Verdana"/>
                <a:ea typeface="Verdana"/>
              </a:rPr>
              <a:t>Immediate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3"/>
            </a:pPr>
            <a:r>
              <a:rPr b="1" lang="en-IN" sz="1300" spc="-1" strike="noStrike">
                <a:solidFill>
                  <a:srgbClr val="990033"/>
                </a:solidFill>
                <a:latin typeface="Verdana"/>
                <a:ea typeface="Verdana"/>
              </a:rPr>
              <a:t>Direct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4"/>
            </a:pPr>
            <a:r>
              <a:rPr b="1" lang="en-IN" sz="1300" spc="-1" strike="noStrike">
                <a:solidFill>
                  <a:srgbClr val="990033"/>
                </a:solidFill>
                <a:latin typeface="Verdana"/>
                <a:ea typeface="Verdana"/>
              </a:rPr>
              <a:t>Register Indirect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5"/>
            </a:pPr>
            <a:r>
              <a:rPr b="1" lang="en-IN" sz="1300" spc="-1" strike="noStrike">
                <a:solidFill>
                  <a:srgbClr val="990033"/>
                </a:solidFill>
                <a:latin typeface="Verdana"/>
                <a:ea typeface="Verdana"/>
              </a:rPr>
              <a:t>Based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6"/>
            </a:pPr>
            <a:r>
              <a:rPr b="1" lang="en-IN" sz="1300" spc="-1" strike="noStrike">
                <a:solidFill>
                  <a:srgbClr val="990033"/>
                </a:solidFill>
                <a:latin typeface="Verdana"/>
                <a:ea typeface="Verdana"/>
              </a:rPr>
              <a:t>Indexed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7"/>
            </a:pPr>
            <a:r>
              <a:rPr b="1" lang="en-IN" sz="1300" spc="-1" strike="noStrike">
                <a:solidFill>
                  <a:srgbClr val="990033"/>
                </a:solidFill>
                <a:latin typeface="Verdana"/>
                <a:ea typeface="Verdana"/>
              </a:rPr>
              <a:t>Based Index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8"/>
            </a:pPr>
            <a:r>
              <a:rPr b="1" lang="en-IN" sz="1300" spc="-1" strike="noStrike">
                <a:solidFill>
                  <a:srgbClr val="990033"/>
                </a:solidFill>
                <a:latin typeface="Verdana"/>
                <a:ea typeface="Verdana"/>
              </a:rPr>
              <a:t>String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ff0066"/>
              </a:buClr>
              <a:buFont typeface="StarSymbol"/>
              <a:buAutoNum type="arabicPeriod" startAt="9"/>
            </a:pPr>
            <a:r>
              <a:rPr b="1" lang="en-IN" sz="1300" spc="-1" strike="noStrike">
                <a:solidFill>
                  <a:srgbClr val="ff0066"/>
                </a:solidFill>
                <a:latin typeface="Verdana"/>
                <a:ea typeface="Verdana"/>
              </a:rPr>
              <a:t>Direct I/O port Addressing</a:t>
            </a:r>
            <a:endParaRPr b="0" lang="en-IN" sz="1300" spc="-1" strike="noStrike">
              <a:latin typeface="Arial"/>
            </a:endParaRPr>
          </a:p>
          <a:p>
            <a:pPr>
              <a:lnSpc>
                <a:spcPct val="100000"/>
              </a:lnSpc>
            </a:pPr>
            <a:endParaRPr b="0" lang="en-IN" sz="1300" spc="-1" strike="noStrike">
              <a:latin typeface="Arial"/>
            </a:endParaRPr>
          </a:p>
          <a:p>
            <a:pPr>
              <a:lnSpc>
                <a:spcPct val="100000"/>
              </a:lnSpc>
            </a:pPr>
            <a:r>
              <a:rPr b="1" lang="en-IN" sz="1300" spc="-1" strike="noStrike">
                <a:solidFill>
                  <a:srgbClr val="ff0066"/>
                </a:solidFill>
                <a:latin typeface="Verdana"/>
                <a:ea typeface="Verdana"/>
              </a:rPr>
              <a:t>10. Indirect I/O port Addressing</a:t>
            </a:r>
            <a:endParaRPr b="0" lang="en-IN" sz="1300" spc="-1" strike="noStrike">
              <a:latin typeface="Arial"/>
            </a:endParaRPr>
          </a:p>
          <a:p>
            <a:pPr>
              <a:lnSpc>
                <a:spcPct val="100000"/>
              </a:lnSpc>
            </a:pPr>
            <a:endParaRPr b="0" lang="en-IN" sz="1300" spc="-1" strike="noStrike">
              <a:latin typeface="Arial"/>
            </a:endParaRPr>
          </a:p>
          <a:p>
            <a:pPr>
              <a:lnSpc>
                <a:spcPct val="100000"/>
              </a:lnSpc>
            </a:pPr>
            <a:r>
              <a:rPr b="1" lang="en-IN" sz="1300" spc="-1" strike="noStrike">
                <a:solidFill>
                  <a:srgbClr val="ff0066"/>
                </a:solidFill>
                <a:latin typeface="Verdana"/>
                <a:ea typeface="Verdana"/>
              </a:rPr>
              <a:t>11. Relative Addressing</a:t>
            </a:r>
            <a:endParaRPr b="0" lang="en-IN" sz="1300" spc="-1" strike="noStrike">
              <a:latin typeface="Arial"/>
            </a:endParaRPr>
          </a:p>
          <a:p>
            <a:pPr>
              <a:lnSpc>
                <a:spcPct val="100000"/>
              </a:lnSpc>
            </a:pPr>
            <a:endParaRPr b="0" lang="en-IN" sz="1300" spc="-1" strike="noStrike">
              <a:latin typeface="Arial"/>
            </a:endParaRPr>
          </a:p>
          <a:p>
            <a:pPr>
              <a:lnSpc>
                <a:spcPct val="100000"/>
              </a:lnSpc>
            </a:pPr>
            <a:r>
              <a:rPr b="1" lang="en-IN" sz="1300" spc="-1" strike="noStrike">
                <a:solidFill>
                  <a:srgbClr val="ff0066"/>
                </a:solidFill>
                <a:latin typeface="Verdana"/>
                <a:ea typeface="Verdana"/>
              </a:rPr>
              <a:t>12. Implied Addressing</a:t>
            </a:r>
            <a:endParaRPr b="0" lang="en-IN" sz="1300" spc="-1" strike="noStrike">
              <a:latin typeface="Arial"/>
            </a:endParaRPr>
          </a:p>
        </p:txBody>
      </p:sp>
      <p:sp>
        <p:nvSpPr>
          <p:cNvPr id="1742" name="CustomShape 7"/>
          <p:cNvSpPr/>
          <p:nvPr/>
        </p:nvSpPr>
        <p:spPr>
          <a:xfrm>
            <a:off x="3733920" y="762120"/>
            <a:ext cx="5257440" cy="571464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p>
            <a:pPr algn="just">
              <a:lnSpc>
                <a:spcPct val="100000"/>
              </a:lnSpc>
            </a:pPr>
            <a:r>
              <a:rPr b="1" lang="en-IN" sz="1400" spc="-1" strike="noStrike">
                <a:solidFill>
                  <a:srgbClr val="000000"/>
                </a:solidFill>
                <a:latin typeface="Verdana"/>
                <a:ea typeface="Verdana"/>
              </a:rPr>
              <a:t>These addressing modes are used to access data from standard I/O mapped devices or ports.</a:t>
            </a:r>
            <a:endParaRPr b="0" lang="en-IN" sz="1400" spc="-1" strike="noStrike">
              <a:latin typeface="Arial"/>
            </a:endParaRPr>
          </a:p>
          <a:p>
            <a:pPr algn="just">
              <a:lnSpc>
                <a:spcPct val="100000"/>
              </a:lnSpc>
            </a:pPr>
            <a:endParaRPr b="0" lang="en-IN" sz="1400" spc="-1" strike="noStrike">
              <a:latin typeface="Arial"/>
            </a:endParaRPr>
          </a:p>
          <a:p>
            <a:pPr algn="just">
              <a:lnSpc>
                <a:spcPct val="100000"/>
              </a:lnSpc>
            </a:pPr>
            <a:r>
              <a:rPr b="1" lang="en-IN" sz="1400" spc="-1" strike="noStrike">
                <a:solidFill>
                  <a:srgbClr val="000000"/>
                </a:solidFill>
                <a:latin typeface="Verdana"/>
                <a:ea typeface="Verdana"/>
              </a:rPr>
              <a:t>In </a:t>
            </a:r>
            <a:r>
              <a:rPr b="1" lang="en-IN" sz="1400" spc="-1" strike="noStrike">
                <a:solidFill>
                  <a:srgbClr val="0070c0"/>
                </a:solidFill>
                <a:latin typeface="Verdana"/>
                <a:ea typeface="Verdana"/>
              </a:rPr>
              <a:t>direct port addressing mode</a:t>
            </a:r>
            <a:r>
              <a:rPr b="1" lang="en-IN" sz="1400" spc="-1" strike="noStrike">
                <a:solidFill>
                  <a:srgbClr val="000000"/>
                </a:solidFill>
                <a:latin typeface="Verdana"/>
                <a:ea typeface="Verdana"/>
              </a:rPr>
              <a:t>, an 8-bit port address is directly specified in the instruction.</a:t>
            </a:r>
            <a:endParaRPr b="0" lang="en-IN" sz="1400" spc="-1" strike="noStrike">
              <a:latin typeface="Arial"/>
            </a:endParaRPr>
          </a:p>
          <a:p>
            <a:pPr algn="just">
              <a:lnSpc>
                <a:spcPct val="100000"/>
              </a:lnSpc>
            </a:pPr>
            <a:endParaRPr b="0" lang="en-IN" sz="1400" spc="-1" strike="noStrike">
              <a:latin typeface="Arial"/>
            </a:endParaRPr>
          </a:p>
          <a:p>
            <a:pPr algn="just">
              <a:lnSpc>
                <a:spcPct val="100000"/>
              </a:lnSpc>
            </a:pPr>
            <a:r>
              <a:rPr b="1" lang="en-IN" sz="1400" spc="-1" strike="noStrike">
                <a:solidFill>
                  <a:srgbClr val="ff0000"/>
                </a:solidFill>
                <a:latin typeface="Verdana"/>
                <a:ea typeface="Verdana"/>
              </a:rPr>
              <a:t>Example:  </a:t>
            </a:r>
            <a:r>
              <a:rPr b="1" lang="en-IN" sz="1400" spc="-1" strike="noStrike">
                <a:solidFill>
                  <a:srgbClr val="000000"/>
                </a:solidFill>
                <a:latin typeface="Verdana"/>
                <a:ea typeface="Verdana"/>
              </a:rPr>
              <a:t>IN AL, [09H]</a:t>
            </a:r>
            <a:endParaRPr b="0" lang="en-IN" sz="1400" spc="-1" strike="noStrike">
              <a:latin typeface="Arial"/>
            </a:endParaRPr>
          </a:p>
          <a:p>
            <a:pPr algn="just">
              <a:lnSpc>
                <a:spcPct val="100000"/>
              </a:lnSpc>
            </a:pPr>
            <a:endParaRPr b="0" lang="en-IN" sz="1400" spc="-1" strike="noStrike">
              <a:latin typeface="Arial"/>
            </a:endParaRPr>
          </a:p>
          <a:p>
            <a:pPr algn="just">
              <a:lnSpc>
                <a:spcPct val="100000"/>
              </a:lnSpc>
            </a:pPr>
            <a:r>
              <a:rPr b="1" lang="en-IN" sz="1400" spc="-1" strike="noStrike">
                <a:solidFill>
                  <a:srgbClr val="c00000"/>
                </a:solidFill>
                <a:latin typeface="Verdana"/>
                <a:ea typeface="Verdana"/>
              </a:rPr>
              <a:t>Operations:   PORT</a:t>
            </a:r>
            <a:r>
              <a:rPr b="1" lang="en-IN" sz="1400" spc="-1" strike="noStrike" baseline="-25000">
                <a:solidFill>
                  <a:srgbClr val="c00000"/>
                </a:solidFill>
                <a:latin typeface="Verdana"/>
                <a:ea typeface="Verdana"/>
              </a:rPr>
              <a:t>addr</a:t>
            </a:r>
            <a:r>
              <a:rPr b="1" lang="en-IN" sz="1400" spc="-1" strike="noStrike">
                <a:solidFill>
                  <a:srgbClr val="c00000"/>
                </a:solidFill>
                <a:latin typeface="Verdana"/>
                <a:ea typeface="Verdana"/>
              </a:rPr>
              <a:t> = 09</a:t>
            </a:r>
            <a:r>
              <a:rPr b="1" lang="en-IN" sz="1400" spc="-1" strike="noStrike" baseline="-25000">
                <a:solidFill>
                  <a:srgbClr val="c00000"/>
                </a:solidFill>
                <a:latin typeface="Verdana"/>
                <a:ea typeface="Verdana"/>
              </a:rPr>
              <a:t>H</a:t>
            </a:r>
            <a:endParaRPr b="0" lang="en-IN" sz="1400" spc="-1" strike="noStrike">
              <a:latin typeface="Arial"/>
            </a:endParaRPr>
          </a:p>
          <a:p>
            <a:pPr algn="just">
              <a:lnSpc>
                <a:spcPct val="100000"/>
              </a:lnSpc>
            </a:pPr>
            <a:r>
              <a:rPr b="1" lang="en-IN" sz="1400" spc="-1" strike="noStrike">
                <a:solidFill>
                  <a:srgbClr val="c00000"/>
                </a:solidFill>
                <a:latin typeface="Verdana"/>
                <a:ea typeface="Verdana"/>
              </a:rPr>
              <a:t>	</a:t>
            </a:r>
            <a:r>
              <a:rPr b="1" lang="en-IN" sz="1400" spc="-1" strike="noStrike">
                <a:solidFill>
                  <a:srgbClr val="c00000"/>
                </a:solidFill>
                <a:latin typeface="Verdana"/>
                <a:ea typeface="Verdana"/>
              </a:rPr>
              <a:t>       </a:t>
            </a:r>
            <a:r>
              <a:rPr b="1" lang="en-IN" sz="1400" spc="-1" strike="noStrike">
                <a:solidFill>
                  <a:srgbClr val="c00000"/>
                </a:solidFill>
                <a:latin typeface="Verdana"/>
                <a:ea typeface="Verdana"/>
              </a:rPr>
              <a:t>(AL) </a:t>
            </a:r>
            <a:r>
              <a:rPr b="1" lang="en-IN" sz="1400" spc="-1" strike="noStrike">
                <a:solidFill>
                  <a:srgbClr val="c00000"/>
                </a:solidFill>
                <a:latin typeface="Symbol"/>
                <a:ea typeface="Verdana"/>
              </a:rPr>
              <a:t></a:t>
            </a:r>
            <a:r>
              <a:rPr b="1" lang="en-IN" sz="1400" spc="-1" strike="noStrike">
                <a:solidFill>
                  <a:srgbClr val="c00000"/>
                </a:solidFill>
                <a:latin typeface="Verdana"/>
                <a:ea typeface="Verdana"/>
              </a:rPr>
              <a:t> (PORT)  </a:t>
            </a:r>
            <a:endParaRPr b="0" lang="en-IN" sz="1400" spc="-1" strike="noStrike">
              <a:latin typeface="Arial"/>
            </a:endParaRPr>
          </a:p>
          <a:p>
            <a:pPr algn="just">
              <a:lnSpc>
                <a:spcPct val="100000"/>
              </a:lnSpc>
            </a:pPr>
            <a:endParaRPr b="0" lang="en-IN" sz="1400" spc="-1" strike="noStrike">
              <a:latin typeface="Arial"/>
            </a:endParaRPr>
          </a:p>
          <a:p>
            <a:pPr algn="just">
              <a:lnSpc>
                <a:spcPct val="100000"/>
              </a:lnSpc>
            </a:pPr>
            <a:r>
              <a:rPr b="1" lang="en-IN" sz="1400" spc="-1" strike="noStrike">
                <a:solidFill>
                  <a:srgbClr val="c00000"/>
                </a:solidFill>
                <a:latin typeface="Verdana"/>
                <a:ea typeface="Verdana"/>
              </a:rPr>
              <a:t>	</a:t>
            </a:r>
            <a:r>
              <a:rPr b="1" lang="en-IN" sz="1400" spc="-1" strike="noStrike">
                <a:solidFill>
                  <a:srgbClr val="c00000"/>
                </a:solidFill>
                <a:latin typeface="Verdana"/>
                <a:ea typeface="Verdana"/>
              </a:rPr>
              <a:t>       </a:t>
            </a:r>
            <a:r>
              <a:rPr b="1" lang="en-IN" sz="1400" spc="-1" strike="noStrike">
                <a:solidFill>
                  <a:srgbClr val="c00000"/>
                </a:solidFill>
                <a:latin typeface="Verdana"/>
                <a:ea typeface="Verdana"/>
              </a:rPr>
              <a:t>Content of port with address 09</a:t>
            </a:r>
            <a:r>
              <a:rPr b="1" lang="en-IN" sz="1400" spc="-1" strike="noStrike" baseline="-25000">
                <a:solidFill>
                  <a:srgbClr val="c00000"/>
                </a:solidFill>
                <a:latin typeface="Verdana"/>
                <a:ea typeface="Verdana"/>
              </a:rPr>
              <a:t>H</a:t>
            </a:r>
            <a:r>
              <a:rPr b="1" lang="en-IN" sz="1400" spc="-1" strike="noStrike">
                <a:solidFill>
                  <a:srgbClr val="c00000"/>
                </a:solidFill>
                <a:latin typeface="Verdana"/>
                <a:ea typeface="Verdana"/>
              </a:rPr>
              <a:t> is </a:t>
            </a:r>
            <a:r>
              <a:rPr b="1" lang="en-IN" sz="1400" spc="-1" strike="noStrike">
                <a:solidFill>
                  <a:srgbClr val="c00000"/>
                </a:solidFill>
                <a:latin typeface="Verdana"/>
                <a:ea typeface="Verdana"/>
              </a:rPr>
              <a:t>	</a:t>
            </a:r>
            <a:r>
              <a:rPr b="1" lang="en-IN" sz="1400" spc="-1" strike="noStrike">
                <a:solidFill>
                  <a:srgbClr val="c00000"/>
                </a:solidFill>
                <a:latin typeface="Verdana"/>
                <a:ea typeface="Verdana"/>
              </a:rPr>
              <a:t>       moved to AL register</a:t>
            </a:r>
            <a:endParaRPr b="0" lang="en-IN" sz="1400" spc="-1" strike="noStrike">
              <a:latin typeface="Arial"/>
            </a:endParaRPr>
          </a:p>
          <a:p>
            <a:pPr algn="just">
              <a:lnSpc>
                <a:spcPct val="100000"/>
              </a:lnSpc>
            </a:pPr>
            <a:endParaRPr b="0" lang="en-IN" sz="1400" spc="-1" strike="noStrike">
              <a:latin typeface="Arial"/>
            </a:endParaRPr>
          </a:p>
          <a:p>
            <a:pPr algn="just">
              <a:lnSpc>
                <a:spcPct val="100000"/>
              </a:lnSpc>
            </a:pPr>
            <a:r>
              <a:rPr b="1" lang="en-IN" sz="1400" spc="-1" strike="noStrike">
                <a:solidFill>
                  <a:srgbClr val="0070c0"/>
                </a:solidFill>
                <a:latin typeface="Verdana"/>
                <a:ea typeface="Verdana"/>
              </a:rPr>
              <a:t>In indirect port addressing mode</a:t>
            </a:r>
            <a:r>
              <a:rPr b="1" lang="en-IN" sz="1400" spc="-1" strike="noStrike">
                <a:solidFill>
                  <a:srgbClr val="000000"/>
                </a:solidFill>
                <a:latin typeface="Verdana"/>
                <a:ea typeface="Verdana"/>
              </a:rPr>
              <a:t>, the instruction will specify the name of the register which holds the port address. In 8086, the 16-bit port address is stored in the DX register.</a:t>
            </a:r>
            <a:endParaRPr b="0" lang="en-IN" sz="1400" spc="-1" strike="noStrike">
              <a:latin typeface="Arial"/>
            </a:endParaRPr>
          </a:p>
          <a:p>
            <a:pPr algn="just">
              <a:lnSpc>
                <a:spcPct val="100000"/>
              </a:lnSpc>
            </a:pPr>
            <a:endParaRPr b="0" lang="en-IN" sz="1400" spc="-1" strike="noStrike">
              <a:latin typeface="Arial"/>
            </a:endParaRPr>
          </a:p>
          <a:p>
            <a:pPr algn="just">
              <a:lnSpc>
                <a:spcPct val="100000"/>
              </a:lnSpc>
            </a:pPr>
            <a:r>
              <a:rPr b="1" lang="en-IN" sz="1400" spc="-1" strike="noStrike">
                <a:solidFill>
                  <a:srgbClr val="ff0000"/>
                </a:solidFill>
                <a:latin typeface="Verdana"/>
                <a:ea typeface="Verdana"/>
              </a:rPr>
              <a:t>Example:  </a:t>
            </a:r>
            <a:r>
              <a:rPr b="1" lang="en-IN" sz="1400" spc="-1" strike="noStrike">
                <a:solidFill>
                  <a:srgbClr val="000000"/>
                </a:solidFill>
                <a:latin typeface="Verdana"/>
                <a:ea typeface="Verdana"/>
              </a:rPr>
              <a:t>OUT [DX], AX</a:t>
            </a:r>
            <a:endParaRPr b="0" lang="en-IN" sz="1400" spc="-1" strike="noStrike">
              <a:latin typeface="Arial"/>
            </a:endParaRPr>
          </a:p>
          <a:p>
            <a:pPr algn="just">
              <a:lnSpc>
                <a:spcPct val="100000"/>
              </a:lnSpc>
            </a:pPr>
            <a:endParaRPr b="0" lang="en-IN" sz="1400" spc="-1" strike="noStrike">
              <a:latin typeface="Arial"/>
            </a:endParaRPr>
          </a:p>
          <a:p>
            <a:pPr algn="just">
              <a:lnSpc>
                <a:spcPct val="100000"/>
              </a:lnSpc>
            </a:pPr>
            <a:r>
              <a:rPr b="1" lang="en-IN" sz="1400" spc="-1" strike="noStrike">
                <a:solidFill>
                  <a:srgbClr val="c00000"/>
                </a:solidFill>
                <a:latin typeface="Verdana"/>
                <a:ea typeface="Verdana"/>
              </a:rPr>
              <a:t>Operations:   PORT</a:t>
            </a:r>
            <a:r>
              <a:rPr b="1" lang="en-IN" sz="1400" spc="-1" strike="noStrike" baseline="-25000">
                <a:solidFill>
                  <a:srgbClr val="c00000"/>
                </a:solidFill>
                <a:latin typeface="Verdana"/>
                <a:ea typeface="Verdana"/>
              </a:rPr>
              <a:t>addr</a:t>
            </a:r>
            <a:r>
              <a:rPr b="1" lang="en-IN" sz="1400" spc="-1" strike="noStrike">
                <a:solidFill>
                  <a:srgbClr val="c00000"/>
                </a:solidFill>
                <a:latin typeface="Verdana"/>
                <a:ea typeface="Verdana"/>
              </a:rPr>
              <a:t> = (DX)</a:t>
            </a:r>
            <a:endParaRPr b="0" lang="en-IN" sz="1400" spc="-1" strike="noStrike">
              <a:latin typeface="Arial"/>
            </a:endParaRPr>
          </a:p>
          <a:p>
            <a:pPr algn="just">
              <a:lnSpc>
                <a:spcPct val="100000"/>
              </a:lnSpc>
            </a:pPr>
            <a:r>
              <a:rPr b="1" lang="en-IN" sz="1400" spc="-1" strike="noStrike">
                <a:solidFill>
                  <a:srgbClr val="c00000"/>
                </a:solidFill>
                <a:latin typeface="Verdana"/>
                <a:ea typeface="Verdana"/>
              </a:rPr>
              <a:t>	</a:t>
            </a:r>
            <a:r>
              <a:rPr b="1" lang="en-IN" sz="1400" spc="-1" strike="noStrike">
                <a:solidFill>
                  <a:srgbClr val="c00000"/>
                </a:solidFill>
                <a:latin typeface="Verdana"/>
                <a:ea typeface="Verdana"/>
              </a:rPr>
              <a:t>       </a:t>
            </a:r>
            <a:r>
              <a:rPr b="1" lang="en-IN" sz="1400" spc="-1" strike="noStrike">
                <a:solidFill>
                  <a:srgbClr val="c00000"/>
                </a:solidFill>
                <a:latin typeface="Verdana"/>
                <a:ea typeface="Verdana"/>
              </a:rPr>
              <a:t>(PORT) </a:t>
            </a:r>
            <a:r>
              <a:rPr b="1" lang="en-IN" sz="1400" spc="-1" strike="noStrike">
                <a:solidFill>
                  <a:srgbClr val="c00000"/>
                </a:solidFill>
                <a:latin typeface="Symbol"/>
                <a:ea typeface="Verdana"/>
              </a:rPr>
              <a:t></a:t>
            </a:r>
            <a:r>
              <a:rPr b="1" lang="en-IN" sz="1400" spc="-1" strike="noStrike">
                <a:solidFill>
                  <a:srgbClr val="c00000"/>
                </a:solidFill>
                <a:latin typeface="Verdana"/>
                <a:ea typeface="Verdana"/>
              </a:rPr>
              <a:t> (AX)  </a:t>
            </a:r>
            <a:endParaRPr b="0" lang="en-IN" sz="1400" spc="-1" strike="noStrike">
              <a:latin typeface="Arial"/>
            </a:endParaRPr>
          </a:p>
          <a:p>
            <a:pPr algn="just">
              <a:lnSpc>
                <a:spcPct val="100000"/>
              </a:lnSpc>
            </a:pPr>
            <a:endParaRPr b="0" lang="en-IN" sz="1400" spc="-1" strike="noStrike">
              <a:latin typeface="Arial"/>
            </a:endParaRPr>
          </a:p>
          <a:p>
            <a:pPr algn="just">
              <a:lnSpc>
                <a:spcPct val="100000"/>
              </a:lnSpc>
            </a:pPr>
            <a:r>
              <a:rPr b="1" lang="en-IN" sz="1400" spc="-1" strike="noStrike">
                <a:solidFill>
                  <a:srgbClr val="c00000"/>
                </a:solidFill>
                <a:latin typeface="Verdana"/>
                <a:ea typeface="Verdana"/>
              </a:rPr>
              <a:t>	</a:t>
            </a:r>
            <a:r>
              <a:rPr b="1" lang="en-IN" sz="1400" spc="-1" strike="noStrike">
                <a:solidFill>
                  <a:srgbClr val="c00000"/>
                </a:solidFill>
                <a:latin typeface="Verdana"/>
                <a:ea typeface="Verdana"/>
              </a:rPr>
              <a:t>     </a:t>
            </a:r>
            <a:r>
              <a:rPr b="1" lang="en-IN" sz="1400" spc="-1" strike="noStrike">
                <a:solidFill>
                  <a:srgbClr val="c00000"/>
                </a:solidFill>
                <a:latin typeface="Verdana"/>
                <a:ea typeface="Verdana"/>
              </a:rPr>
              <a:t>Content of AX is moved to port </a:t>
            </a:r>
            <a:r>
              <a:rPr b="1" lang="en-IN" sz="1400" spc="-1" strike="noStrike">
                <a:solidFill>
                  <a:srgbClr val="c00000"/>
                </a:solidFill>
                <a:latin typeface="Verdana"/>
                <a:ea typeface="Verdana"/>
              </a:rPr>
              <a:t>	</a:t>
            </a:r>
            <a:r>
              <a:rPr b="1" lang="en-IN" sz="1400" spc="-1" strike="noStrike">
                <a:solidFill>
                  <a:srgbClr val="c00000"/>
                </a:solidFill>
                <a:latin typeface="Verdana"/>
                <a:ea typeface="Verdana"/>
              </a:rPr>
              <a:t>	</a:t>
            </a:r>
            <a:r>
              <a:rPr b="1" lang="en-IN" sz="1400" spc="-1" strike="noStrike">
                <a:solidFill>
                  <a:srgbClr val="c00000"/>
                </a:solidFill>
                <a:latin typeface="Verdana"/>
                <a:ea typeface="Verdana"/>
              </a:rPr>
              <a:t>     whose address is specified by DX       </a:t>
            </a:r>
            <a:r>
              <a:rPr b="1" lang="en-IN" sz="1400" spc="-1" strike="noStrike">
                <a:solidFill>
                  <a:srgbClr val="c00000"/>
                </a:solidFill>
                <a:latin typeface="Verdana"/>
                <a:ea typeface="Verdana"/>
              </a:rPr>
              <a:t>	</a:t>
            </a:r>
            <a:r>
              <a:rPr b="1" lang="en-IN" sz="1400" spc="-1" strike="noStrike">
                <a:solidFill>
                  <a:srgbClr val="c00000"/>
                </a:solidFill>
                <a:latin typeface="Verdana"/>
                <a:ea typeface="Verdana"/>
              </a:rPr>
              <a:t>     register.</a:t>
            </a:r>
            <a:endParaRPr b="0" lang="en-IN" sz="1400" spc="-1" strike="noStrike">
              <a:latin typeface="Arial"/>
            </a:endParaRPr>
          </a:p>
          <a:p>
            <a:pPr algn="just">
              <a:lnSpc>
                <a:spcPct val="100000"/>
              </a:lnSpc>
            </a:pPr>
            <a:endParaRPr b="0" lang="en-IN" sz="1400" spc="-1" strike="noStrike">
              <a:latin typeface="Arial"/>
            </a:endParaRPr>
          </a:p>
        </p:txBody>
      </p:sp>
      <p:pic>
        <p:nvPicPr>
          <p:cNvPr id="1743" name="Picture 2" descr=""/>
          <p:cNvPicPr/>
          <p:nvPr/>
        </p:nvPicPr>
        <p:blipFill>
          <a:blip r:embed="rId1"/>
          <a:stretch/>
        </p:blipFill>
        <p:spPr>
          <a:xfrm>
            <a:off x="667440" y="5547600"/>
            <a:ext cx="1322640" cy="1300680"/>
          </a:xfrm>
          <a:prstGeom prst="rect">
            <a:avLst/>
          </a:prstGeom>
          <a:ln>
            <a:noFill/>
          </a:ln>
        </p:spPr>
      </p:pic>
      <p:sp>
        <p:nvSpPr>
          <p:cNvPr id="1744" name="CustomShape 8"/>
          <p:cNvSpPr/>
          <p:nvPr/>
        </p:nvSpPr>
        <p:spPr>
          <a:xfrm>
            <a:off x="3809880" y="3807000"/>
            <a:ext cx="5257440" cy="2892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745" name="TextShape 9"/>
          <p:cNvSpPr txBox="1"/>
          <p:nvPr/>
        </p:nvSpPr>
        <p:spPr>
          <a:xfrm>
            <a:off x="6553080" y="6356520"/>
            <a:ext cx="2133360" cy="364680"/>
          </a:xfrm>
          <a:prstGeom prst="rect">
            <a:avLst/>
          </a:prstGeom>
          <a:noFill/>
          <a:ln>
            <a:noFill/>
          </a:ln>
        </p:spPr>
        <p:txBody>
          <a:bodyPr anchor="ctr"/>
          <a:p>
            <a:pPr algn="r">
              <a:lnSpc>
                <a:spcPct val="100000"/>
              </a:lnSpc>
            </a:pPr>
            <a:fld id="{C08A1117-4528-47C6-B47D-9AC0A5D899A3}" type="slidenum">
              <a:rPr b="0" lang="en-IN" sz="1200" spc="-1" strike="noStrike">
                <a:solidFill>
                  <a:srgbClr val="8b8b8b"/>
                </a:solidFill>
                <a:latin typeface="Verdana"/>
                <a:ea typeface="Verdana"/>
              </a:rPr>
              <a:t>&lt;number&gt;</a:t>
            </a:fld>
            <a:endParaRPr b="0" lang="en-IN" sz="1200" spc="-1" strike="noStrike">
              <a:latin typeface="Times New Roman"/>
            </a:endParaRPr>
          </a:p>
        </p:txBody>
      </p:sp>
      <p:sp>
        <p:nvSpPr>
          <p:cNvPr id="1746" name="CustomShape 10"/>
          <p:cNvSpPr/>
          <p:nvPr/>
        </p:nvSpPr>
        <p:spPr>
          <a:xfrm>
            <a:off x="6362640" y="147960"/>
            <a:ext cx="2494800" cy="455400"/>
          </a:xfrm>
          <a:prstGeom prst="rect">
            <a:avLst/>
          </a:prstGeom>
          <a:noFill/>
          <a:ln>
            <a:noFill/>
          </a:ln>
        </p:spPr>
        <p:style>
          <a:lnRef idx="0"/>
          <a:fillRef idx="0"/>
          <a:effectRef idx="0"/>
          <a:fontRef idx="minor"/>
        </p:style>
        <p:txBody>
          <a:bodyPr lIns="90000" rIns="90000" tIns="45000" bIns="45000"/>
          <a:p>
            <a:pPr algn="r">
              <a:lnSpc>
                <a:spcPct val="100000"/>
              </a:lnSpc>
            </a:pPr>
            <a:r>
              <a:rPr b="1" lang="en-IN" sz="1200" spc="-1" strike="noStrike">
                <a:solidFill>
                  <a:srgbClr val="ff0000"/>
                </a:solidFill>
                <a:latin typeface="Verdana"/>
              </a:rPr>
              <a:t>Group III : Addressing modes for I/O ports</a:t>
            </a:r>
            <a:endParaRPr b="0" lang="en-IN" sz="1200" spc="-1" strike="noStrike">
              <a:latin typeface="Arial"/>
            </a:endParaRPr>
          </a:p>
        </p:txBody>
      </p:sp>
    </p:spTree>
  </p:cSld>
  <mc:AlternateContent>
    <mc:Choice Requires="p14">
      <p:transition spd="slow" p14:dur="2000"/>
    </mc:Choice>
    <mc:Fallback>
      <p:transition spd="slow"/>
    </mc:Fallback>
  </mc:AlternateContent>
  <p:timing>
    <p:tnLst>
      <p:par>
        <p:cTn id="1127" dur="indefinite" restart="never" nodeType="tmRoot">
          <p:childTnLst>
            <p:seq>
              <p:cTn id="1128" dur="indefinite" nodeType="mainSeq">
                <p:childTnLst>
                  <p:par>
                    <p:cTn id="1129" fill="hold">
                      <p:stCondLst>
                        <p:cond delay="indefinite"/>
                      </p:stCondLst>
                      <p:childTnLst>
                        <p:par>
                          <p:cTn id="1130" fill="hold">
                            <p:stCondLst>
                              <p:cond delay="0"/>
                            </p:stCondLst>
                            <p:childTnLst>
                              <p:par>
                                <p:cTn id="1131" nodeType="clickEffect" fill="hold" presetClass="exit" presetID="1">
                                  <p:stCondLst>
                                    <p:cond delay="0"/>
                                  </p:stCondLst>
                                  <p:childTnLst>
                                    <p:set>
                                      <p:cBhvr>
                                        <p:cTn id="1132" dur="1" fill="hold">
                                          <p:stCondLst>
                                            <p:cond delay="0"/>
                                          </p:stCondLst>
                                        </p:cTn>
                                        <p:tgtEl>
                                          <p:spTgt spid="1744"/>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7" name="CustomShape 1"/>
          <p:cNvSpPr/>
          <p:nvPr/>
        </p:nvSpPr>
        <p:spPr>
          <a:xfrm>
            <a:off x="6629400" y="1877760"/>
            <a:ext cx="2302560" cy="228240"/>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p:style>
      </p:sp>
      <p:sp>
        <p:nvSpPr>
          <p:cNvPr id="1748" name="CustomShape 2"/>
          <p:cNvSpPr/>
          <p:nvPr/>
        </p:nvSpPr>
        <p:spPr>
          <a:xfrm>
            <a:off x="3793680" y="2106360"/>
            <a:ext cx="2835360" cy="228240"/>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p:style>
      </p:sp>
      <p:sp>
        <p:nvSpPr>
          <p:cNvPr id="1749" name="CustomShape 3"/>
          <p:cNvSpPr/>
          <p:nvPr/>
        </p:nvSpPr>
        <p:spPr>
          <a:xfrm>
            <a:off x="4800600" y="2664000"/>
            <a:ext cx="893520" cy="32076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1750" name="CustomShape 4"/>
          <p:cNvSpPr/>
          <p:nvPr/>
        </p:nvSpPr>
        <p:spPr>
          <a:xfrm>
            <a:off x="152280" y="4724280"/>
            <a:ext cx="3263760" cy="420840"/>
          </a:xfrm>
          <a:prstGeom prst="rect">
            <a:avLst/>
          </a:prstGeom>
          <a:solidFill>
            <a:srgbClr val="ffcccc"/>
          </a:solidFill>
          <a:ln>
            <a:noFill/>
          </a:ln>
        </p:spPr>
        <p:style>
          <a:lnRef idx="2">
            <a:schemeClr val="accent1">
              <a:shade val="50000"/>
            </a:schemeClr>
          </a:lnRef>
          <a:fillRef idx="1">
            <a:schemeClr val="accent1"/>
          </a:fillRef>
          <a:effectRef idx="0">
            <a:schemeClr val="accent1"/>
          </a:effectRef>
          <a:fontRef idx="minor"/>
        </p:style>
      </p:sp>
      <p:sp>
        <p:nvSpPr>
          <p:cNvPr id="1751" name="TextShape 5"/>
          <p:cNvSpPr txBox="1"/>
          <p:nvPr/>
        </p:nvSpPr>
        <p:spPr>
          <a:xfrm>
            <a:off x="2895480" y="110880"/>
            <a:ext cx="6019560" cy="487080"/>
          </a:xfrm>
          <a:prstGeom prst="rect">
            <a:avLst/>
          </a:prstGeom>
          <a:noFill/>
          <a:ln>
            <a:noFill/>
          </a:ln>
        </p:spPr>
        <p:txBody>
          <a:bodyPr anchor="ctr"/>
          <a:p>
            <a:pPr>
              <a:lnSpc>
                <a:spcPct val="100000"/>
              </a:lnSpc>
            </a:pPr>
            <a:r>
              <a:rPr b="1" lang="en-US" sz="2000" spc="-1" strike="noStrike">
                <a:solidFill>
                  <a:srgbClr val="ff0066"/>
                </a:solidFill>
                <a:latin typeface="Verdana"/>
                <a:ea typeface="Verdana"/>
              </a:rPr>
              <a:t>Addressing Modes</a:t>
            </a:r>
            <a:endParaRPr b="0" lang="en-US" sz="2000" spc="-1" strike="noStrike">
              <a:solidFill>
                <a:srgbClr val="000000"/>
              </a:solidFill>
              <a:latin typeface="Verdana"/>
            </a:endParaRPr>
          </a:p>
        </p:txBody>
      </p:sp>
      <p:sp>
        <p:nvSpPr>
          <p:cNvPr id="1752" name="TextShape 6"/>
          <p:cNvSpPr txBox="1"/>
          <p:nvPr/>
        </p:nvSpPr>
        <p:spPr>
          <a:xfrm>
            <a:off x="6553080" y="6356520"/>
            <a:ext cx="2133360" cy="364680"/>
          </a:xfrm>
          <a:prstGeom prst="rect">
            <a:avLst/>
          </a:prstGeom>
          <a:noFill/>
          <a:ln>
            <a:noFill/>
          </a:ln>
        </p:spPr>
        <p:txBody>
          <a:bodyPr anchor="ctr"/>
          <a:p>
            <a:pPr algn="r">
              <a:lnSpc>
                <a:spcPct val="100000"/>
              </a:lnSpc>
            </a:pPr>
            <a:fld id="{D7CD4839-939C-45C0-8BC9-839294C6F84B}" type="slidenum">
              <a:rPr b="0" lang="en-IN" sz="1200" spc="-1" strike="noStrike">
                <a:solidFill>
                  <a:srgbClr val="8b8b8b"/>
                </a:solidFill>
                <a:latin typeface="Verdana"/>
                <a:ea typeface="Verdana"/>
              </a:rPr>
              <a:t>&lt;number&gt;</a:t>
            </a:fld>
            <a:endParaRPr b="0" lang="en-IN" sz="1200" spc="-1" strike="noStrike">
              <a:latin typeface="Times New Roman"/>
            </a:endParaRPr>
          </a:p>
        </p:txBody>
      </p:sp>
      <p:sp>
        <p:nvSpPr>
          <p:cNvPr id="1753" name="CustomShape 7"/>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1754" name="CustomShape 8"/>
          <p:cNvSpPr/>
          <p:nvPr/>
        </p:nvSpPr>
        <p:spPr>
          <a:xfrm>
            <a:off x="199080" y="838440"/>
            <a:ext cx="3182040" cy="4644360"/>
          </a:xfrm>
          <a:prstGeom prst="rect">
            <a:avLst/>
          </a:prstGeom>
          <a:noFill/>
          <a:ln>
            <a:noFill/>
          </a:ln>
        </p:spPr>
        <p:style>
          <a:lnRef idx="0"/>
          <a:fillRef idx="0"/>
          <a:effectRef idx="0"/>
          <a:fontRef idx="minor"/>
        </p:style>
        <p:txBody>
          <a:bodyPr wrap="none" lIns="90000" rIns="90000" tIns="45000" bIns="45000"/>
          <a:p>
            <a:pPr marL="343080" indent="-342720">
              <a:lnSpc>
                <a:spcPct val="100000"/>
              </a:lnSpc>
              <a:buClr>
                <a:srgbClr val="ff0066"/>
              </a:buClr>
              <a:buFont typeface="StarSymbol"/>
              <a:buAutoNum type="arabicPeriod"/>
            </a:pPr>
            <a:r>
              <a:rPr b="1" lang="en-IN" sz="1300" spc="-1" strike="noStrike">
                <a:solidFill>
                  <a:srgbClr val="ff0066"/>
                </a:solidFill>
                <a:latin typeface="Verdana"/>
                <a:ea typeface="Verdana"/>
              </a:rPr>
              <a:t>Register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ff0066"/>
              </a:buClr>
              <a:buFont typeface="StarSymbol"/>
              <a:buAutoNum type="arabicPeriod" startAt="2"/>
            </a:pPr>
            <a:r>
              <a:rPr b="1" lang="en-IN" sz="1300" spc="-1" strike="noStrike">
                <a:solidFill>
                  <a:srgbClr val="ff0066"/>
                </a:solidFill>
                <a:latin typeface="Verdana"/>
                <a:ea typeface="Verdana"/>
              </a:rPr>
              <a:t>Immediate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3"/>
            </a:pPr>
            <a:r>
              <a:rPr b="1" lang="en-IN" sz="1300" spc="-1" strike="noStrike">
                <a:solidFill>
                  <a:srgbClr val="990033"/>
                </a:solidFill>
                <a:latin typeface="Verdana"/>
                <a:ea typeface="Verdana"/>
              </a:rPr>
              <a:t>Direct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4"/>
            </a:pPr>
            <a:r>
              <a:rPr b="1" lang="en-IN" sz="1300" spc="-1" strike="noStrike">
                <a:solidFill>
                  <a:srgbClr val="990033"/>
                </a:solidFill>
                <a:latin typeface="Verdana"/>
                <a:ea typeface="Verdana"/>
              </a:rPr>
              <a:t>Register Indirect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5"/>
            </a:pPr>
            <a:r>
              <a:rPr b="1" lang="en-IN" sz="1300" spc="-1" strike="noStrike">
                <a:solidFill>
                  <a:srgbClr val="990033"/>
                </a:solidFill>
                <a:latin typeface="Verdana"/>
                <a:ea typeface="Verdana"/>
              </a:rPr>
              <a:t>Based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6"/>
            </a:pPr>
            <a:r>
              <a:rPr b="1" lang="en-IN" sz="1300" spc="-1" strike="noStrike">
                <a:solidFill>
                  <a:srgbClr val="990033"/>
                </a:solidFill>
                <a:latin typeface="Verdana"/>
                <a:ea typeface="Verdana"/>
              </a:rPr>
              <a:t>Indexed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7"/>
            </a:pPr>
            <a:r>
              <a:rPr b="1" lang="en-IN" sz="1300" spc="-1" strike="noStrike">
                <a:solidFill>
                  <a:srgbClr val="990033"/>
                </a:solidFill>
                <a:latin typeface="Verdana"/>
                <a:ea typeface="Verdana"/>
              </a:rPr>
              <a:t>Based Index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8"/>
            </a:pPr>
            <a:r>
              <a:rPr b="1" lang="en-IN" sz="1300" spc="-1" strike="noStrike">
                <a:solidFill>
                  <a:srgbClr val="990033"/>
                </a:solidFill>
                <a:latin typeface="Verdana"/>
                <a:ea typeface="Verdana"/>
              </a:rPr>
              <a:t>String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ff0066"/>
              </a:buClr>
              <a:buFont typeface="StarSymbol"/>
              <a:buAutoNum type="arabicPeriod" startAt="9"/>
            </a:pPr>
            <a:r>
              <a:rPr b="1" lang="en-IN" sz="1300" spc="-1" strike="noStrike">
                <a:solidFill>
                  <a:srgbClr val="ff0066"/>
                </a:solidFill>
                <a:latin typeface="Verdana"/>
                <a:ea typeface="Verdana"/>
              </a:rPr>
              <a:t>Direct I/O port Addressing</a:t>
            </a:r>
            <a:endParaRPr b="0" lang="en-IN" sz="1300" spc="-1" strike="noStrike">
              <a:latin typeface="Arial"/>
            </a:endParaRPr>
          </a:p>
          <a:p>
            <a:pPr>
              <a:lnSpc>
                <a:spcPct val="100000"/>
              </a:lnSpc>
            </a:pPr>
            <a:endParaRPr b="0" lang="en-IN" sz="1300" spc="-1" strike="noStrike">
              <a:latin typeface="Arial"/>
            </a:endParaRPr>
          </a:p>
          <a:p>
            <a:pPr>
              <a:lnSpc>
                <a:spcPct val="100000"/>
              </a:lnSpc>
            </a:pPr>
            <a:r>
              <a:rPr b="1" lang="en-IN" sz="1300" spc="-1" strike="noStrike">
                <a:solidFill>
                  <a:srgbClr val="ff0066"/>
                </a:solidFill>
                <a:latin typeface="Verdana"/>
                <a:ea typeface="Verdana"/>
              </a:rPr>
              <a:t>10. Indirect I/O port Addressing</a:t>
            </a:r>
            <a:endParaRPr b="0" lang="en-IN" sz="1300" spc="-1" strike="noStrike">
              <a:latin typeface="Arial"/>
            </a:endParaRPr>
          </a:p>
          <a:p>
            <a:pPr>
              <a:lnSpc>
                <a:spcPct val="100000"/>
              </a:lnSpc>
            </a:pPr>
            <a:endParaRPr b="0" lang="en-IN" sz="1300" spc="-1" strike="noStrike">
              <a:latin typeface="Arial"/>
            </a:endParaRPr>
          </a:p>
          <a:p>
            <a:pPr>
              <a:lnSpc>
                <a:spcPct val="100000"/>
              </a:lnSpc>
            </a:pPr>
            <a:r>
              <a:rPr b="1" lang="en-IN" sz="1300" spc="-1" strike="noStrike">
                <a:solidFill>
                  <a:srgbClr val="ff0066"/>
                </a:solidFill>
                <a:latin typeface="Verdana"/>
                <a:ea typeface="Verdana"/>
              </a:rPr>
              <a:t>11. Relative Addressing</a:t>
            </a:r>
            <a:endParaRPr b="0" lang="en-IN" sz="1300" spc="-1" strike="noStrike">
              <a:latin typeface="Arial"/>
            </a:endParaRPr>
          </a:p>
          <a:p>
            <a:pPr>
              <a:lnSpc>
                <a:spcPct val="100000"/>
              </a:lnSpc>
            </a:pPr>
            <a:endParaRPr b="0" lang="en-IN" sz="1300" spc="-1" strike="noStrike">
              <a:latin typeface="Arial"/>
            </a:endParaRPr>
          </a:p>
          <a:p>
            <a:pPr>
              <a:lnSpc>
                <a:spcPct val="100000"/>
              </a:lnSpc>
            </a:pPr>
            <a:r>
              <a:rPr b="1" lang="en-IN" sz="1300" spc="-1" strike="noStrike">
                <a:solidFill>
                  <a:srgbClr val="ff0066"/>
                </a:solidFill>
                <a:latin typeface="Verdana"/>
                <a:ea typeface="Verdana"/>
              </a:rPr>
              <a:t>12. Implied Addressing</a:t>
            </a:r>
            <a:endParaRPr b="0" lang="en-IN" sz="1300" spc="-1" strike="noStrike">
              <a:latin typeface="Arial"/>
            </a:endParaRPr>
          </a:p>
        </p:txBody>
      </p:sp>
      <p:sp>
        <p:nvSpPr>
          <p:cNvPr id="1755" name="CustomShape 9"/>
          <p:cNvSpPr/>
          <p:nvPr/>
        </p:nvSpPr>
        <p:spPr>
          <a:xfrm>
            <a:off x="3733920" y="762120"/>
            <a:ext cx="5181120" cy="563832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p>
            <a:pPr algn="just">
              <a:lnSpc>
                <a:spcPct val="100000"/>
              </a:lnSpc>
            </a:pPr>
            <a:endParaRPr b="0" lang="en-IN" sz="1800" spc="-1" strike="noStrike">
              <a:latin typeface="Arial"/>
            </a:endParaRPr>
          </a:p>
          <a:p>
            <a:pPr algn="just">
              <a:lnSpc>
                <a:spcPct val="100000"/>
              </a:lnSpc>
            </a:pPr>
            <a:endParaRPr b="0" lang="en-IN" sz="1800" spc="-1" strike="noStrike">
              <a:latin typeface="Arial"/>
            </a:endParaRPr>
          </a:p>
          <a:p>
            <a:pPr algn="just">
              <a:lnSpc>
                <a:spcPct val="100000"/>
              </a:lnSpc>
            </a:pPr>
            <a:endParaRPr b="0" lang="en-IN" sz="1800" spc="-1" strike="noStrike">
              <a:latin typeface="Arial"/>
            </a:endParaRPr>
          </a:p>
          <a:p>
            <a:pPr algn="just">
              <a:lnSpc>
                <a:spcPct val="100000"/>
              </a:lnSpc>
            </a:pPr>
            <a:endParaRPr b="0" lang="en-IN" sz="1800" spc="-1" strike="noStrike">
              <a:latin typeface="Arial"/>
            </a:endParaRPr>
          </a:p>
          <a:p>
            <a:pPr algn="just">
              <a:lnSpc>
                <a:spcPct val="100000"/>
              </a:lnSpc>
            </a:pPr>
            <a:r>
              <a:rPr b="1" lang="en-IN" sz="1400" spc="-1" strike="noStrike">
                <a:solidFill>
                  <a:srgbClr val="000000"/>
                </a:solidFill>
                <a:latin typeface="Verdana"/>
                <a:ea typeface="Verdana"/>
              </a:rPr>
              <a:t>In this addressing mode, the effective address of a program instruction is specified relative to Instruction Pointer (IP) by an 8-bit signed displacement.</a:t>
            </a:r>
            <a:endParaRPr b="0" lang="en-IN" sz="1400" spc="-1" strike="noStrike">
              <a:latin typeface="Arial"/>
            </a:endParaRPr>
          </a:p>
          <a:p>
            <a:pPr algn="just">
              <a:lnSpc>
                <a:spcPct val="100000"/>
              </a:lnSpc>
            </a:pPr>
            <a:endParaRPr b="0" lang="en-IN" sz="1400" spc="-1" strike="noStrike">
              <a:latin typeface="Arial"/>
            </a:endParaRPr>
          </a:p>
          <a:p>
            <a:pPr algn="just">
              <a:lnSpc>
                <a:spcPct val="100000"/>
              </a:lnSpc>
            </a:pPr>
            <a:r>
              <a:rPr b="1" lang="en-IN" sz="1400" spc="-1" strike="noStrike">
                <a:solidFill>
                  <a:srgbClr val="ff0000"/>
                </a:solidFill>
                <a:latin typeface="Verdana"/>
                <a:ea typeface="Verdana"/>
              </a:rPr>
              <a:t>Example:  </a:t>
            </a:r>
            <a:r>
              <a:rPr b="1" lang="en-IN" sz="1400" spc="-1" strike="noStrike">
                <a:solidFill>
                  <a:srgbClr val="000000"/>
                </a:solidFill>
                <a:latin typeface="Verdana"/>
                <a:ea typeface="Verdana"/>
              </a:rPr>
              <a:t>JZ 0AH</a:t>
            </a:r>
            <a:endParaRPr b="0" lang="en-IN" sz="1400" spc="-1" strike="noStrike">
              <a:latin typeface="Arial"/>
            </a:endParaRPr>
          </a:p>
          <a:p>
            <a:pPr algn="just">
              <a:lnSpc>
                <a:spcPct val="100000"/>
              </a:lnSpc>
            </a:pPr>
            <a:endParaRPr b="0" lang="en-IN" sz="1400" spc="-1" strike="noStrike">
              <a:latin typeface="Arial"/>
            </a:endParaRPr>
          </a:p>
          <a:p>
            <a:pPr algn="just">
              <a:lnSpc>
                <a:spcPct val="100000"/>
              </a:lnSpc>
            </a:pPr>
            <a:r>
              <a:rPr b="1" lang="en-IN" sz="1400" spc="-1" strike="noStrike">
                <a:solidFill>
                  <a:srgbClr val="000000"/>
                </a:solidFill>
                <a:latin typeface="Verdana"/>
                <a:ea typeface="Verdana"/>
              </a:rPr>
              <a:t>   </a:t>
            </a:r>
            <a:r>
              <a:rPr b="1" lang="en-IN" sz="1400" spc="-1" strike="noStrike">
                <a:solidFill>
                  <a:srgbClr val="c00000"/>
                </a:solidFill>
                <a:latin typeface="Verdana"/>
                <a:ea typeface="Verdana"/>
              </a:rPr>
              <a:t>Operations:</a:t>
            </a:r>
            <a:endParaRPr b="0" lang="en-IN" sz="1400" spc="-1" strike="noStrike">
              <a:latin typeface="Arial"/>
            </a:endParaRPr>
          </a:p>
          <a:p>
            <a:pPr marL="457200" algn="just">
              <a:lnSpc>
                <a:spcPct val="100000"/>
              </a:lnSpc>
            </a:pPr>
            <a:endParaRPr b="0" lang="en-IN" sz="1400" spc="-1" strike="noStrike">
              <a:latin typeface="Arial"/>
            </a:endParaRPr>
          </a:p>
          <a:p>
            <a:pPr marL="457200" algn="just">
              <a:lnSpc>
                <a:spcPct val="100000"/>
              </a:lnSpc>
            </a:pPr>
            <a:r>
              <a:rPr b="1" lang="en-IN" sz="1400" spc="-1" strike="noStrike">
                <a:solidFill>
                  <a:srgbClr val="c00000"/>
                </a:solidFill>
                <a:latin typeface="Verdana"/>
                <a:ea typeface="Verdana"/>
              </a:rPr>
              <a:t>000A</a:t>
            </a:r>
            <a:r>
              <a:rPr b="1" lang="en-IN" sz="1400" spc="-1" strike="noStrike" baseline="-25000">
                <a:solidFill>
                  <a:srgbClr val="c00000"/>
                </a:solidFill>
                <a:latin typeface="Verdana"/>
                <a:ea typeface="Verdana"/>
              </a:rPr>
              <a:t>H</a:t>
            </a:r>
            <a:r>
              <a:rPr b="1" lang="en-IN" sz="1400" spc="-1" strike="noStrike">
                <a:solidFill>
                  <a:srgbClr val="c00000"/>
                </a:solidFill>
                <a:latin typeface="Verdana"/>
                <a:ea typeface="Verdana"/>
              </a:rPr>
              <a:t> </a:t>
            </a:r>
            <a:r>
              <a:rPr b="1" lang="en-IN" sz="1400" spc="-1" strike="noStrike">
                <a:solidFill>
                  <a:srgbClr val="c00000"/>
                </a:solidFill>
                <a:latin typeface="Symbol"/>
                <a:ea typeface="Verdana"/>
              </a:rPr>
              <a:t></a:t>
            </a:r>
            <a:r>
              <a:rPr b="1" lang="en-IN" sz="1400" spc="-1" strike="noStrike">
                <a:solidFill>
                  <a:srgbClr val="c00000"/>
                </a:solidFill>
                <a:latin typeface="Verdana"/>
                <a:ea typeface="Verdana"/>
              </a:rPr>
              <a:t> 0A</a:t>
            </a:r>
            <a:r>
              <a:rPr b="1" lang="en-IN" sz="1400" spc="-1" strike="noStrike" baseline="-25000">
                <a:solidFill>
                  <a:srgbClr val="c00000"/>
                </a:solidFill>
                <a:latin typeface="Verdana"/>
                <a:ea typeface="Verdana"/>
              </a:rPr>
              <a:t>H</a:t>
            </a:r>
            <a:r>
              <a:rPr b="1" lang="en-IN" sz="1400" spc="-1" strike="noStrike">
                <a:solidFill>
                  <a:srgbClr val="c00000"/>
                </a:solidFill>
                <a:latin typeface="Verdana"/>
                <a:ea typeface="Verdana"/>
              </a:rPr>
              <a:t>      (sign extend)</a:t>
            </a:r>
            <a:endParaRPr b="0" lang="en-IN" sz="1400" spc="-1" strike="noStrike">
              <a:latin typeface="Arial"/>
            </a:endParaRPr>
          </a:p>
          <a:p>
            <a:pPr marL="457200" algn="just">
              <a:lnSpc>
                <a:spcPct val="100000"/>
              </a:lnSpc>
            </a:pPr>
            <a:endParaRPr b="0" lang="en-IN" sz="1400" spc="-1" strike="noStrike">
              <a:latin typeface="Arial"/>
            </a:endParaRPr>
          </a:p>
          <a:p>
            <a:pPr marL="457200" algn="just">
              <a:lnSpc>
                <a:spcPct val="100000"/>
              </a:lnSpc>
            </a:pPr>
            <a:r>
              <a:rPr b="1" lang="en-IN" sz="1400" spc="-1" strike="noStrike">
                <a:solidFill>
                  <a:srgbClr val="c00000"/>
                </a:solidFill>
                <a:latin typeface="Verdana"/>
                <a:ea typeface="Verdana"/>
              </a:rPr>
              <a:t>If ZF = 1, then</a:t>
            </a:r>
            <a:endParaRPr b="0" lang="en-IN" sz="1400" spc="-1" strike="noStrike">
              <a:latin typeface="Arial"/>
            </a:endParaRPr>
          </a:p>
          <a:p>
            <a:pPr marL="457200" algn="just">
              <a:lnSpc>
                <a:spcPct val="100000"/>
              </a:lnSpc>
            </a:pPr>
            <a:endParaRPr b="0" lang="en-IN" sz="1400" spc="-1" strike="noStrike">
              <a:latin typeface="Arial"/>
            </a:endParaRPr>
          </a:p>
          <a:p>
            <a:pPr marL="457200" algn="just">
              <a:lnSpc>
                <a:spcPct val="100000"/>
              </a:lnSpc>
            </a:pPr>
            <a:r>
              <a:rPr b="1" lang="en-IN" sz="1400" spc="-1" strike="noStrike">
                <a:solidFill>
                  <a:srgbClr val="c00000"/>
                </a:solidFill>
                <a:latin typeface="Verdana"/>
                <a:ea typeface="Verdana"/>
              </a:rPr>
              <a:t>EA = (IP) + 000A</a:t>
            </a:r>
            <a:r>
              <a:rPr b="1" lang="en-IN" sz="1400" spc="-1" strike="noStrike" baseline="-25000">
                <a:solidFill>
                  <a:srgbClr val="c00000"/>
                </a:solidFill>
                <a:latin typeface="Verdana"/>
                <a:ea typeface="Verdana"/>
              </a:rPr>
              <a:t>H</a:t>
            </a:r>
            <a:endParaRPr b="0" lang="en-IN" sz="1400" spc="-1" strike="noStrike">
              <a:latin typeface="Arial"/>
            </a:endParaRPr>
          </a:p>
          <a:p>
            <a:pPr marL="457200" algn="just">
              <a:lnSpc>
                <a:spcPct val="100000"/>
              </a:lnSpc>
            </a:pPr>
            <a:r>
              <a:rPr b="1" lang="en-IN" sz="1400" spc="-1" strike="noStrike">
                <a:solidFill>
                  <a:srgbClr val="c00000"/>
                </a:solidFill>
                <a:latin typeface="Verdana"/>
                <a:ea typeface="Verdana"/>
              </a:rPr>
              <a:t>BA = (CS) x 16</a:t>
            </a:r>
            <a:r>
              <a:rPr b="1" lang="en-IN" sz="1400" spc="-1" strike="noStrike" baseline="-25000">
                <a:solidFill>
                  <a:srgbClr val="c00000"/>
                </a:solidFill>
                <a:latin typeface="Verdana"/>
                <a:ea typeface="Verdana"/>
              </a:rPr>
              <a:t>10</a:t>
            </a:r>
            <a:endParaRPr b="0" lang="en-IN" sz="1400" spc="-1" strike="noStrike">
              <a:latin typeface="Arial"/>
            </a:endParaRPr>
          </a:p>
          <a:p>
            <a:pPr marL="457200" algn="just">
              <a:lnSpc>
                <a:spcPct val="100000"/>
              </a:lnSpc>
            </a:pPr>
            <a:r>
              <a:rPr b="1" lang="en-IN" sz="1400" spc="-1" strike="noStrike">
                <a:solidFill>
                  <a:srgbClr val="c00000"/>
                </a:solidFill>
                <a:latin typeface="Verdana"/>
                <a:ea typeface="Verdana"/>
              </a:rPr>
              <a:t>MA = BA + EA</a:t>
            </a:r>
            <a:endParaRPr b="0" lang="en-IN" sz="1400" spc="-1" strike="noStrike">
              <a:latin typeface="Arial"/>
            </a:endParaRPr>
          </a:p>
          <a:p>
            <a:pPr marL="457200" algn="just">
              <a:lnSpc>
                <a:spcPct val="100000"/>
              </a:lnSpc>
            </a:pPr>
            <a:endParaRPr b="0" lang="en-IN" sz="1400" spc="-1" strike="noStrike">
              <a:latin typeface="Arial"/>
            </a:endParaRPr>
          </a:p>
          <a:p>
            <a:pPr marL="457200" algn="just">
              <a:lnSpc>
                <a:spcPct val="100000"/>
              </a:lnSpc>
            </a:pPr>
            <a:r>
              <a:rPr b="1" lang="en-IN" sz="1400" spc="-1" strike="noStrike">
                <a:solidFill>
                  <a:srgbClr val="c00000"/>
                </a:solidFill>
                <a:latin typeface="Verdana"/>
                <a:ea typeface="Verdana"/>
              </a:rPr>
              <a:t>If ZF = 1, then the program control jumps to new address calculated above. </a:t>
            </a:r>
            <a:endParaRPr b="0" lang="en-IN" sz="1400" spc="-1" strike="noStrike">
              <a:latin typeface="Arial"/>
            </a:endParaRPr>
          </a:p>
          <a:p>
            <a:pPr marL="457200" algn="just">
              <a:lnSpc>
                <a:spcPct val="100000"/>
              </a:lnSpc>
            </a:pPr>
            <a:endParaRPr b="0" lang="en-IN" sz="1400" spc="-1" strike="noStrike">
              <a:latin typeface="Arial"/>
            </a:endParaRPr>
          </a:p>
          <a:p>
            <a:pPr marL="457200" algn="just">
              <a:lnSpc>
                <a:spcPct val="100000"/>
              </a:lnSpc>
            </a:pPr>
            <a:r>
              <a:rPr b="1" lang="en-IN" sz="1400" spc="-1" strike="noStrike">
                <a:solidFill>
                  <a:srgbClr val="c00000"/>
                </a:solidFill>
                <a:latin typeface="Verdana"/>
                <a:ea typeface="Verdana"/>
              </a:rPr>
              <a:t>If ZF = 0, then next instruction of the program is executed.</a:t>
            </a:r>
            <a:endParaRPr b="0" lang="en-IN" sz="1400" spc="-1" strike="noStrike">
              <a:latin typeface="Arial"/>
            </a:endParaRPr>
          </a:p>
        </p:txBody>
      </p:sp>
      <p:pic>
        <p:nvPicPr>
          <p:cNvPr id="1756" name="Picture 2" descr=""/>
          <p:cNvPicPr/>
          <p:nvPr/>
        </p:nvPicPr>
        <p:blipFill>
          <a:blip r:embed="rId1"/>
          <a:stretch/>
        </p:blipFill>
        <p:spPr>
          <a:xfrm>
            <a:off x="667440" y="5547600"/>
            <a:ext cx="1322640" cy="1300680"/>
          </a:xfrm>
          <a:prstGeom prst="rect">
            <a:avLst/>
          </a:prstGeom>
          <a:ln>
            <a:noFill/>
          </a:ln>
        </p:spPr>
      </p:pic>
      <p:sp>
        <p:nvSpPr>
          <p:cNvPr id="1757" name="CustomShape 10"/>
          <p:cNvSpPr/>
          <p:nvPr/>
        </p:nvSpPr>
        <p:spPr>
          <a:xfrm>
            <a:off x="6615720" y="127440"/>
            <a:ext cx="2283480" cy="455400"/>
          </a:xfrm>
          <a:prstGeom prst="rect">
            <a:avLst/>
          </a:prstGeom>
          <a:noFill/>
          <a:ln>
            <a:noFill/>
          </a:ln>
        </p:spPr>
        <p:style>
          <a:lnRef idx="0"/>
          <a:fillRef idx="0"/>
          <a:effectRef idx="0"/>
          <a:fontRef idx="minor"/>
        </p:style>
        <p:txBody>
          <a:bodyPr lIns="90000" rIns="90000" tIns="45000" bIns="45000"/>
          <a:p>
            <a:pPr algn="r">
              <a:lnSpc>
                <a:spcPct val="100000"/>
              </a:lnSpc>
            </a:pPr>
            <a:r>
              <a:rPr b="1" lang="en-IN" sz="1200" spc="-1" strike="noStrike">
                <a:solidFill>
                  <a:srgbClr val="ff0000"/>
                </a:solidFill>
                <a:latin typeface="Verdana"/>
              </a:rPr>
              <a:t>Group IV : Relative Addressing mode</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8" name="CustomShape 1"/>
          <p:cNvSpPr/>
          <p:nvPr/>
        </p:nvSpPr>
        <p:spPr>
          <a:xfrm>
            <a:off x="4884840" y="3747600"/>
            <a:ext cx="738360" cy="32076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1759" name="CustomShape 2"/>
          <p:cNvSpPr/>
          <p:nvPr/>
        </p:nvSpPr>
        <p:spPr>
          <a:xfrm>
            <a:off x="152280" y="5181480"/>
            <a:ext cx="3263760" cy="420840"/>
          </a:xfrm>
          <a:prstGeom prst="rect">
            <a:avLst/>
          </a:prstGeom>
          <a:solidFill>
            <a:srgbClr val="ffcccc"/>
          </a:solidFill>
          <a:ln>
            <a:noFill/>
          </a:ln>
        </p:spPr>
        <p:style>
          <a:lnRef idx="2">
            <a:schemeClr val="accent1">
              <a:shade val="50000"/>
            </a:schemeClr>
          </a:lnRef>
          <a:fillRef idx="1">
            <a:schemeClr val="accent1"/>
          </a:fillRef>
          <a:effectRef idx="0">
            <a:schemeClr val="accent1"/>
          </a:effectRef>
          <a:fontRef idx="minor"/>
        </p:style>
      </p:sp>
      <p:sp>
        <p:nvSpPr>
          <p:cNvPr id="1760" name="TextShape 3"/>
          <p:cNvSpPr txBox="1"/>
          <p:nvPr/>
        </p:nvSpPr>
        <p:spPr>
          <a:xfrm>
            <a:off x="2895480" y="110880"/>
            <a:ext cx="6019560" cy="487080"/>
          </a:xfrm>
          <a:prstGeom prst="rect">
            <a:avLst/>
          </a:prstGeom>
          <a:noFill/>
          <a:ln>
            <a:noFill/>
          </a:ln>
        </p:spPr>
        <p:txBody>
          <a:bodyPr anchor="ctr"/>
          <a:p>
            <a:pPr>
              <a:lnSpc>
                <a:spcPct val="100000"/>
              </a:lnSpc>
            </a:pPr>
            <a:r>
              <a:rPr b="1" lang="en-US" sz="2000" spc="-1" strike="noStrike">
                <a:solidFill>
                  <a:srgbClr val="ff0066"/>
                </a:solidFill>
                <a:latin typeface="Verdana"/>
                <a:ea typeface="Verdana"/>
              </a:rPr>
              <a:t>Addressing Modes</a:t>
            </a:r>
            <a:endParaRPr b="0" lang="en-US" sz="2000" spc="-1" strike="noStrike">
              <a:solidFill>
                <a:srgbClr val="000000"/>
              </a:solidFill>
              <a:latin typeface="Verdana"/>
            </a:endParaRPr>
          </a:p>
        </p:txBody>
      </p:sp>
      <p:sp>
        <p:nvSpPr>
          <p:cNvPr id="1761" name="TextShape 4"/>
          <p:cNvSpPr txBox="1"/>
          <p:nvPr/>
        </p:nvSpPr>
        <p:spPr>
          <a:xfrm>
            <a:off x="6553080" y="6356520"/>
            <a:ext cx="2133360" cy="364680"/>
          </a:xfrm>
          <a:prstGeom prst="rect">
            <a:avLst/>
          </a:prstGeom>
          <a:noFill/>
          <a:ln>
            <a:noFill/>
          </a:ln>
        </p:spPr>
        <p:txBody>
          <a:bodyPr anchor="ctr"/>
          <a:p>
            <a:pPr algn="r">
              <a:lnSpc>
                <a:spcPct val="100000"/>
              </a:lnSpc>
            </a:pPr>
            <a:fld id="{85D33680-6AAD-4070-A209-DF01890EF5D0}" type="slidenum">
              <a:rPr b="0" lang="en-IN" sz="1200" spc="-1" strike="noStrike">
                <a:solidFill>
                  <a:srgbClr val="8b8b8b"/>
                </a:solidFill>
                <a:latin typeface="Verdana"/>
                <a:ea typeface="Verdana"/>
              </a:rPr>
              <a:t>&lt;number&gt;</a:t>
            </a:fld>
            <a:endParaRPr b="0" lang="en-IN" sz="1200" spc="-1" strike="noStrike">
              <a:latin typeface="Times New Roman"/>
            </a:endParaRPr>
          </a:p>
        </p:txBody>
      </p:sp>
      <p:sp>
        <p:nvSpPr>
          <p:cNvPr id="1762" name="CustomShape 5"/>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1763" name="CustomShape 6"/>
          <p:cNvSpPr/>
          <p:nvPr/>
        </p:nvSpPr>
        <p:spPr>
          <a:xfrm>
            <a:off x="199080" y="838440"/>
            <a:ext cx="3182040" cy="4644360"/>
          </a:xfrm>
          <a:prstGeom prst="rect">
            <a:avLst/>
          </a:prstGeom>
          <a:noFill/>
          <a:ln>
            <a:noFill/>
          </a:ln>
        </p:spPr>
        <p:style>
          <a:lnRef idx="0"/>
          <a:fillRef idx="0"/>
          <a:effectRef idx="0"/>
          <a:fontRef idx="minor"/>
        </p:style>
        <p:txBody>
          <a:bodyPr wrap="none" lIns="90000" rIns="90000" tIns="45000" bIns="45000"/>
          <a:p>
            <a:pPr marL="343080" indent="-342720">
              <a:lnSpc>
                <a:spcPct val="100000"/>
              </a:lnSpc>
              <a:buClr>
                <a:srgbClr val="ff0066"/>
              </a:buClr>
              <a:buFont typeface="StarSymbol"/>
              <a:buAutoNum type="arabicPeriod"/>
            </a:pPr>
            <a:r>
              <a:rPr b="1" lang="en-IN" sz="1300" spc="-1" strike="noStrike">
                <a:solidFill>
                  <a:srgbClr val="ff0066"/>
                </a:solidFill>
                <a:latin typeface="Verdana"/>
                <a:ea typeface="Verdana"/>
              </a:rPr>
              <a:t>Register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ff0066"/>
              </a:buClr>
              <a:buFont typeface="StarSymbol"/>
              <a:buAutoNum type="arabicPeriod" startAt="2"/>
            </a:pPr>
            <a:r>
              <a:rPr b="1" lang="en-IN" sz="1300" spc="-1" strike="noStrike">
                <a:solidFill>
                  <a:srgbClr val="ff0066"/>
                </a:solidFill>
                <a:latin typeface="Verdana"/>
                <a:ea typeface="Verdana"/>
              </a:rPr>
              <a:t>Immediate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3"/>
            </a:pPr>
            <a:r>
              <a:rPr b="1" lang="en-IN" sz="1300" spc="-1" strike="noStrike">
                <a:solidFill>
                  <a:srgbClr val="990033"/>
                </a:solidFill>
                <a:latin typeface="Verdana"/>
                <a:ea typeface="Verdana"/>
              </a:rPr>
              <a:t>Direct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4"/>
            </a:pPr>
            <a:r>
              <a:rPr b="1" lang="en-IN" sz="1300" spc="-1" strike="noStrike">
                <a:solidFill>
                  <a:srgbClr val="990033"/>
                </a:solidFill>
                <a:latin typeface="Verdana"/>
                <a:ea typeface="Verdana"/>
              </a:rPr>
              <a:t>Register Indirect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5"/>
            </a:pPr>
            <a:r>
              <a:rPr b="1" lang="en-IN" sz="1300" spc="-1" strike="noStrike">
                <a:solidFill>
                  <a:srgbClr val="990033"/>
                </a:solidFill>
                <a:latin typeface="Verdana"/>
                <a:ea typeface="Verdana"/>
              </a:rPr>
              <a:t>Based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6"/>
            </a:pPr>
            <a:r>
              <a:rPr b="1" lang="en-IN" sz="1300" spc="-1" strike="noStrike">
                <a:solidFill>
                  <a:srgbClr val="990033"/>
                </a:solidFill>
                <a:latin typeface="Verdana"/>
                <a:ea typeface="Verdana"/>
              </a:rPr>
              <a:t>Indexed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7"/>
            </a:pPr>
            <a:r>
              <a:rPr b="1" lang="en-IN" sz="1300" spc="-1" strike="noStrike">
                <a:solidFill>
                  <a:srgbClr val="990033"/>
                </a:solidFill>
                <a:latin typeface="Verdana"/>
                <a:ea typeface="Verdana"/>
              </a:rPr>
              <a:t>Based Index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990033"/>
              </a:buClr>
              <a:buFont typeface="StarSymbol"/>
              <a:buAutoNum type="arabicPeriod" startAt="8"/>
            </a:pPr>
            <a:r>
              <a:rPr b="1" lang="en-IN" sz="1300" spc="-1" strike="noStrike">
                <a:solidFill>
                  <a:srgbClr val="990033"/>
                </a:solidFill>
                <a:latin typeface="Verdana"/>
                <a:ea typeface="Verdana"/>
              </a:rPr>
              <a:t>String Addressing</a:t>
            </a:r>
            <a:endParaRPr b="0" lang="en-IN" sz="1300" spc="-1" strike="noStrike">
              <a:latin typeface="Arial"/>
            </a:endParaRPr>
          </a:p>
          <a:p>
            <a:pPr>
              <a:lnSpc>
                <a:spcPct val="100000"/>
              </a:lnSpc>
            </a:pPr>
            <a:endParaRPr b="0" lang="en-IN" sz="1300" spc="-1" strike="noStrike">
              <a:latin typeface="Arial"/>
            </a:endParaRPr>
          </a:p>
          <a:p>
            <a:pPr marL="343080" indent="-342720">
              <a:lnSpc>
                <a:spcPct val="100000"/>
              </a:lnSpc>
              <a:buClr>
                <a:srgbClr val="ff0066"/>
              </a:buClr>
              <a:buFont typeface="StarSymbol"/>
              <a:buAutoNum type="arabicPeriod" startAt="9"/>
            </a:pPr>
            <a:r>
              <a:rPr b="1" lang="en-IN" sz="1300" spc="-1" strike="noStrike">
                <a:solidFill>
                  <a:srgbClr val="ff0066"/>
                </a:solidFill>
                <a:latin typeface="Verdana"/>
                <a:ea typeface="Verdana"/>
              </a:rPr>
              <a:t>Direct I/O port Addressing</a:t>
            </a:r>
            <a:endParaRPr b="0" lang="en-IN" sz="1300" spc="-1" strike="noStrike">
              <a:latin typeface="Arial"/>
            </a:endParaRPr>
          </a:p>
          <a:p>
            <a:pPr>
              <a:lnSpc>
                <a:spcPct val="100000"/>
              </a:lnSpc>
            </a:pPr>
            <a:endParaRPr b="0" lang="en-IN" sz="1300" spc="-1" strike="noStrike">
              <a:latin typeface="Arial"/>
            </a:endParaRPr>
          </a:p>
          <a:p>
            <a:pPr>
              <a:lnSpc>
                <a:spcPct val="100000"/>
              </a:lnSpc>
            </a:pPr>
            <a:r>
              <a:rPr b="1" lang="en-IN" sz="1300" spc="-1" strike="noStrike">
                <a:solidFill>
                  <a:srgbClr val="ff0066"/>
                </a:solidFill>
                <a:latin typeface="Verdana"/>
                <a:ea typeface="Verdana"/>
              </a:rPr>
              <a:t>10. Indirect I/O port Addressing</a:t>
            </a:r>
            <a:endParaRPr b="0" lang="en-IN" sz="1300" spc="-1" strike="noStrike">
              <a:latin typeface="Arial"/>
            </a:endParaRPr>
          </a:p>
          <a:p>
            <a:pPr>
              <a:lnSpc>
                <a:spcPct val="100000"/>
              </a:lnSpc>
            </a:pPr>
            <a:endParaRPr b="0" lang="en-IN" sz="1300" spc="-1" strike="noStrike">
              <a:latin typeface="Arial"/>
            </a:endParaRPr>
          </a:p>
          <a:p>
            <a:pPr>
              <a:lnSpc>
                <a:spcPct val="100000"/>
              </a:lnSpc>
            </a:pPr>
            <a:r>
              <a:rPr b="1" lang="en-IN" sz="1300" spc="-1" strike="noStrike">
                <a:solidFill>
                  <a:srgbClr val="ff0066"/>
                </a:solidFill>
                <a:latin typeface="Verdana"/>
                <a:ea typeface="Verdana"/>
              </a:rPr>
              <a:t>11. Relative Addressing</a:t>
            </a:r>
            <a:endParaRPr b="0" lang="en-IN" sz="1300" spc="-1" strike="noStrike">
              <a:latin typeface="Arial"/>
            </a:endParaRPr>
          </a:p>
          <a:p>
            <a:pPr>
              <a:lnSpc>
                <a:spcPct val="100000"/>
              </a:lnSpc>
            </a:pPr>
            <a:endParaRPr b="0" lang="en-IN" sz="1300" spc="-1" strike="noStrike">
              <a:latin typeface="Arial"/>
            </a:endParaRPr>
          </a:p>
          <a:p>
            <a:pPr>
              <a:lnSpc>
                <a:spcPct val="100000"/>
              </a:lnSpc>
            </a:pPr>
            <a:r>
              <a:rPr b="1" lang="en-IN" sz="1300" spc="-1" strike="noStrike">
                <a:solidFill>
                  <a:srgbClr val="ff0066"/>
                </a:solidFill>
                <a:latin typeface="Verdana"/>
                <a:ea typeface="Verdana"/>
              </a:rPr>
              <a:t>12. Implied Addressing</a:t>
            </a:r>
            <a:endParaRPr b="0" lang="en-IN" sz="1300" spc="-1" strike="noStrike">
              <a:latin typeface="Arial"/>
            </a:endParaRPr>
          </a:p>
        </p:txBody>
      </p:sp>
      <p:sp>
        <p:nvSpPr>
          <p:cNvPr id="1764" name="CustomShape 7"/>
          <p:cNvSpPr/>
          <p:nvPr/>
        </p:nvSpPr>
        <p:spPr>
          <a:xfrm>
            <a:off x="3809880" y="762120"/>
            <a:ext cx="5105160" cy="563832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p>
            <a:pPr algn="just">
              <a:lnSpc>
                <a:spcPct val="100000"/>
              </a:lnSpc>
            </a:pPr>
            <a:endParaRPr b="0" lang="en-IN" sz="1800" spc="-1" strike="noStrike">
              <a:latin typeface="Arial"/>
            </a:endParaRPr>
          </a:p>
          <a:p>
            <a:pPr algn="just">
              <a:lnSpc>
                <a:spcPct val="100000"/>
              </a:lnSpc>
            </a:pPr>
            <a:endParaRPr b="0" lang="en-IN" sz="1800" spc="-1" strike="noStrike">
              <a:latin typeface="Arial"/>
            </a:endParaRPr>
          </a:p>
          <a:p>
            <a:pPr algn="just">
              <a:lnSpc>
                <a:spcPct val="100000"/>
              </a:lnSpc>
            </a:pPr>
            <a:endParaRPr b="0" lang="en-IN" sz="1800" spc="-1" strike="noStrike">
              <a:latin typeface="Arial"/>
            </a:endParaRPr>
          </a:p>
          <a:p>
            <a:pPr algn="just">
              <a:lnSpc>
                <a:spcPct val="100000"/>
              </a:lnSpc>
            </a:pPr>
            <a:endParaRPr b="0" lang="en-IN" sz="1800" spc="-1" strike="noStrike">
              <a:latin typeface="Arial"/>
            </a:endParaRPr>
          </a:p>
          <a:p>
            <a:pPr algn="just">
              <a:lnSpc>
                <a:spcPct val="100000"/>
              </a:lnSpc>
            </a:pPr>
            <a:endParaRPr b="0" lang="en-IN" sz="1800" spc="-1" strike="noStrike">
              <a:latin typeface="Arial"/>
            </a:endParaRPr>
          </a:p>
          <a:p>
            <a:pPr algn="just">
              <a:lnSpc>
                <a:spcPct val="100000"/>
              </a:lnSpc>
            </a:pPr>
            <a:endParaRPr b="0" lang="en-IN" sz="1800" spc="-1" strike="noStrike">
              <a:latin typeface="Arial"/>
            </a:endParaRPr>
          </a:p>
          <a:p>
            <a:pPr algn="just">
              <a:lnSpc>
                <a:spcPct val="100000"/>
              </a:lnSpc>
            </a:pPr>
            <a:endParaRPr b="0" lang="en-IN" sz="1800" spc="-1" strike="noStrike">
              <a:latin typeface="Arial"/>
            </a:endParaRPr>
          </a:p>
          <a:p>
            <a:pPr algn="just">
              <a:lnSpc>
                <a:spcPct val="100000"/>
              </a:lnSpc>
            </a:pPr>
            <a:endParaRPr b="0" lang="en-IN" sz="1800" spc="-1" strike="noStrike">
              <a:latin typeface="Arial"/>
            </a:endParaRPr>
          </a:p>
          <a:p>
            <a:pPr algn="just">
              <a:lnSpc>
                <a:spcPct val="100000"/>
              </a:lnSpc>
            </a:pPr>
            <a:endParaRPr b="0" lang="en-IN" sz="1800" spc="-1" strike="noStrike">
              <a:latin typeface="Arial"/>
            </a:endParaRPr>
          </a:p>
          <a:p>
            <a:pPr algn="just">
              <a:lnSpc>
                <a:spcPct val="100000"/>
              </a:lnSpc>
            </a:pPr>
            <a:endParaRPr b="0" lang="en-IN" sz="1800" spc="-1" strike="noStrike">
              <a:latin typeface="Arial"/>
            </a:endParaRPr>
          </a:p>
          <a:p>
            <a:pPr algn="just">
              <a:lnSpc>
                <a:spcPct val="100000"/>
              </a:lnSpc>
            </a:pPr>
            <a:r>
              <a:rPr b="1" lang="en-IN" sz="1400" spc="-1" strike="noStrike">
                <a:solidFill>
                  <a:srgbClr val="000000"/>
                </a:solidFill>
                <a:latin typeface="Verdana"/>
                <a:ea typeface="Verdana"/>
              </a:rPr>
              <a:t>Instructions using this mode have no operands. The instruction itself will specify the data to be operated by the instruction.</a:t>
            </a:r>
            <a:endParaRPr b="0" lang="en-IN" sz="1400" spc="-1" strike="noStrike">
              <a:latin typeface="Arial"/>
            </a:endParaRPr>
          </a:p>
          <a:p>
            <a:pPr algn="just">
              <a:lnSpc>
                <a:spcPct val="100000"/>
              </a:lnSpc>
            </a:pPr>
            <a:endParaRPr b="0" lang="en-IN" sz="1400" spc="-1" strike="noStrike">
              <a:latin typeface="Arial"/>
            </a:endParaRPr>
          </a:p>
          <a:p>
            <a:pPr algn="just">
              <a:lnSpc>
                <a:spcPct val="100000"/>
              </a:lnSpc>
            </a:pPr>
            <a:r>
              <a:rPr b="1" lang="en-IN" sz="1400" spc="-1" strike="noStrike">
                <a:solidFill>
                  <a:srgbClr val="ff0000"/>
                </a:solidFill>
                <a:latin typeface="Verdana"/>
                <a:ea typeface="Verdana"/>
              </a:rPr>
              <a:t>Example:  </a:t>
            </a:r>
            <a:r>
              <a:rPr b="1" lang="en-IN" sz="1400" spc="-1" strike="noStrike">
                <a:solidFill>
                  <a:srgbClr val="000000"/>
                </a:solidFill>
                <a:latin typeface="Verdana"/>
                <a:ea typeface="Verdana"/>
              </a:rPr>
              <a:t>CLC</a:t>
            </a:r>
            <a:endParaRPr b="0" lang="en-IN" sz="1400" spc="-1" strike="noStrike">
              <a:latin typeface="Arial"/>
            </a:endParaRPr>
          </a:p>
          <a:p>
            <a:pPr algn="just">
              <a:lnSpc>
                <a:spcPct val="100000"/>
              </a:lnSpc>
            </a:pPr>
            <a:endParaRPr b="0" lang="en-IN" sz="1400" spc="-1" strike="noStrike">
              <a:latin typeface="Arial"/>
            </a:endParaRPr>
          </a:p>
          <a:p>
            <a:pPr algn="just">
              <a:lnSpc>
                <a:spcPct val="100000"/>
              </a:lnSpc>
            </a:pPr>
            <a:r>
              <a:rPr b="1" lang="en-IN" sz="1400" spc="-1" strike="noStrike">
                <a:solidFill>
                  <a:srgbClr val="000000"/>
                </a:solidFill>
                <a:latin typeface="Verdana"/>
                <a:ea typeface="Verdana"/>
              </a:rPr>
              <a:t>This clears the carry flag to zero.</a:t>
            </a:r>
            <a:endParaRPr b="0" lang="en-IN" sz="1400" spc="-1" strike="noStrike">
              <a:latin typeface="Arial"/>
            </a:endParaRPr>
          </a:p>
        </p:txBody>
      </p:sp>
      <p:pic>
        <p:nvPicPr>
          <p:cNvPr id="1765" name="Picture 2" descr=""/>
          <p:cNvPicPr/>
          <p:nvPr/>
        </p:nvPicPr>
        <p:blipFill>
          <a:blip r:embed="rId1"/>
          <a:stretch/>
        </p:blipFill>
        <p:spPr>
          <a:xfrm>
            <a:off x="667440" y="5547600"/>
            <a:ext cx="1322640" cy="1300680"/>
          </a:xfrm>
          <a:prstGeom prst="rect">
            <a:avLst/>
          </a:prstGeom>
          <a:ln>
            <a:noFill/>
          </a:ln>
        </p:spPr>
      </p:pic>
      <p:sp>
        <p:nvSpPr>
          <p:cNvPr id="1766" name="CustomShape 8"/>
          <p:cNvSpPr/>
          <p:nvPr/>
        </p:nvSpPr>
        <p:spPr>
          <a:xfrm>
            <a:off x="6615720" y="127440"/>
            <a:ext cx="2283480" cy="455400"/>
          </a:xfrm>
          <a:prstGeom prst="rect">
            <a:avLst/>
          </a:prstGeom>
          <a:noFill/>
          <a:ln>
            <a:noFill/>
          </a:ln>
        </p:spPr>
        <p:style>
          <a:lnRef idx="0"/>
          <a:fillRef idx="0"/>
          <a:effectRef idx="0"/>
          <a:fontRef idx="minor"/>
        </p:style>
        <p:txBody>
          <a:bodyPr lIns="90000" rIns="90000" tIns="45000" bIns="45000"/>
          <a:p>
            <a:pPr algn="r">
              <a:lnSpc>
                <a:spcPct val="100000"/>
              </a:lnSpc>
            </a:pPr>
            <a:r>
              <a:rPr b="1" lang="en-IN" sz="1200" spc="-1" strike="noStrike">
                <a:solidFill>
                  <a:srgbClr val="ff0000"/>
                </a:solidFill>
                <a:latin typeface="Verdana"/>
              </a:rPr>
              <a:t>Group IV : Implied Addressing mode</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7" name="TextShape 1"/>
          <p:cNvSpPr txBox="1"/>
          <p:nvPr/>
        </p:nvSpPr>
        <p:spPr>
          <a:xfrm>
            <a:off x="685800" y="2130480"/>
            <a:ext cx="7772040" cy="1469520"/>
          </a:xfrm>
          <a:prstGeom prst="rect">
            <a:avLst/>
          </a:prstGeom>
          <a:noFill/>
          <a:ln>
            <a:noFill/>
          </a:ln>
        </p:spPr>
        <p:txBody>
          <a:bodyPr anchor="ctr">
            <a:normAutofit/>
          </a:bodyPr>
          <a:p>
            <a:pPr>
              <a:lnSpc>
                <a:spcPct val="100000"/>
              </a:lnSpc>
            </a:pPr>
            <a:r>
              <a:rPr b="1" lang="en-US" sz="3600" spc="-1" strike="noStrike">
                <a:solidFill>
                  <a:srgbClr val="ff0066"/>
                </a:solidFill>
                <a:latin typeface="Octapost NBP"/>
                <a:ea typeface="Verdana"/>
              </a:rPr>
              <a:t>INSTRUCTION SET</a:t>
            </a:r>
            <a:endParaRPr b="0" lang="en-US" sz="3600" spc="-1" strike="noStrike">
              <a:solidFill>
                <a:srgbClr val="000000"/>
              </a:solidFill>
              <a:latin typeface="Verdana"/>
            </a:endParaRPr>
          </a:p>
        </p:txBody>
      </p:sp>
    </p:spTree>
  </p:cSld>
  <mc:AlternateContent>
    <mc:Choice Requires="p14">
      <p:transition spd="med" p14:dur="800">
        <p:circle/>
      </p:transition>
    </mc:Choice>
    <mc:Fallback>
      <p:transition spd="med">
        <p:circle/>
      </p:transition>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8" name="CustomShape 1"/>
          <p:cNvSpPr/>
          <p:nvPr/>
        </p:nvSpPr>
        <p:spPr>
          <a:xfrm>
            <a:off x="2092680" y="1967400"/>
            <a:ext cx="5374440" cy="290880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marL="343080" indent="-342720">
              <a:lnSpc>
                <a:spcPct val="100000"/>
              </a:lnSpc>
              <a:buClr>
                <a:srgbClr val="ff0066"/>
              </a:buClr>
              <a:buFont typeface="Verdana"/>
              <a:buAutoNum type="arabicPeriod"/>
            </a:pPr>
            <a:r>
              <a:rPr b="1" lang="en-IN" sz="1600" spc="-1" strike="noStrike">
                <a:solidFill>
                  <a:srgbClr val="ff0066"/>
                </a:solidFill>
                <a:latin typeface="Verdana"/>
                <a:ea typeface="Verdana"/>
              </a:rPr>
              <a:t>Data Transfer Instructions</a:t>
            </a:r>
            <a:endParaRPr b="0" lang="en-IN" sz="1600" spc="-1" strike="noStrike">
              <a:latin typeface="Arial"/>
            </a:endParaRPr>
          </a:p>
          <a:p>
            <a:pPr>
              <a:lnSpc>
                <a:spcPct val="100000"/>
              </a:lnSpc>
            </a:pPr>
            <a:endParaRPr b="0" lang="en-IN" sz="1600" spc="-1" strike="noStrike">
              <a:latin typeface="Arial"/>
            </a:endParaRPr>
          </a:p>
          <a:p>
            <a:pPr marL="343080" indent="-342720">
              <a:lnSpc>
                <a:spcPct val="100000"/>
              </a:lnSpc>
              <a:buClr>
                <a:srgbClr val="ff0066"/>
              </a:buClr>
              <a:buFont typeface="Verdana"/>
              <a:buAutoNum type="arabicPeriod"/>
            </a:pPr>
            <a:r>
              <a:rPr b="1" lang="en-IN" sz="1600" spc="-1" strike="noStrike">
                <a:solidFill>
                  <a:srgbClr val="ff0066"/>
                </a:solidFill>
                <a:latin typeface="Verdana"/>
                <a:ea typeface="Verdana"/>
              </a:rPr>
              <a:t>Arithmetic Instructions</a:t>
            </a:r>
            <a:endParaRPr b="0" lang="en-IN" sz="1600" spc="-1" strike="noStrike">
              <a:latin typeface="Arial"/>
            </a:endParaRPr>
          </a:p>
          <a:p>
            <a:pPr>
              <a:lnSpc>
                <a:spcPct val="100000"/>
              </a:lnSpc>
            </a:pPr>
            <a:endParaRPr b="0" lang="en-IN" sz="1600" spc="-1" strike="noStrike">
              <a:latin typeface="Arial"/>
            </a:endParaRPr>
          </a:p>
          <a:p>
            <a:pPr marL="343080" indent="-342720">
              <a:lnSpc>
                <a:spcPct val="100000"/>
              </a:lnSpc>
              <a:buClr>
                <a:srgbClr val="ff0066"/>
              </a:buClr>
              <a:buFont typeface="Verdana"/>
              <a:buAutoNum type="arabicPeriod"/>
            </a:pPr>
            <a:r>
              <a:rPr b="1" lang="en-IN" sz="1600" spc="-1" strike="noStrike">
                <a:solidFill>
                  <a:srgbClr val="ff0066"/>
                </a:solidFill>
                <a:latin typeface="Verdana"/>
                <a:ea typeface="Verdana"/>
              </a:rPr>
              <a:t>Logical Instructions</a:t>
            </a:r>
            <a:endParaRPr b="0" lang="en-IN" sz="1600" spc="-1" strike="noStrike">
              <a:latin typeface="Arial"/>
            </a:endParaRPr>
          </a:p>
          <a:p>
            <a:pPr>
              <a:lnSpc>
                <a:spcPct val="100000"/>
              </a:lnSpc>
            </a:pPr>
            <a:endParaRPr b="0" lang="en-IN" sz="1600" spc="-1" strike="noStrike">
              <a:latin typeface="Arial"/>
            </a:endParaRPr>
          </a:p>
          <a:p>
            <a:pPr marL="343080" indent="-342720">
              <a:lnSpc>
                <a:spcPct val="100000"/>
              </a:lnSpc>
              <a:buClr>
                <a:srgbClr val="ff0066"/>
              </a:buClr>
              <a:buFont typeface="Verdana"/>
              <a:buAutoNum type="arabicPeriod"/>
            </a:pPr>
            <a:r>
              <a:rPr b="1" lang="en-IN" sz="1600" spc="-1" strike="noStrike">
                <a:solidFill>
                  <a:srgbClr val="ff0066"/>
                </a:solidFill>
                <a:latin typeface="Verdana"/>
                <a:ea typeface="Verdana"/>
              </a:rPr>
              <a:t>String manipulation Instructions</a:t>
            </a:r>
            <a:endParaRPr b="0" lang="en-IN" sz="1600" spc="-1" strike="noStrike">
              <a:latin typeface="Arial"/>
            </a:endParaRPr>
          </a:p>
          <a:p>
            <a:pPr>
              <a:lnSpc>
                <a:spcPct val="100000"/>
              </a:lnSpc>
            </a:pPr>
            <a:endParaRPr b="0" lang="en-IN" sz="1600" spc="-1" strike="noStrike">
              <a:latin typeface="Arial"/>
            </a:endParaRPr>
          </a:p>
          <a:p>
            <a:pPr marL="343080" indent="-342720">
              <a:lnSpc>
                <a:spcPct val="100000"/>
              </a:lnSpc>
              <a:buClr>
                <a:srgbClr val="ff0066"/>
              </a:buClr>
              <a:buFont typeface="Verdana"/>
              <a:buAutoNum type="arabicPeriod"/>
            </a:pPr>
            <a:r>
              <a:rPr b="1" lang="en-IN" sz="1600" spc="-1" strike="noStrike">
                <a:solidFill>
                  <a:srgbClr val="ff0066"/>
                </a:solidFill>
                <a:latin typeface="Verdana"/>
                <a:ea typeface="Verdana"/>
              </a:rPr>
              <a:t>Process Control Instructions</a:t>
            </a:r>
            <a:endParaRPr b="0" lang="en-IN" sz="1600" spc="-1" strike="noStrike">
              <a:latin typeface="Arial"/>
            </a:endParaRPr>
          </a:p>
          <a:p>
            <a:pPr>
              <a:lnSpc>
                <a:spcPct val="100000"/>
              </a:lnSpc>
            </a:pPr>
            <a:endParaRPr b="0" lang="en-IN" sz="1600" spc="-1" strike="noStrike">
              <a:latin typeface="Arial"/>
            </a:endParaRPr>
          </a:p>
          <a:p>
            <a:pPr marL="343080" indent="-342720">
              <a:lnSpc>
                <a:spcPct val="100000"/>
              </a:lnSpc>
              <a:buClr>
                <a:srgbClr val="ff0066"/>
              </a:buClr>
              <a:buFont typeface="Verdana"/>
              <a:buAutoNum type="arabicPeriod"/>
            </a:pPr>
            <a:r>
              <a:rPr b="1" lang="en-IN" sz="1600" spc="-1" strike="noStrike">
                <a:solidFill>
                  <a:srgbClr val="ff0066"/>
                </a:solidFill>
                <a:latin typeface="Verdana"/>
                <a:ea typeface="Verdana"/>
              </a:rPr>
              <a:t>Control Transfer Instructions</a:t>
            </a:r>
            <a:endParaRPr b="0" lang="en-IN" sz="1600" spc="-1" strike="noStrike">
              <a:latin typeface="Arial"/>
            </a:endParaRPr>
          </a:p>
          <a:p>
            <a:pPr>
              <a:lnSpc>
                <a:spcPct val="100000"/>
              </a:lnSpc>
            </a:pPr>
            <a:endParaRPr b="0" lang="en-IN" sz="1600" spc="-1" strike="noStrike">
              <a:latin typeface="Arial"/>
            </a:endParaRPr>
          </a:p>
        </p:txBody>
      </p:sp>
      <p:sp>
        <p:nvSpPr>
          <p:cNvPr id="1769" name="TextShape 2"/>
          <p:cNvSpPr txBox="1"/>
          <p:nvPr/>
        </p:nvSpPr>
        <p:spPr>
          <a:xfrm>
            <a:off x="2895480" y="110880"/>
            <a:ext cx="6019560" cy="487080"/>
          </a:xfrm>
          <a:prstGeom prst="rect">
            <a:avLst/>
          </a:prstGeom>
          <a:noFill/>
          <a:ln>
            <a:noFill/>
          </a:ln>
        </p:spPr>
        <p:txBody>
          <a:bodyPr anchor="ctr"/>
          <a:p>
            <a:pPr>
              <a:lnSpc>
                <a:spcPct val="100000"/>
              </a:lnSpc>
            </a:pPr>
            <a:r>
              <a:rPr b="1" lang="en-US" sz="2000" spc="-1" strike="noStrike">
                <a:solidFill>
                  <a:srgbClr val="ff0066"/>
                </a:solidFill>
                <a:latin typeface="Verdana"/>
                <a:ea typeface="Verdana"/>
              </a:rPr>
              <a:t>Instruction Set</a:t>
            </a:r>
            <a:endParaRPr b="0" lang="en-US" sz="2000" spc="-1" strike="noStrike">
              <a:solidFill>
                <a:srgbClr val="000000"/>
              </a:solidFill>
              <a:latin typeface="Verdana"/>
            </a:endParaRPr>
          </a:p>
        </p:txBody>
      </p:sp>
      <p:sp>
        <p:nvSpPr>
          <p:cNvPr id="1770" name="TextShape 3"/>
          <p:cNvSpPr txBox="1"/>
          <p:nvPr/>
        </p:nvSpPr>
        <p:spPr>
          <a:xfrm>
            <a:off x="6553080" y="6356520"/>
            <a:ext cx="2133360" cy="364680"/>
          </a:xfrm>
          <a:prstGeom prst="rect">
            <a:avLst/>
          </a:prstGeom>
          <a:noFill/>
          <a:ln>
            <a:noFill/>
          </a:ln>
        </p:spPr>
        <p:txBody>
          <a:bodyPr anchor="ctr"/>
          <a:p>
            <a:pPr algn="r">
              <a:lnSpc>
                <a:spcPct val="100000"/>
              </a:lnSpc>
            </a:pPr>
            <a:fld id="{6AA8EAF0-AA85-439F-B41C-B94723CAE5CD}" type="slidenum">
              <a:rPr b="0" lang="en-IN" sz="1200" spc="-1" strike="noStrike">
                <a:solidFill>
                  <a:srgbClr val="8b8b8b"/>
                </a:solidFill>
                <a:latin typeface="Verdana"/>
                <a:ea typeface="Verdana"/>
              </a:rPr>
              <a:t>&lt;number&gt;</a:t>
            </a:fld>
            <a:endParaRPr b="0" lang="en-IN" sz="1200" spc="-1" strike="noStrike">
              <a:latin typeface="Times New Roman"/>
            </a:endParaRPr>
          </a:p>
        </p:txBody>
      </p:sp>
      <p:sp>
        <p:nvSpPr>
          <p:cNvPr id="1771" name="CustomShape 4"/>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1772" name="CustomShape 5"/>
          <p:cNvSpPr/>
          <p:nvPr/>
        </p:nvSpPr>
        <p:spPr>
          <a:xfrm>
            <a:off x="498240" y="1371600"/>
            <a:ext cx="5216400" cy="333720"/>
          </a:xfrm>
          <a:prstGeom prst="rect">
            <a:avLst/>
          </a:prstGeom>
          <a:noFill/>
          <a:ln>
            <a:noFill/>
          </a:ln>
        </p:spPr>
        <p:style>
          <a:lnRef idx="0"/>
          <a:fillRef idx="0"/>
          <a:effectRef idx="0"/>
          <a:fontRef idx="minor"/>
        </p:style>
        <p:txBody>
          <a:bodyPr lIns="90000" rIns="90000" tIns="45000" bIns="45000"/>
          <a:p>
            <a:pPr>
              <a:lnSpc>
                <a:spcPct val="100000"/>
              </a:lnSpc>
            </a:pPr>
            <a:r>
              <a:rPr b="1" lang="en-IN" sz="1600" spc="-1" strike="noStrike">
                <a:solidFill>
                  <a:srgbClr val="000000"/>
                </a:solidFill>
                <a:latin typeface="Verdana"/>
                <a:ea typeface="Verdana"/>
              </a:rPr>
              <a:t>8086 supports 6 types of instructions.</a:t>
            </a:r>
            <a:endParaRPr b="0" lang="en-IN" sz="1600" spc="-1" strike="noStrike">
              <a:latin typeface="Arial"/>
            </a:endParaRPr>
          </a:p>
        </p:txBody>
      </p:sp>
    </p:spTree>
  </p:cSld>
  <mc:AlternateContent>
    <mc:Choice Requires="p14">
      <p:transition spd="slow" p14:dur="2000"/>
    </mc:Choice>
    <mc:Fallback>
      <p:transition spd="slow"/>
    </mc:Fallback>
  </mc:AlternateContent>
  <p:timing>
    <p:tnLst>
      <p:par>
        <p:cTn id="1133" dur="indefinite" restart="never" nodeType="tmRoot">
          <p:childTnLst>
            <p:seq>
              <p:cTn id="1134" dur="indefinite" nodeType="mainSeq">
                <p:childTnLst>
                  <p:par>
                    <p:cTn id="1135" fill="hold">
                      <p:stCondLst>
                        <p:cond delay="indefinite"/>
                      </p:stCondLst>
                      <p:childTnLst>
                        <p:par>
                          <p:cTn id="1136" fill="hold">
                            <p:stCondLst>
                              <p:cond delay="0"/>
                            </p:stCondLst>
                            <p:childTnLst>
                              <p:par>
                                <p:cTn id="1137" nodeType="clickEffect" fill="hold" presetClass="entr" presetID="10">
                                  <p:stCondLst>
                                    <p:cond delay="0"/>
                                  </p:stCondLst>
                                  <p:childTnLst>
                                    <p:set>
                                      <p:cBhvr>
                                        <p:cTn id="1138" dur="1" fill="hold">
                                          <p:stCondLst>
                                            <p:cond delay="0"/>
                                          </p:stCondLst>
                                        </p:cTn>
                                        <p:tgtEl>
                                          <p:spTgt spid="1768"/>
                                        </p:tgtEl>
                                        <p:attrNameLst>
                                          <p:attrName>style.visibility</p:attrName>
                                        </p:attrNameLst>
                                      </p:cBhvr>
                                      <p:to>
                                        <p:strVal val="visible"/>
                                      </p:to>
                                    </p:set>
                                    <p:animEffect filter="fade" transition="in">
                                      <p:cBhvr additive="repl">
                                        <p:cTn id="1139" dur="500"/>
                                        <p:tgtEl>
                                          <p:spTgt spid="176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3" name="CustomShape 1"/>
          <p:cNvSpPr/>
          <p:nvPr/>
        </p:nvSpPr>
        <p:spPr>
          <a:xfrm>
            <a:off x="533520" y="1738800"/>
            <a:ext cx="7924320" cy="761760"/>
          </a:xfrm>
          <a:prstGeom prst="roundRect">
            <a:avLst>
              <a:gd name="adj" fmla="val 16667"/>
            </a:avLst>
          </a:prstGeom>
          <a:solidFill>
            <a:srgbClr val="66ff99"/>
          </a:solidFill>
          <a:ln>
            <a:noFill/>
          </a:ln>
        </p:spPr>
        <p:style>
          <a:lnRef idx="2">
            <a:schemeClr val="accent1">
              <a:shade val="50000"/>
            </a:schemeClr>
          </a:lnRef>
          <a:fillRef idx="1">
            <a:schemeClr val="accent1"/>
          </a:fillRef>
          <a:effectRef idx="0">
            <a:schemeClr val="accent1"/>
          </a:effectRef>
          <a:fontRef idx="minor"/>
        </p:style>
      </p:sp>
      <p:sp>
        <p:nvSpPr>
          <p:cNvPr id="1774" name="CustomShape 2"/>
          <p:cNvSpPr/>
          <p:nvPr/>
        </p:nvSpPr>
        <p:spPr>
          <a:xfrm>
            <a:off x="263880" y="762120"/>
            <a:ext cx="8651160" cy="39420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800" spc="-1" strike="noStrike">
                <a:solidFill>
                  <a:srgbClr val="0070c0"/>
                </a:solidFill>
                <a:latin typeface="Verdana"/>
                <a:ea typeface="Verdana"/>
              </a:rPr>
              <a:t>1. Data Transfer Instructions</a:t>
            </a:r>
            <a:endParaRPr b="0" lang="en-IN" sz="1800" spc="-1" strike="noStrike">
              <a:latin typeface="Arial"/>
            </a:endParaRPr>
          </a:p>
        </p:txBody>
      </p:sp>
      <p:sp>
        <p:nvSpPr>
          <p:cNvPr id="1775" name="TextShape 3"/>
          <p:cNvSpPr txBox="1"/>
          <p:nvPr/>
        </p:nvSpPr>
        <p:spPr>
          <a:xfrm>
            <a:off x="2895480" y="110880"/>
            <a:ext cx="6019560" cy="487080"/>
          </a:xfrm>
          <a:prstGeom prst="rect">
            <a:avLst/>
          </a:prstGeom>
          <a:noFill/>
          <a:ln>
            <a:noFill/>
          </a:ln>
        </p:spPr>
        <p:txBody>
          <a:bodyPr anchor="ctr"/>
          <a:p>
            <a:pPr>
              <a:lnSpc>
                <a:spcPct val="100000"/>
              </a:lnSpc>
            </a:pPr>
            <a:r>
              <a:rPr b="1" lang="en-US" sz="2000" spc="-1" strike="noStrike">
                <a:solidFill>
                  <a:srgbClr val="ff0066"/>
                </a:solidFill>
                <a:latin typeface="Verdana"/>
                <a:ea typeface="Verdana"/>
              </a:rPr>
              <a:t>Instruction Set</a:t>
            </a:r>
            <a:endParaRPr b="0" lang="en-US" sz="2000" spc="-1" strike="noStrike">
              <a:solidFill>
                <a:srgbClr val="000000"/>
              </a:solidFill>
              <a:latin typeface="Verdana"/>
            </a:endParaRPr>
          </a:p>
        </p:txBody>
      </p:sp>
      <p:sp>
        <p:nvSpPr>
          <p:cNvPr id="1776" name="TextShape 4"/>
          <p:cNvSpPr txBox="1"/>
          <p:nvPr/>
        </p:nvSpPr>
        <p:spPr>
          <a:xfrm>
            <a:off x="6553080" y="6356520"/>
            <a:ext cx="2133360" cy="364680"/>
          </a:xfrm>
          <a:prstGeom prst="rect">
            <a:avLst/>
          </a:prstGeom>
          <a:noFill/>
          <a:ln>
            <a:noFill/>
          </a:ln>
        </p:spPr>
        <p:txBody>
          <a:bodyPr anchor="ctr"/>
          <a:p>
            <a:pPr algn="r">
              <a:lnSpc>
                <a:spcPct val="100000"/>
              </a:lnSpc>
            </a:pPr>
            <a:fld id="{993D7953-0FE6-4923-86C9-FAC6386C9D3A}" type="slidenum">
              <a:rPr b="0" lang="en-IN" sz="1200" spc="-1" strike="noStrike">
                <a:solidFill>
                  <a:srgbClr val="8b8b8b"/>
                </a:solidFill>
                <a:latin typeface="Verdana"/>
                <a:ea typeface="Verdana"/>
              </a:rPr>
              <a:t>&lt;number&gt;</a:t>
            </a:fld>
            <a:endParaRPr b="0" lang="en-IN" sz="1200" spc="-1" strike="noStrike">
              <a:latin typeface="Times New Roman"/>
            </a:endParaRPr>
          </a:p>
        </p:txBody>
      </p:sp>
      <p:sp>
        <p:nvSpPr>
          <p:cNvPr id="1777" name="CustomShape 5"/>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1778" name="CustomShape 6"/>
          <p:cNvSpPr/>
          <p:nvPr/>
        </p:nvSpPr>
        <p:spPr>
          <a:xfrm>
            <a:off x="533520" y="1752480"/>
            <a:ext cx="8000640" cy="393012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800" spc="-1" strike="noStrike">
                <a:solidFill>
                  <a:srgbClr val="000000"/>
                </a:solidFill>
                <a:latin typeface="Verdana"/>
              </a:rPr>
              <a:t>Instructions that are used to transfer data/ address in to registers, memory locations and I/O ports.</a:t>
            </a:r>
            <a:endParaRPr b="0" lang="en-IN" sz="1800" spc="-1" strike="noStrike">
              <a:latin typeface="Arial"/>
            </a:endParaRPr>
          </a:p>
          <a:p>
            <a:pPr algn="ctr">
              <a:lnSpc>
                <a:spcPct val="100000"/>
              </a:lnSpc>
            </a:pPr>
            <a:endParaRPr b="0" lang="en-IN" sz="1800" spc="-1" strike="noStrike">
              <a:latin typeface="Arial"/>
            </a:endParaRPr>
          </a:p>
          <a:p>
            <a:pPr algn="ctr">
              <a:lnSpc>
                <a:spcPct val="100000"/>
              </a:lnSpc>
            </a:pPr>
            <a:r>
              <a:rPr b="1" lang="en-IN" sz="1800" spc="-1" strike="noStrike">
                <a:solidFill>
                  <a:srgbClr val="000000"/>
                </a:solidFill>
                <a:latin typeface="Verdana"/>
              </a:rPr>
              <a:t>Generally involve two operands: Source operand and Destination operand of the same size.</a:t>
            </a:r>
            <a:endParaRPr b="0" lang="en-IN" sz="1800" spc="-1" strike="noStrike">
              <a:latin typeface="Arial"/>
            </a:endParaRPr>
          </a:p>
          <a:p>
            <a:pPr algn="ctr">
              <a:lnSpc>
                <a:spcPct val="100000"/>
              </a:lnSpc>
            </a:pPr>
            <a:endParaRPr b="0" lang="en-IN" sz="1800" spc="-1" strike="noStrike">
              <a:latin typeface="Arial"/>
            </a:endParaRPr>
          </a:p>
          <a:p>
            <a:pPr algn="ctr">
              <a:lnSpc>
                <a:spcPct val="100000"/>
              </a:lnSpc>
            </a:pPr>
            <a:r>
              <a:rPr b="1" lang="en-IN" sz="1800" spc="-1" strike="noStrike">
                <a:solidFill>
                  <a:srgbClr val="c00000"/>
                </a:solidFill>
                <a:latin typeface="Verdana"/>
              </a:rPr>
              <a:t>Source</a:t>
            </a:r>
            <a:r>
              <a:rPr b="1" lang="en-IN" sz="1800" spc="-1" strike="noStrike">
                <a:solidFill>
                  <a:srgbClr val="000000"/>
                </a:solidFill>
                <a:latin typeface="Verdana"/>
              </a:rPr>
              <a:t>: Register or a memory location or an immediate data</a:t>
            </a:r>
            <a:endParaRPr b="0" lang="en-IN" sz="1800" spc="-1" strike="noStrike">
              <a:latin typeface="Arial"/>
            </a:endParaRPr>
          </a:p>
          <a:p>
            <a:pPr algn="ctr">
              <a:lnSpc>
                <a:spcPct val="100000"/>
              </a:lnSpc>
            </a:pPr>
            <a:r>
              <a:rPr b="1" lang="en-IN" sz="1800" spc="-1" strike="noStrike">
                <a:solidFill>
                  <a:srgbClr val="c00000"/>
                </a:solidFill>
                <a:latin typeface="Verdana"/>
              </a:rPr>
              <a:t>Destination</a:t>
            </a:r>
            <a:r>
              <a:rPr b="1" lang="en-IN" sz="1800" spc="-1" strike="noStrike">
                <a:solidFill>
                  <a:srgbClr val="000000"/>
                </a:solidFill>
                <a:latin typeface="Verdana"/>
              </a:rPr>
              <a:t> : Register or a memory location. </a:t>
            </a:r>
            <a:endParaRPr b="0" lang="en-IN" sz="1800" spc="-1" strike="noStrike">
              <a:latin typeface="Arial"/>
            </a:endParaRPr>
          </a:p>
          <a:p>
            <a:pPr algn="ctr">
              <a:lnSpc>
                <a:spcPct val="100000"/>
              </a:lnSpc>
            </a:pPr>
            <a:endParaRPr b="0" lang="en-IN" sz="1800" spc="-1" strike="noStrike">
              <a:latin typeface="Arial"/>
            </a:endParaRPr>
          </a:p>
          <a:p>
            <a:pPr algn="ctr">
              <a:lnSpc>
                <a:spcPct val="100000"/>
              </a:lnSpc>
            </a:pPr>
            <a:r>
              <a:rPr b="1" lang="en-IN" sz="1800" spc="-1" strike="noStrike">
                <a:solidFill>
                  <a:srgbClr val="000000"/>
                </a:solidFill>
                <a:latin typeface="Verdana"/>
              </a:rPr>
              <a:t>The size should be a either a byte or a word.</a:t>
            </a:r>
            <a:endParaRPr b="0" lang="en-IN" sz="1800" spc="-1" strike="noStrike">
              <a:latin typeface="Arial"/>
            </a:endParaRPr>
          </a:p>
          <a:p>
            <a:pPr algn="ctr">
              <a:lnSpc>
                <a:spcPct val="100000"/>
              </a:lnSpc>
            </a:pPr>
            <a:endParaRPr b="0" lang="en-IN" sz="1800" spc="-1" strike="noStrike">
              <a:latin typeface="Arial"/>
            </a:endParaRPr>
          </a:p>
          <a:p>
            <a:pPr algn="ctr">
              <a:lnSpc>
                <a:spcPct val="100000"/>
              </a:lnSpc>
            </a:pPr>
            <a:r>
              <a:rPr b="1" lang="en-IN" sz="1800" spc="-1" strike="noStrike">
                <a:solidFill>
                  <a:srgbClr val="000000"/>
                </a:solidFill>
                <a:latin typeface="Verdana"/>
              </a:rPr>
              <a:t>A 8-bit data can only be moved to 8-bit register/ memory and a 16-bit data can be moved to 16-bit register/ memory. </a:t>
            </a:r>
            <a:endParaRPr b="0" lang="en-IN" sz="1800" spc="-1" strike="noStrike">
              <a:latin typeface="Arial"/>
            </a:endParaRPr>
          </a:p>
        </p:txBody>
      </p:sp>
    </p:spTree>
  </p:cSld>
  <mc:AlternateContent>
    <mc:Choice Requires="p14">
      <p:transition spd="slow" p14:dur="2000"/>
    </mc:Choice>
    <mc:Fallback>
      <p:transition spd="slow"/>
    </mc:Fallback>
  </mc:AlternateContent>
  <p:timing>
    <p:tnLst>
      <p:par>
        <p:cTn id="1140" dur="indefinite" restart="never" nodeType="tmRoot">
          <p:childTnLst>
            <p:seq>
              <p:cTn id="1141" dur="indefinite" nodeType="mainSeq">
                <p:childTnLst>
                  <p:par>
                    <p:cTn id="1142" fill="hold">
                      <p:stCondLst>
                        <p:cond delay="indefinite"/>
                      </p:stCondLst>
                      <p:childTnLst>
                        <p:par>
                          <p:cTn id="1143" fill="hold">
                            <p:stCondLst>
                              <p:cond delay="0"/>
                            </p:stCondLst>
                            <p:childTnLst>
                              <p:par>
                                <p:cTn id="1144" nodeType="clickEffect" fill="hold" presetClass="path" presetID="42">
                                  <p:stCondLst>
                                    <p:cond delay="0"/>
                                  </p:stCondLst>
                                  <p:childTnLst>
                                    <p:animMotion path="M 3.33333E-6 3.73988E-6 L 3.33333E-6 0.12427">
                                      <p:cBhvr>
                                        <p:cTn id="1145" dur="500" fill="hold"/>
                                        <p:tgtEl>
                                          <p:spTgt spid="1773"/>
                                        </p:tgtEl>
                                        <p:attrNameLst>
                                          <p:attrName>ppt_x</p:attrName>
                                          <p:attrName>ppt_y</p:attrName>
                                        </p:attrNameLst>
                                      </p:cBhvr>
                                    </p:animMotion>
                                  </p:childTnLst>
                                </p:cTn>
                              </p:par>
                            </p:childTnLst>
                          </p:cTn>
                        </p:par>
                      </p:childTnLst>
                    </p:cTn>
                  </p:par>
                  <p:par>
                    <p:cTn id="1146" fill="hold">
                      <p:stCondLst>
                        <p:cond delay="indefinite"/>
                      </p:stCondLst>
                      <p:childTnLst>
                        <p:par>
                          <p:cTn id="1147" fill="hold">
                            <p:stCondLst>
                              <p:cond delay="0"/>
                            </p:stCondLst>
                            <p:childTnLst>
                              <p:par>
                                <p:cTn id="1148" nodeType="clickEffect" fill="hold" presetClass="path" presetID="42">
                                  <p:stCondLst>
                                    <p:cond delay="0"/>
                                  </p:stCondLst>
                                  <p:childTnLst>
                                    <p:animMotion path="M 3.33333E-6 0.12419 L 3.33333E-6 0.2352">
                                      <p:cBhvr>
                                        <p:cTn id="1149" dur="500" fill="hold"/>
                                        <p:tgtEl>
                                          <p:spTgt spid="1773"/>
                                        </p:tgtEl>
                                        <p:attrNameLst>
                                          <p:attrName>ppt_x</p:attrName>
                                          <p:attrName>ppt_y</p:attrName>
                                        </p:attrNameLst>
                                      </p:cBhvr>
                                    </p:animMotion>
                                  </p:childTnLst>
                                </p:cTn>
                              </p:par>
                            </p:childTnLst>
                          </p:cTn>
                        </p:par>
                      </p:childTnLst>
                    </p:cTn>
                  </p:par>
                  <p:par>
                    <p:cTn id="1150" fill="hold">
                      <p:stCondLst>
                        <p:cond delay="indefinite"/>
                      </p:stCondLst>
                      <p:childTnLst>
                        <p:par>
                          <p:cTn id="1151" fill="hold">
                            <p:stCondLst>
                              <p:cond delay="0"/>
                            </p:stCondLst>
                            <p:childTnLst>
                              <p:par>
                                <p:cTn id="1152" nodeType="clickEffect" fill="hold" presetClass="path" presetID="42">
                                  <p:stCondLst>
                                    <p:cond delay="0"/>
                                  </p:stCondLst>
                                  <p:childTnLst>
                                    <p:animMotion path="M 3.33333E-6 0.2352 L 3.33333E-6 0.33511">
                                      <p:cBhvr>
                                        <p:cTn id="1153" dur="500" fill="hold"/>
                                        <p:tgtEl>
                                          <p:spTgt spid="1773"/>
                                        </p:tgtEl>
                                        <p:attrNameLst>
                                          <p:attrName>ppt_x</p:attrName>
                                          <p:attrName>ppt_y</p:attrName>
                                        </p:attrNameLst>
                                      </p:cBhvr>
                                    </p:animMotion>
                                  </p:childTnLst>
                                </p:cTn>
                              </p:par>
                            </p:childTnLst>
                          </p:cTn>
                        </p:par>
                      </p:childTnLst>
                    </p:cTn>
                  </p:par>
                  <p:par>
                    <p:cTn id="1154" fill="hold">
                      <p:stCondLst>
                        <p:cond delay="indefinite"/>
                      </p:stCondLst>
                      <p:childTnLst>
                        <p:par>
                          <p:cTn id="1155" fill="hold">
                            <p:stCondLst>
                              <p:cond delay="0"/>
                            </p:stCondLst>
                            <p:childTnLst>
                              <p:par>
                                <p:cTn id="1156" nodeType="clickEffect" fill="hold" presetClass="path" presetID="42">
                                  <p:stCondLst>
                                    <p:cond delay="0"/>
                                  </p:stCondLst>
                                  <p:childTnLst>
                                    <p:animMotion path="M 3.33333E-6 0.33511 L 3.33333E-6 0.43502">
                                      <p:cBhvr>
                                        <p:cTn id="1157" dur="500" fill="hold"/>
                                        <p:tgtEl>
                                          <p:spTgt spid="1773"/>
                                        </p:tgtEl>
                                        <p:attrNameLst>
                                          <p:attrName>ppt_x</p:attrName>
                                          <p:attrName>ppt_y</p:attrName>
                                        </p:attrNameLst>
                                      </p:cBhvr>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9" name="CustomShape 1"/>
          <p:cNvSpPr/>
          <p:nvPr/>
        </p:nvSpPr>
        <p:spPr>
          <a:xfrm>
            <a:off x="3581280" y="1281240"/>
            <a:ext cx="792000" cy="3942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1780" name="CustomShape 2"/>
          <p:cNvSpPr/>
          <p:nvPr/>
        </p:nvSpPr>
        <p:spPr>
          <a:xfrm>
            <a:off x="263880" y="762120"/>
            <a:ext cx="8651160" cy="39420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800" spc="-1" strike="noStrike">
                <a:solidFill>
                  <a:srgbClr val="0070c0"/>
                </a:solidFill>
                <a:latin typeface="Verdana"/>
                <a:ea typeface="Verdana"/>
              </a:rPr>
              <a:t>1. Data Transfer Instructions</a:t>
            </a:r>
            <a:endParaRPr b="0" lang="en-IN" sz="1800" spc="-1" strike="noStrike">
              <a:latin typeface="Arial"/>
            </a:endParaRPr>
          </a:p>
        </p:txBody>
      </p:sp>
      <p:sp>
        <p:nvSpPr>
          <p:cNvPr id="1781" name="TextShape 3"/>
          <p:cNvSpPr txBox="1"/>
          <p:nvPr/>
        </p:nvSpPr>
        <p:spPr>
          <a:xfrm>
            <a:off x="2895480" y="110880"/>
            <a:ext cx="6019560" cy="487080"/>
          </a:xfrm>
          <a:prstGeom prst="rect">
            <a:avLst/>
          </a:prstGeom>
          <a:noFill/>
          <a:ln>
            <a:noFill/>
          </a:ln>
        </p:spPr>
        <p:txBody>
          <a:bodyPr anchor="ctr"/>
          <a:p>
            <a:pPr>
              <a:lnSpc>
                <a:spcPct val="100000"/>
              </a:lnSpc>
            </a:pPr>
            <a:r>
              <a:rPr b="1" lang="en-US" sz="2000" spc="-1" strike="noStrike">
                <a:solidFill>
                  <a:srgbClr val="ff0066"/>
                </a:solidFill>
                <a:latin typeface="Verdana"/>
                <a:ea typeface="Verdana"/>
              </a:rPr>
              <a:t>Instruction Set</a:t>
            </a:r>
            <a:endParaRPr b="0" lang="en-US" sz="2000" spc="-1" strike="noStrike">
              <a:solidFill>
                <a:srgbClr val="000000"/>
              </a:solidFill>
              <a:latin typeface="Verdana"/>
            </a:endParaRPr>
          </a:p>
        </p:txBody>
      </p:sp>
      <p:sp>
        <p:nvSpPr>
          <p:cNvPr id="1782" name="TextShape 4"/>
          <p:cNvSpPr txBox="1"/>
          <p:nvPr/>
        </p:nvSpPr>
        <p:spPr>
          <a:xfrm>
            <a:off x="6553080" y="6356520"/>
            <a:ext cx="2133360" cy="364680"/>
          </a:xfrm>
          <a:prstGeom prst="rect">
            <a:avLst/>
          </a:prstGeom>
          <a:noFill/>
          <a:ln>
            <a:noFill/>
          </a:ln>
        </p:spPr>
        <p:txBody>
          <a:bodyPr anchor="ctr"/>
          <a:p>
            <a:pPr algn="r">
              <a:lnSpc>
                <a:spcPct val="100000"/>
              </a:lnSpc>
            </a:pPr>
            <a:fld id="{E766C84B-B1C3-4ECF-AF79-59FA2C1CBBDD}" type="slidenum">
              <a:rPr b="0" lang="en-IN" sz="1200" spc="-1" strike="noStrike">
                <a:solidFill>
                  <a:srgbClr val="8b8b8b"/>
                </a:solidFill>
                <a:latin typeface="Verdana"/>
                <a:ea typeface="Verdana"/>
              </a:rPr>
              <a:t>&lt;number&gt;</a:t>
            </a:fld>
            <a:endParaRPr b="0" lang="en-IN" sz="1200" spc="-1" strike="noStrike">
              <a:latin typeface="Times New Roman"/>
            </a:endParaRPr>
          </a:p>
        </p:txBody>
      </p:sp>
      <p:sp>
        <p:nvSpPr>
          <p:cNvPr id="1783" name="CustomShape 5"/>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1784" name="CustomShape 6"/>
          <p:cNvSpPr/>
          <p:nvPr/>
        </p:nvSpPr>
        <p:spPr>
          <a:xfrm>
            <a:off x="2794680" y="1282680"/>
            <a:ext cx="792000" cy="3942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1785" name="CustomShape 7"/>
          <p:cNvSpPr/>
          <p:nvPr/>
        </p:nvSpPr>
        <p:spPr>
          <a:xfrm>
            <a:off x="263880" y="1295280"/>
            <a:ext cx="8651160" cy="3646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200" spc="-1" strike="noStrike">
                <a:solidFill>
                  <a:srgbClr val="000000"/>
                </a:solidFill>
                <a:latin typeface="Verdana"/>
              </a:rPr>
              <a:t>Mnemonics: </a:t>
            </a:r>
            <a:r>
              <a:rPr b="1" lang="en-IN" sz="1800" spc="-1" strike="noStrike">
                <a:solidFill>
                  <a:srgbClr val="ff0000"/>
                </a:solidFill>
                <a:latin typeface="Verdana"/>
              </a:rPr>
              <a:t>MOV, XCHG, PUSH, POP, IN, OUT …</a:t>
            </a:r>
            <a:endParaRPr b="0" lang="en-IN" sz="1800" spc="-1" strike="noStrike">
              <a:latin typeface="Arial"/>
            </a:endParaRPr>
          </a:p>
        </p:txBody>
      </p:sp>
      <p:graphicFrame>
        <p:nvGraphicFramePr>
          <p:cNvPr id="1786" name="Table 8"/>
          <p:cNvGraphicFramePr/>
          <p:nvPr/>
        </p:nvGraphicFramePr>
        <p:xfrm>
          <a:off x="533520" y="1905120"/>
          <a:ext cx="8152920" cy="2437920"/>
        </p:xfrm>
        <a:graphic>
          <a:graphicData uri="http://schemas.openxmlformats.org/drawingml/2006/table">
            <a:tbl>
              <a:tblPr/>
              <a:tblGrid>
                <a:gridCol w="3733560"/>
                <a:gridCol w="4419360"/>
              </a:tblGrid>
              <a:tr h="1337760">
                <a:tc>
                  <a:txBody>
                    <a:bodyPr/>
                    <a:p>
                      <a:pPr>
                        <a:lnSpc>
                          <a:spcPct val="100000"/>
                        </a:lnSpc>
                      </a:pPr>
                      <a:r>
                        <a:rPr b="1" lang="en-IN" sz="1400" spc="-1" strike="noStrike">
                          <a:solidFill>
                            <a:srgbClr val="ff0000"/>
                          </a:solidFill>
                          <a:latin typeface="Verdana"/>
                        </a:rPr>
                        <a:t>MOV reg2/ mem, reg1/ mem</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MOV reg2, reg1 </a:t>
                      </a:r>
                      <a:endParaRPr b="0" lang="en-IN" sz="1400" spc="-1" strike="noStrike">
                        <a:latin typeface="Arial"/>
                      </a:endParaRPr>
                    </a:p>
                    <a:p>
                      <a:pPr>
                        <a:lnSpc>
                          <a:spcPct val="100000"/>
                        </a:lnSpc>
                      </a:pPr>
                      <a:r>
                        <a:rPr b="1" lang="en-IN" sz="1400" spc="-1" strike="noStrike">
                          <a:solidFill>
                            <a:srgbClr val="000000"/>
                          </a:solidFill>
                          <a:latin typeface="Verdana"/>
                        </a:rPr>
                        <a:t>MOV mem, reg1</a:t>
                      </a:r>
                      <a:endParaRPr b="0" lang="en-IN" sz="1400" spc="-1" strike="noStrike">
                        <a:latin typeface="Arial"/>
                      </a:endParaRPr>
                    </a:p>
                    <a:p>
                      <a:pPr>
                        <a:lnSpc>
                          <a:spcPct val="100000"/>
                        </a:lnSpc>
                      </a:pPr>
                      <a:r>
                        <a:rPr b="1" lang="en-IN" sz="1400" spc="-1" strike="noStrike">
                          <a:solidFill>
                            <a:srgbClr val="000000"/>
                          </a:solidFill>
                          <a:latin typeface="Verdana"/>
                        </a:rPr>
                        <a:t>MOV reg2, mem</a:t>
                      </a:r>
                      <a:endParaRPr b="0" lang="en-IN" sz="1400" spc="-1" strike="noStrike">
                        <a:latin typeface="Arial"/>
                      </a:endParaRPr>
                    </a:p>
                    <a:p>
                      <a:pPr>
                        <a:lnSpc>
                          <a:spcPct val="100000"/>
                        </a:lnSpc>
                      </a:pP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cccc"/>
                    </a:solidFill>
                  </a:tcPr>
                </a:tc>
                <a:tc>
                  <a:txBody>
                    <a:bodyPr/>
                    <a:p>
                      <a:pPr>
                        <a:lnSpc>
                          <a:spcPct val="100000"/>
                        </a:lnSpc>
                      </a:pP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IN" sz="1400" spc="-1" strike="noStrike">
                          <a:solidFill>
                            <a:srgbClr val="000000"/>
                          </a:solidFill>
                          <a:latin typeface="Verdana"/>
                        </a:rPr>
                        <a:t>(reg2) </a:t>
                      </a:r>
                      <a:r>
                        <a:rPr b="1" lang="en-IN" sz="1400" spc="-1" strike="noStrike">
                          <a:solidFill>
                            <a:srgbClr val="000000"/>
                          </a:solidFill>
                          <a:latin typeface="Symbol"/>
                        </a:rPr>
                        <a:t></a:t>
                      </a:r>
                      <a:r>
                        <a:rPr b="1" lang="en-IN" sz="1400" spc="-1" strike="noStrike">
                          <a:solidFill>
                            <a:srgbClr val="000000"/>
                          </a:solidFill>
                          <a:latin typeface="Verdana"/>
                        </a:rPr>
                        <a:t> (reg1)</a:t>
                      </a:r>
                      <a:endParaRPr b="0" lang="en-IN" sz="1400" spc="-1" strike="noStrike">
                        <a:latin typeface="Arial"/>
                      </a:endParaRPr>
                    </a:p>
                    <a:p>
                      <a:pPr>
                        <a:lnSpc>
                          <a:spcPct val="100000"/>
                        </a:lnSpc>
                      </a:pPr>
                      <a:r>
                        <a:rPr b="1" lang="en-IN" sz="1400" spc="-1" strike="noStrike">
                          <a:solidFill>
                            <a:srgbClr val="000000"/>
                          </a:solidFill>
                          <a:latin typeface="Verdana"/>
                        </a:rPr>
                        <a:t>(mem) </a:t>
                      </a:r>
                      <a:r>
                        <a:rPr b="1" lang="en-IN" sz="1400" spc="-1" strike="noStrike">
                          <a:solidFill>
                            <a:srgbClr val="000000"/>
                          </a:solidFill>
                          <a:latin typeface="Symbol"/>
                        </a:rPr>
                        <a:t></a:t>
                      </a:r>
                      <a:r>
                        <a:rPr b="1" lang="en-IN" sz="1400" spc="-1" strike="noStrike">
                          <a:solidFill>
                            <a:srgbClr val="000000"/>
                          </a:solidFill>
                          <a:latin typeface="Verdana"/>
                        </a:rPr>
                        <a:t> (reg1) </a:t>
                      </a:r>
                      <a:endParaRPr b="0" lang="en-IN" sz="1400" spc="-1" strike="noStrike">
                        <a:latin typeface="Arial"/>
                      </a:endParaRPr>
                    </a:p>
                    <a:p>
                      <a:pPr>
                        <a:lnSpc>
                          <a:spcPct val="100000"/>
                        </a:lnSpc>
                      </a:pPr>
                      <a:r>
                        <a:rPr b="1" lang="en-IN" sz="1400" spc="-1" strike="noStrike">
                          <a:solidFill>
                            <a:srgbClr val="000000"/>
                          </a:solidFill>
                          <a:latin typeface="Verdana"/>
                        </a:rPr>
                        <a:t>(reg2) </a:t>
                      </a:r>
                      <a:r>
                        <a:rPr b="1" lang="en-IN" sz="1400" spc="-1" strike="noStrike">
                          <a:solidFill>
                            <a:srgbClr val="000000"/>
                          </a:solidFill>
                          <a:latin typeface="Symbol"/>
                        </a:rPr>
                        <a:t></a:t>
                      </a:r>
                      <a:r>
                        <a:rPr b="1" lang="en-IN" sz="1400" spc="-1" strike="noStrike">
                          <a:solidFill>
                            <a:srgbClr val="000000"/>
                          </a:solidFill>
                          <a:latin typeface="Verdana"/>
                        </a:rPr>
                        <a:t> (mem)</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cccc"/>
                    </a:solidFill>
                  </a:tcPr>
                </a:tc>
              </a:tr>
              <a:tr h="1100520">
                <a:tc>
                  <a:txBody>
                    <a:bodyPr/>
                    <a:p>
                      <a:pPr>
                        <a:lnSpc>
                          <a:spcPct val="100000"/>
                        </a:lnSpc>
                      </a:pPr>
                      <a:r>
                        <a:rPr b="1" lang="en-IN" sz="1400" spc="-1" strike="noStrike">
                          <a:solidFill>
                            <a:srgbClr val="ff0000"/>
                          </a:solidFill>
                          <a:latin typeface="Verdana"/>
                        </a:rPr>
                        <a:t>MOV reg/ mem, data</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MOV reg, data</a:t>
                      </a:r>
                      <a:endParaRPr b="0" lang="en-IN" sz="1400" spc="-1" strike="noStrike">
                        <a:latin typeface="Arial"/>
                      </a:endParaRPr>
                    </a:p>
                    <a:p>
                      <a:pPr>
                        <a:lnSpc>
                          <a:spcPct val="100000"/>
                        </a:lnSpc>
                      </a:pPr>
                      <a:r>
                        <a:rPr b="1" lang="en-IN" sz="1400" spc="-1" strike="noStrike">
                          <a:solidFill>
                            <a:srgbClr val="000000"/>
                          </a:solidFill>
                          <a:latin typeface="Verdana"/>
                        </a:rPr>
                        <a:t>MOV mem, data</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cccc"/>
                    </a:solidFill>
                  </a:tcPr>
                </a:tc>
                <a:tc>
                  <a:txBody>
                    <a:bodyPr/>
                    <a:p>
                      <a:pPr>
                        <a:lnSpc>
                          <a:spcPct val="100000"/>
                        </a:lnSpc>
                      </a:pP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IN" sz="1400" spc="-1" strike="noStrike">
                          <a:solidFill>
                            <a:srgbClr val="000000"/>
                          </a:solidFill>
                          <a:latin typeface="Verdana"/>
                        </a:rPr>
                        <a:t>(reg) </a:t>
                      </a:r>
                      <a:r>
                        <a:rPr b="1" lang="en-IN" sz="1400" spc="-1" strike="noStrike">
                          <a:solidFill>
                            <a:srgbClr val="000000"/>
                          </a:solidFill>
                          <a:latin typeface="Symbol"/>
                        </a:rPr>
                        <a:t></a:t>
                      </a:r>
                      <a:r>
                        <a:rPr b="1" lang="en-IN" sz="1400" spc="-1" strike="noStrike">
                          <a:solidFill>
                            <a:srgbClr val="000000"/>
                          </a:solidFill>
                          <a:latin typeface="Verdana"/>
                        </a:rPr>
                        <a:t> data</a:t>
                      </a:r>
                      <a:endParaRPr b="0" lang="en-IN" sz="1400" spc="-1" strike="noStrike">
                        <a:latin typeface="Arial"/>
                      </a:endParaRPr>
                    </a:p>
                    <a:p>
                      <a:pPr>
                        <a:lnSpc>
                          <a:spcPct val="100000"/>
                        </a:lnSpc>
                      </a:pPr>
                      <a:r>
                        <a:rPr b="1" lang="en-IN" sz="1400" spc="-1" strike="noStrike">
                          <a:solidFill>
                            <a:srgbClr val="000000"/>
                          </a:solidFill>
                          <a:latin typeface="Verdana"/>
                        </a:rPr>
                        <a:t>(mem) </a:t>
                      </a:r>
                      <a:r>
                        <a:rPr b="1" lang="en-IN" sz="1400" spc="-1" strike="noStrike">
                          <a:solidFill>
                            <a:srgbClr val="000000"/>
                          </a:solidFill>
                          <a:latin typeface="Symbol"/>
                        </a:rPr>
                        <a:t></a:t>
                      </a:r>
                      <a:r>
                        <a:rPr b="1" lang="en-IN" sz="1400" spc="-1" strike="noStrike">
                          <a:solidFill>
                            <a:srgbClr val="000000"/>
                          </a:solidFill>
                          <a:latin typeface="Verdana"/>
                        </a:rPr>
                        <a:t> data</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cccc"/>
                    </a:solidFill>
                  </a:tcPr>
                </a:tc>
              </a:tr>
            </a:tbl>
          </a:graphicData>
        </a:graphic>
      </p:graphicFrame>
      <p:graphicFrame>
        <p:nvGraphicFramePr>
          <p:cNvPr id="1787" name="Table 9"/>
          <p:cNvGraphicFramePr/>
          <p:nvPr/>
        </p:nvGraphicFramePr>
        <p:xfrm>
          <a:off x="533520" y="4690800"/>
          <a:ext cx="8152920" cy="1176480"/>
        </p:xfrm>
        <a:graphic>
          <a:graphicData uri="http://schemas.openxmlformats.org/drawingml/2006/table">
            <a:tbl>
              <a:tblPr/>
              <a:tblGrid>
                <a:gridCol w="3733560"/>
                <a:gridCol w="4419360"/>
              </a:tblGrid>
              <a:tr h="1176480">
                <a:tc>
                  <a:txBody>
                    <a:bodyPr/>
                    <a:p>
                      <a:pPr>
                        <a:lnSpc>
                          <a:spcPct val="100000"/>
                        </a:lnSpc>
                      </a:pPr>
                      <a:r>
                        <a:rPr b="1" lang="en-IN" sz="1400" spc="-1" strike="noStrike">
                          <a:solidFill>
                            <a:srgbClr val="ff0000"/>
                          </a:solidFill>
                          <a:latin typeface="Verdana"/>
                        </a:rPr>
                        <a:t>XCHG reg2/ mem, reg1</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XCHG reg2, reg1</a:t>
                      </a:r>
                      <a:endParaRPr b="0" lang="en-IN" sz="1400" spc="-1" strike="noStrike">
                        <a:latin typeface="Arial"/>
                      </a:endParaRPr>
                    </a:p>
                    <a:p>
                      <a:pPr>
                        <a:lnSpc>
                          <a:spcPct val="100000"/>
                        </a:lnSpc>
                      </a:pPr>
                      <a:r>
                        <a:rPr b="1" lang="en-IN" sz="1400" spc="-1" strike="noStrike">
                          <a:solidFill>
                            <a:srgbClr val="000000"/>
                          </a:solidFill>
                          <a:latin typeface="Verdana"/>
                        </a:rPr>
                        <a:t>XCHG mem, reg1</a:t>
                      </a:r>
                      <a:endParaRPr b="0" lang="en-IN" sz="1400" spc="-1" strike="noStrike">
                        <a:latin typeface="Arial"/>
                      </a:endParaRPr>
                    </a:p>
                    <a:p>
                      <a:pPr>
                        <a:lnSpc>
                          <a:spcPct val="100000"/>
                        </a:lnSpc>
                      </a:pP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99ff66"/>
                    </a:solidFill>
                  </a:tcPr>
                </a:tc>
                <a:tc>
                  <a:txBody>
                    <a:bodyPr/>
                    <a:p>
                      <a:pPr>
                        <a:lnSpc>
                          <a:spcPct val="100000"/>
                        </a:lnSpc>
                      </a:pP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IN" sz="1400" spc="-1" strike="noStrike">
                          <a:solidFill>
                            <a:srgbClr val="000000"/>
                          </a:solidFill>
                          <a:latin typeface="Verdana"/>
                        </a:rPr>
                        <a:t>(reg2) </a:t>
                      </a:r>
                      <a:r>
                        <a:rPr b="1" lang="en-IN" sz="1400" spc="-1" strike="noStrike">
                          <a:solidFill>
                            <a:srgbClr val="000000"/>
                          </a:solidFill>
                          <a:latin typeface="Symbol"/>
                        </a:rPr>
                        <a:t></a:t>
                      </a:r>
                      <a:r>
                        <a:rPr b="1" lang="en-IN" sz="1400" spc="-1" strike="noStrike">
                          <a:solidFill>
                            <a:srgbClr val="000000"/>
                          </a:solidFill>
                          <a:latin typeface="Verdana"/>
                        </a:rPr>
                        <a:t> (reg1)</a:t>
                      </a:r>
                      <a:endParaRPr b="0" lang="en-IN" sz="1400" spc="-1" strike="noStrike">
                        <a:latin typeface="Arial"/>
                      </a:endParaRPr>
                    </a:p>
                    <a:p>
                      <a:pPr>
                        <a:lnSpc>
                          <a:spcPct val="100000"/>
                        </a:lnSpc>
                      </a:pPr>
                      <a:r>
                        <a:rPr b="1" lang="en-IN" sz="1400" spc="-1" strike="noStrike">
                          <a:solidFill>
                            <a:srgbClr val="000000"/>
                          </a:solidFill>
                          <a:latin typeface="Verdana"/>
                        </a:rPr>
                        <a:t>(mem) </a:t>
                      </a:r>
                      <a:r>
                        <a:rPr b="1" lang="en-IN" sz="1400" spc="-1" strike="noStrike">
                          <a:solidFill>
                            <a:srgbClr val="000000"/>
                          </a:solidFill>
                          <a:latin typeface="Symbol"/>
                        </a:rPr>
                        <a:t></a:t>
                      </a:r>
                      <a:r>
                        <a:rPr b="1" lang="en-IN" sz="1400" spc="-1" strike="noStrike">
                          <a:solidFill>
                            <a:srgbClr val="000000"/>
                          </a:solidFill>
                          <a:latin typeface="Verdana"/>
                        </a:rPr>
                        <a:t> (reg1) </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99ff66"/>
                    </a:solidFill>
                  </a:tcPr>
                </a:tc>
              </a:tr>
            </a:tbl>
          </a:graphicData>
        </a:graphic>
      </p:graphicFrame>
    </p:spTree>
  </p:cSld>
  <mc:AlternateContent>
    <mc:Choice Requires="p14">
      <p:transition spd="slow" p14:dur="2000"/>
    </mc:Choice>
    <mc:Fallback>
      <p:transition spd="slow"/>
    </mc:Fallback>
  </mc:AlternateContent>
  <p:timing>
    <p:tnLst>
      <p:par>
        <p:cTn id="1158" dur="indefinite" restart="never" nodeType="tmRoot">
          <p:childTnLst>
            <p:seq>
              <p:cTn id="1159" dur="indefinite" nodeType="mainSeq">
                <p:childTnLst>
                  <p:par>
                    <p:cTn id="1160" fill="hold">
                      <p:stCondLst>
                        <p:cond delay="indefinite"/>
                      </p:stCondLst>
                      <p:childTnLst>
                        <p:par>
                          <p:cTn id="1161" fill="hold">
                            <p:stCondLst>
                              <p:cond delay="0"/>
                            </p:stCondLst>
                            <p:childTnLst>
                              <p:par>
                                <p:cTn id="1162" nodeType="clickEffect" fill="hold" presetClass="exit" presetID="1">
                                  <p:stCondLst>
                                    <p:cond delay="0"/>
                                  </p:stCondLst>
                                  <p:childTnLst>
                                    <p:set>
                                      <p:cBhvr>
                                        <p:cTn id="1163" dur="1" fill="hold">
                                          <p:stCondLst>
                                            <p:cond delay="0"/>
                                          </p:stCondLst>
                                        </p:cTn>
                                        <p:tgtEl>
                                          <p:spTgt spid="1784"/>
                                        </p:tgtEl>
                                        <p:attrNameLst>
                                          <p:attrName>style.visibility</p:attrName>
                                        </p:attrNameLst>
                                      </p:cBhvr>
                                      <p:to>
                                        <p:strVal val="hidden"/>
                                      </p:to>
                                    </p:set>
                                  </p:childTnLst>
                                </p:cTn>
                              </p:par>
                              <p:par>
                                <p:cTn id="1164" nodeType="withEffect" fill="hold" presetClass="entr" presetID="1">
                                  <p:stCondLst>
                                    <p:cond delay="0"/>
                                  </p:stCondLst>
                                  <p:childTnLst>
                                    <p:set>
                                      <p:cBhvr>
                                        <p:cTn id="1165" dur="1" fill="hold">
                                          <p:stCondLst>
                                            <p:cond delay="0"/>
                                          </p:stCondLst>
                                        </p:cTn>
                                        <p:tgtEl>
                                          <p:spTgt spid="1779"/>
                                        </p:tgtEl>
                                        <p:attrNameLst>
                                          <p:attrName>style.visibility</p:attrName>
                                        </p:attrNameLst>
                                      </p:cBhvr>
                                      <p:to>
                                        <p:strVal val="visible"/>
                                      </p:to>
                                    </p:set>
                                  </p:childTnLst>
                                </p:cTn>
                              </p:par>
                              <p:par>
                                <p:cTn id="1166" nodeType="withEffect" fill="hold" presetClass="entr" presetID="1">
                                  <p:stCondLst>
                                    <p:cond delay="0"/>
                                  </p:stCondLst>
                                  <p:childTnLst>
                                    <p:set>
                                      <p:cBhvr>
                                        <p:cTn id="1167" dur="1" fill="hold">
                                          <p:stCondLst>
                                            <p:cond delay="0"/>
                                          </p:stCondLst>
                                        </p:cTn>
                                        <p:tgtEl>
                                          <p:spTgt spid="1787"/>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8" name="CustomShape 1"/>
          <p:cNvSpPr/>
          <p:nvPr/>
        </p:nvSpPr>
        <p:spPr>
          <a:xfrm>
            <a:off x="5206320" y="1281240"/>
            <a:ext cx="792000" cy="3942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1789" name="CustomShape 2"/>
          <p:cNvSpPr/>
          <p:nvPr/>
        </p:nvSpPr>
        <p:spPr>
          <a:xfrm>
            <a:off x="263880" y="762120"/>
            <a:ext cx="8651160" cy="39420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800" spc="-1" strike="noStrike">
                <a:solidFill>
                  <a:srgbClr val="0070c0"/>
                </a:solidFill>
                <a:latin typeface="Verdana"/>
                <a:ea typeface="Verdana"/>
              </a:rPr>
              <a:t>1. Data Transfer Instructions</a:t>
            </a:r>
            <a:endParaRPr b="0" lang="en-IN" sz="1800" spc="-1" strike="noStrike">
              <a:latin typeface="Arial"/>
            </a:endParaRPr>
          </a:p>
        </p:txBody>
      </p:sp>
      <p:sp>
        <p:nvSpPr>
          <p:cNvPr id="1790" name="TextShape 3"/>
          <p:cNvSpPr txBox="1"/>
          <p:nvPr/>
        </p:nvSpPr>
        <p:spPr>
          <a:xfrm>
            <a:off x="2895480" y="110880"/>
            <a:ext cx="6019560" cy="487080"/>
          </a:xfrm>
          <a:prstGeom prst="rect">
            <a:avLst/>
          </a:prstGeom>
          <a:noFill/>
          <a:ln>
            <a:noFill/>
          </a:ln>
        </p:spPr>
        <p:txBody>
          <a:bodyPr anchor="ctr"/>
          <a:p>
            <a:pPr>
              <a:lnSpc>
                <a:spcPct val="100000"/>
              </a:lnSpc>
            </a:pPr>
            <a:r>
              <a:rPr b="1" lang="en-US" sz="2000" spc="-1" strike="noStrike">
                <a:solidFill>
                  <a:srgbClr val="ff0066"/>
                </a:solidFill>
                <a:latin typeface="Verdana"/>
                <a:ea typeface="Verdana"/>
              </a:rPr>
              <a:t>Instruction Set</a:t>
            </a:r>
            <a:endParaRPr b="0" lang="en-US" sz="2000" spc="-1" strike="noStrike">
              <a:solidFill>
                <a:srgbClr val="000000"/>
              </a:solidFill>
              <a:latin typeface="Verdana"/>
            </a:endParaRPr>
          </a:p>
        </p:txBody>
      </p:sp>
      <p:sp>
        <p:nvSpPr>
          <p:cNvPr id="1791" name="TextShape 4"/>
          <p:cNvSpPr txBox="1"/>
          <p:nvPr/>
        </p:nvSpPr>
        <p:spPr>
          <a:xfrm>
            <a:off x="6553080" y="6356520"/>
            <a:ext cx="2133360" cy="364680"/>
          </a:xfrm>
          <a:prstGeom prst="rect">
            <a:avLst/>
          </a:prstGeom>
          <a:noFill/>
          <a:ln>
            <a:noFill/>
          </a:ln>
        </p:spPr>
        <p:txBody>
          <a:bodyPr anchor="ctr"/>
          <a:p>
            <a:pPr algn="r">
              <a:lnSpc>
                <a:spcPct val="100000"/>
              </a:lnSpc>
            </a:pPr>
            <a:fld id="{5AB25178-B003-457E-AAEF-B5BBAD83CC76}" type="slidenum">
              <a:rPr b="0" lang="en-IN" sz="1200" spc="-1" strike="noStrike">
                <a:solidFill>
                  <a:srgbClr val="8b8b8b"/>
                </a:solidFill>
                <a:latin typeface="Verdana"/>
                <a:ea typeface="Verdana"/>
              </a:rPr>
              <a:t>&lt;number&gt;</a:t>
            </a:fld>
            <a:endParaRPr b="0" lang="en-IN" sz="1200" spc="-1" strike="noStrike">
              <a:latin typeface="Times New Roman"/>
            </a:endParaRPr>
          </a:p>
        </p:txBody>
      </p:sp>
      <p:sp>
        <p:nvSpPr>
          <p:cNvPr id="1792" name="CustomShape 5"/>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1793" name="CustomShape 6"/>
          <p:cNvSpPr/>
          <p:nvPr/>
        </p:nvSpPr>
        <p:spPr>
          <a:xfrm>
            <a:off x="4447800" y="1282680"/>
            <a:ext cx="792000" cy="3942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1794" name="CustomShape 7"/>
          <p:cNvSpPr/>
          <p:nvPr/>
        </p:nvSpPr>
        <p:spPr>
          <a:xfrm>
            <a:off x="263880" y="1295280"/>
            <a:ext cx="8651160" cy="3646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200" spc="-1" strike="noStrike">
                <a:solidFill>
                  <a:srgbClr val="000000"/>
                </a:solidFill>
                <a:latin typeface="Verdana"/>
              </a:rPr>
              <a:t>Mnemonics: </a:t>
            </a:r>
            <a:r>
              <a:rPr b="1" lang="en-IN" sz="1800" spc="-1" strike="noStrike">
                <a:solidFill>
                  <a:srgbClr val="ff0000"/>
                </a:solidFill>
                <a:latin typeface="Verdana"/>
              </a:rPr>
              <a:t>MOV, XCHG, PUSH, POP, IN, OUT …</a:t>
            </a:r>
            <a:endParaRPr b="0" lang="en-IN" sz="1800" spc="-1" strike="noStrike">
              <a:latin typeface="Arial"/>
            </a:endParaRPr>
          </a:p>
        </p:txBody>
      </p:sp>
      <p:graphicFrame>
        <p:nvGraphicFramePr>
          <p:cNvPr id="1795" name="Table 8"/>
          <p:cNvGraphicFramePr/>
          <p:nvPr/>
        </p:nvGraphicFramePr>
        <p:xfrm>
          <a:off x="533520" y="1905120"/>
          <a:ext cx="8152920" cy="1337400"/>
        </p:xfrm>
        <a:graphic>
          <a:graphicData uri="http://schemas.openxmlformats.org/drawingml/2006/table">
            <a:tbl>
              <a:tblPr/>
              <a:tblGrid>
                <a:gridCol w="3733560"/>
                <a:gridCol w="4419360"/>
              </a:tblGrid>
              <a:tr h="1337760">
                <a:tc>
                  <a:txBody>
                    <a:bodyPr/>
                    <a:p>
                      <a:pPr>
                        <a:lnSpc>
                          <a:spcPct val="100000"/>
                        </a:lnSpc>
                      </a:pPr>
                      <a:r>
                        <a:rPr b="1" lang="en-IN" sz="1400" spc="-1" strike="noStrike">
                          <a:solidFill>
                            <a:srgbClr val="ff0000"/>
                          </a:solidFill>
                          <a:latin typeface="Verdana"/>
                        </a:rPr>
                        <a:t>PUSH reg16/ mem</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PUSH reg16</a:t>
                      </a: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PUSH mem</a:t>
                      </a:r>
                      <a:endParaRPr b="0" lang="en-IN" sz="1400" spc="-1" strike="noStrike">
                        <a:latin typeface="Arial"/>
                      </a:endParaRPr>
                    </a:p>
                    <a:p>
                      <a:pPr>
                        <a:lnSpc>
                          <a:spcPct val="100000"/>
                        </a:lnSpc>
                      </a:pP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cccc"/>
                    </a:solidFill>
                  </a:tcPr>
                </a:tc>
                <a:tc>
                  <a:txBody>
                    <a:bodyPr/>
                    <a:p>
                      <a:pPr>
                        <a:lnSpc>
                          <a:spcPct val="100000"/>
                        </a:lnSpc>
                      </a:pP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IN" sz="1400" spc="-1" strike="noStrike">
                          <a:solidFill>
                            <a:srgbClr val="000000"/>
                          </a:solidFill>
                          <a:latin typeface="Verdana"/>
                        </a:rPr>
                        <a:t>(SP) </a:t>
                      </a:r>
                      <a:r>
                        <a:rPr b="1" lang="en-IN" sz="1400" spc="-1" strike="noStrike">
                          <a:solidFill>
                            <a:srgbClr val="000000"/>
                          </a:solidFill>
                          <a:latin typeface="Symbol"/>
                        </a:rPr>
                        <a:t></a:t>
                      </a:r>
                      <a:r>
                        <a:rPr b="1" lang="en-IN" sz="1400" spc="-1" strike="noStrike">
                          <a:solidFill>
                            <a:srgbClr val="000000"/>
                          </a:solidFill>
                          <a:latin typeface="Verdana"/>
                        </a:rPr>
                        <a:t> (SP) – 2</a:t>
                      </a:r>
                      <a:endParaRPr b="0" lang="en-IN" sz="1400" spc="-1" strike="noStrike">
                        <a:latin typeface="Arial"/>
                      </a:endParaRPr>
                    </a:p>
                    <a:p>
                      <a:pPr>
                        <a:lnSpc>
                          <a:spcPct val="100000"/>
                        </a:lnSpc>
                      </a:pPr>
                      <a:r>
                        <a:rPr b="1" lang="en-IN" sz="1400" spc="-1" strike="noStrike">
                          <a:solidFill>
                            <a:srgbClr val="000000"/>
                          </a:solidFill>
                          <a:latin typeface="Verdana"/>
                        </a:rPr>
                        <a:t>MA </a:t>
                      </a:r>
                      <a:r>
                        <a:rPr b="1" lang="en-IN" sz="1400" spc="-1" strike="noStrike" baseline="-25000">
                          <a:solidFill>
                            <a:srgbClr val="000000"/>
                          </a:solidFill>
                          <a:latin typeface="Verdana"/>
                        </a:rPr>
                        <a:t>S</a:t>
                      </a:r>
                      <a:r>
                        <a:rPr b="1" lang="en-IN" sz="1400" spc="-1" strike="noStrike">
                          <a:solidFill>
                            <a:srgbClr val="000000"/>
                          </a:solidFill>
                          <a:latin typeface="Verdana"/>
                        </a:rPr>
                        <a:t>  = (SS) x 16</a:t>
                      </a:r>
                      <a:r>
                        <a:rPr b="1" lang="en-IN" sz="1400" spc="-1" strike="noStrike" baseline="-25000">
                          <a:solidFill>
                            <a:srgbClr val="000000"/>
                          </a:solidFill>
                          <a:latin typeface="Verdana"/>
                        </a:rPr>
                        <a:t>10</a:t>
                      </a:r>
                      <a:r>
                        <a:rPr b="1" lang="en-IN" sz="1400" spc="-1" strike="noStrike">
                          <a:solidFill>
                            <a:srgbClr val="000000"/>
                          </a:solidFill>
                          <a:latin typeface="Verdana"/>
                        </a:rPr>
                        <a:t> + SP</a:t>
                      </a:r>
                      <a:endParaRPr b="0" lang="en-IN" sz="1400" spc="-1" strike="noStrike">
                        <a:latin typeface="Arial"/>
                      </a:endParaRPr>
                    </a:p>
                    <a:p>
                      <a:pPr>
                        <a:lnSpc>
                          <a:spcPct val="100000"/>
                        </a:lnSpc>
                      </a:pPr>
                      <a:r>
                        <a:rPr b="1" lang="en-IN" sz="1400" spc="-1" strike="noStrike">
                          <a:solidFill>
                            <a:srgbClr val="000000"/>
                          </a:solidFill>
                          <a:latin typeface="Verdana"/>
                        </a:rPr>
                        <a:t>(MA </a:t>
                      </a:r>
                      <a:r>
                        <a:rPr b="1" lang="en-IN" sz="1400" spc="-1" strike="noStrike" baseline="-25000">
                          <a:solidFill>
                            <a:srgbClr val="000000"/>
                          </a:solidFill>
                          <a:latin typeface="Verdana"/>
                        </a:rPr>
                        <a:t>S</a:t>
                      </a:r>
                      <a:r>
                        <a:rPr b="1" lang="en-IN" sz="1400" spc="-1" strike="noStrike">
                          <a:solidFill>
                            <a:srgbClr val="000000"/>
                          </a:solidFill>
                          <a:latin typeface="Verdana"/>
                        </a:rPr>
                        <a:t> ; MA </a:t>
                      </a:r>
                      <a:r>
                        <a:rPr b="1" lang="en-IN" sz="1400" spc="-1" strike="noStrike" baseline="-25000">
                          <a:solidFill>
                            <a:srgbClr val="000000"/>
                          </a:solidFill>
                          <a:latin typeface="Verdana"/>
                        </a:rPr>
                        <a:t>S</a:t>
                      </a:r>
                      <a:r>
                        <a:rPr b="1" lang="en-IN" sz="1400" spc="-1" strike="noStrike">
                          <a:solidFill>
                            <a:srgbClr val="000000"/>
                          </a:solidFill>
                          <a:latin typeface="Verdana"/>
                        </a:rPr>
                        <a:t> + 1) </a:t>
                      </a:r>
                      <a:r>
                        <a:rPr b="1" lang="en-IN" sz="1400" spc="-1" strike="noStrike">
                          <a:solidFill>
                            <a:srgbClr val="000000"/>
                          </a:solidFill>
                          <a:latin typeface="Symbol"/>
                        </a:rPr>
                        <a:t></a:t>
                      </a:r>
                      <a:r>
                        <a:rPr b="1" lang="en-IN" sz="1400" spc="-1" strike="noStrike">
                          <a:solidFill>
                            <a:srgbClr val="000000"/>
                          </a:solidFill>
                          <a:latin typeface="Verdana"/>
                        </a:rPr>
                        <a:t> (reg16) </a:t>
                      </a: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(SP) </a:t>
                      </a:r>
                      <a:r>
                        <a:rPr b="1" lang="en-IN" sz="1400" spc="-1" strike="noStrike">
                          <a:solidFill>
                            <a:srgbClr val="000000"/>
                          </a:solidFill>
                          <a:latin typeface="Symbol"/>
                        </a:rPr>
                        <a:t></a:t>
                      </a:r>
                      <a:r>
                        <a:rPr b="1" lang="en-IN" sz="1400" spc="-1" strike="noStrike">
                          <a:solidFill>
                            <a:srgbClr val="000000"/>
                          </a:solidFill>
                          <a:latin typeface="Verdana"/>
                        </a:rPr>
                        <a:t> (SP) – 2</a:t>
                      </a:r>
                      <a:endParaRPr b="0" lang="en-IN" sz="1400" spc="-1" strike="noStrike">
                        <a:latin typeface="Arial"/>
                      </a:endParaRPr>
                    </a:p>
                    <a:p>
                      <a:pPr>
                        <a:lnSpc>
                          <a:spcPct val="100000"/>
                        </a:lnSpc>
                      </a:pPr>
                      <a:r>
                        <a:rPr b="1" lang="en-IN" sz="1400" spc="-1" strike="noStrike">
                          <a:solidFill>
                            <a:srgbClr val="000000"/>
                          </a:solidFill>
                          <a:latin typeface="Verdana"/>
                        </a:rPr>
                        <a:t>MA </a:t>
                      </a:r>
                      <a:r>
                        <a:rPr b="1" lang="en-IN" sz="1400" spc="-1" strike="noStrike" baseline="-25000">
                          <a:solidFill>
                            <a:srgbClr val="000000"/>
                          </a:solidFill>
                          <a:latin typeface="Verdana"/>
                        </a:rPr>
                        <a:t>S</a:t>
                      </a:r>
                      <a:r>
                        <a:rPr b="1" lang="en-IN" sz="1400" spc="-1" strike="noStrike">
                          <a:solidFill>
                            <a:srgbClr val="000000"/>
                          </a:solidFill>
                          <a:latin typeface="Verdana"/>
                        </a:rPr>
                        <a:t>  = (SS) x 16</a:t>
                      </a:r>
                      <a:r>
                        <a:rPr b="1" lang="en-IN" sz="1400" spc="-1" strike="noStrike" baseline="-25000">
                          <a:solidFill>
                            <a:srgbClr val="000000"/>
                          </a:solidFill>
                          <a:latin typeface="Verdana"/>
                        </a:rPr>
                        <a:t>10</a:t>
                      </a:r>
                      <a:r>
                        <a:rPr b="1" lang="en-IN" sz="1400" spc="-1" strike="noStrike">
                          <a:solidFill>
                            <a:srgbClr val="000000"/>
                          </a:solidFill>
                          <a:latin typeface="Verdana"/>
                        </a:rPr>
                        <a:t> + SP</a:t>
                      </a:r>
                      <a:endParaRPr b="0" lang="en-IN" sz="1400" spc="-1" strike="noStrike">
                        <a:latin typeface="Arial"/>
                      </a:endParaRPr>
                    </a:p>
                    <a:p>
                      <a:pPr>
                        <a:lnSpc>
                          <a:spcPct val="100000"/>
                        </a:lnSpc>
                      </a:pPr>
                      <a:r>
                        <a:rPr b="1" lang="en-IN" sz="1400" spc="-1" strike="noStrike">
                          <a:solidFill>
                            <a:srgbClr val="000000"/>
                          </a:solidFill>
                          <a:latin typeface="Verdana"/>
                        </a:rPr>
                        <a:t>(MA </a:t>
                      </a:r>
                      <a:r>
                        <a:rPr b="1" lang="en-IN" sz="1400" spc="-1" strike="noStrike" baseline="-25000">
                          <a:solidFill>
                            <a:srgbClr val="000000"/>
                          </a:solidFill>
                          <a:latin typeface="Verdana"/>
                        </a:rPr>
                        <a:t>S</a:t>
                      </a:r>
                      <a:r>
                        <a:rPr b="1" lang="en-IN" sz="1400" spc="-1" strike="noStrike">
                          <a:solidFill>
                            <a:srgbClr val="000000"/>
                          </a:solidFill>
                          <a:latin typeface="Verdana"/>
                        </a:rPr>
                        <a:t> ; MA </a:t>
                      </a:r>
                      <a:r>
                        <a:rPr b="1" lang="en-IN" sz="1400" spc="-1" strike="noStrike" baseline="-25000">
                          <a:solidFill>
                            <a:srgbClr val="000000"/>
                          </a:solidFill>
                          <a:latin typeface="Verdana"/>
                        </a:rPr>
                        <a:t>S</a:t>
                      </a:r>
                      <a:r>
                        <a:rPr b="1" lang="en-IN" sz="1400" spc="-1" strike="noStrike">
                          <a:solidFill>
                            <a:srgbClr val="000000"/>
                          </a:solidFill>
                          <a:latin typeface="Verdana"/>
                        </a:rPr>
                        <a:t> + 1) </a:t>
                      </a:r>
                      <a:r>
                        <a:rPr b="1" lang="en-IN" sz="1400" spc="-1" strike="noStrike">
                          <a:solidFill>
                            <a:srgbClr val="000000"/>
                          </a:solidFill>
                          <a:latin typeface="Symbol"/>
                        </a:rPr>
                        <a:t></a:t>
                      </a:r>
                      <a:r>
                        <a:rPr b="1" lang="en-IN" sz="1400" spc="-1" strike="noStrike">
                          <a:solidFill>
                            <a:srgbClr val="000000"/>
                          </a:solidFill>
                          <a:latin typeface="Verdana"/>
                        </a:rPr>
                        <a:t> (mem) </a:t>
                      </a:r>
                      <a:endParaRPr b="0" lang="en-IN" sz="1400" spc="-1" strike="noStrike">
                        <a:latin typeface="Arial"/>
                      </a:endParaRPr>
                    </a:p>
                    <a:p>
                      <a:pPr>
                        <a:lnSpc>
                          <a:spcPct val="100000"/>
                        </a:lnSpc>
                      </a:pP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cccc"/>
                    </a:solidFill>
                  </a:tcPr>
                </a:tc>
              </a:tr>
            </a:tbl>
          </a:graphicData>
        </a:graphic>
      </p:graphicFrame>
      <p:graphicFrame>
        <p:nvGraphicFramePr>
          <p:cNvPr id="1796" name="Table 9"/>
          <p:cNvGraphicFramePr/>
          <p:nvPr/>
        </p:nvGraphicFramePr>
        <p:xfrm>
          <a:off x="533520" y="4343400"/>
          <a:ext cx="8152920" cy="1176480"/>
        </p:xfrm>
        <a:graphic>
          <a:graphicData uri="http://schemas.openxmlformats.org/drawingml/2006/table">
            <a:tbl>
              <a:tblPr/>
              <a:tblGrid>
                <a:gridCol w="3733560"/>
                <a:gridCol w="4419360"/>
              </a:tblGrid>
              <a:tr h="2552760">
                <a:tc>
                  <a:txBody>
                    <a:bodyPr/>
                    <a:p>
                      <a:pPr>
                        <a:lnSpc>
                          <a:spcPct val="100000"/>
                        </a:lnSpc>
                      </a:pPr>
                      <a:r>
                        <a:rPr b="1" lang="en-IN" sz="1400" spc="-1" strike="noStrike">
                          <a:solidFill>
                            <a:srgbClr val="ff0000"/>
                          </a:solidFill>
                          <a:latin typeface="Verdana"/>
                        </a:rPr>
                        <a:t>POP reg16/ mem</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POP reg16</a:t>
                      </a: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POP mem</a:t>
                      </a:r>
                      <a:endParaRPr b="0" lang="en-IN" sz="1400" spc="-1" strike="noStrike">
                        <a:latin typeface="Arial"/>
                      </a:endParaRPr>
                    </a:p>
                    <a:p>
                      <a:pPr>
                        <a:lnSpc>
                          <a:spcPct val="100000"/>
                        </a:lnSpc>
                      </a:pP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99ff66"/>
                    </a:solidFill>
                  </a:tcPr>
                </a:tc>
                <a:tc>
                  <a:txBody>
                    <a:bodyPr/>
                    <a:p>
                      <a:pPr>
                        <a:lnSpc>
                          <a:spcPct val="100000"/>
                        </a:lnSpc>
                      </a:pP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IN" sz="1400" spc="-1" strike="noStrike">
                          <a:solidFill>
                            <a:srgbClr val="000000"/>
                          </a:solidFill>
                          <a:latin typeface="Verdana"/>
                        </a:rPr>
                        <a:t>MA </a:t>
                      </a:r>
                      <a:r>
                        <a:rPr b="1" lang="en-IN" sz="1400" spc="-1" strike="noStrike" baseline="-25000">
                          <a:solidFill>
                            <a:srgbClr val="000000"/>
                          </a:solidFill>
                          <a:latin typeface="Verdana"/>
                        </a:rPr>
                        <a:t>S</a:t>
                      </a:r>
                      <a:r>
                        <a:rPr b="1" lang="en-IN" sz="1400" spc="-1" strike="noStrike">
                          <a:solidFill>
                            <a:srgbClr val="000000"/>
                          </a:solidFill>
                          <a:latin typeface="Verdana"/>
                        </a:rPr>
                        <a:t>  = (SS) x 16</a:t>
                      </a:r>
                      <a:r>
                        <a:rPr b="1" lang="en-IN" sz="1400" spc="-1" strike="noStrike" baseline="-25000">
                          <a:solidFill>
                            <a:srgbClr val="000000"/>
                          </a:solidFill>
                          <a:latin typeface="Verdana"/>
                        </a:rPr>
                        <a:t>10</a:t>
                      </a:r>
                      <a:r>
                        <a:rPr b="1" lang="en-IN" sz="1400" spc="-1" strike="noStrike">
                          <a:solidFill>
                            <a:srgbClr val="000000"/>
                          </a:solidFill>
                          <a:latin typeface="Verdana"/>
                        </a:rPr>
                        <a:t> + SP</a:t>
                      </a:r>
                      <a:endParaRPr b="0" lang="en-IN" sz="1400" spc="-1" strike="noStrike">
                        <a:latin typeface="Arial"/>
                      </a:endParaRPr>
                    </a:p>
                    <a:p>
                      <a:pPr>
                        <a:lnSpc>
                          <a:spcPct val="100000"/>
                        </a:lnSpc>
                      </a:pPr>
                      <a:r>
                        <a:rPr b="1" lang="en-IN" sz="1400" spc="-1" strike="noStrike">
                          <a:solidFill>
                            <a:srgbClr val="000000"/>
                          </a:solidFill>
                          <a:latin typeface="Verdana"/>
                        </a:rPr>
                        <a:t>(reg16) </a:t>
                      </a:r>
                      <a:r>
                        <a:rPr b="1" lang="en-IN" sz="1400" spc="-1" strike="noStrike">
                          <a:solidFill>
                            <a:srgbClr val="000000"/>
                          </a:solidFill>
                          <a:latin typeface="Symbol"/>
                        </a:rPr>
                        <a:t></a:t>
                      </a:r>
                      <a:r>
                        <a:rPr b="1" lang="en-IN" sz="1400" spc="-1" strike="noStrike">
                          <a:solidFill>
                            <a:srgbClr val="000000"/>
                          </a:solidFill>
                          <a:latin typeface="Verdana"/>
                        </a:rPr>
                        <a:t> (MA </a:t>
                      </a:r>
                      <a:r>
                        <a:rPr b="1" lang="en-IN" sz="1400" spc="-1" strike="noStrike" baseline="-25000">
                          <a:solidFill>
                            <a:srgbClr val="000000"/>
                          </a:solidFill>
                          <a:latin typeface="Verdana"/>
                        </a:rPr>
                        <a:t>S</a:t>
                      </a:r>
                      <a:r>
                        <a:rPr b="1" lang="en-IN" sz="1400" spc="-1" strike="noStrike">
                          <a:solidFill>
                            <a:srgbClr val="000000"/>
                          </a:solidFill>
                          <a:latin typeface="Verdana"/>
                        </a:rPr>
                        <a:t> ; MA </a:t>
                      </a:r>
                      <a:r>
                        <a:rPr b="1" lang="en-IN" sz="1400" spc="-1" strike="noStrike" baseline="-25000">
                          <a:solidFill>
                            <a:srgbClr val="000000"/>
                          </a:solidFill>
                          <a:latin typeface="Verdana"/>
                        </a:rPr>
                        <a:t>S</a:t>
                      </a:r>
                      <a:r>
                        <a:rPr b="1" lang="en-IN" sz="1400" spc="-1" strike="noStrike">
                          <a:solidFill>
                            <a:srgbClr val="000000"/>
                          </a:solidFill>
                          <a:latin typeface="Verdana"/>
                        </a:rPr>
                        <a:t> + 1) </a:t>
                      </a:r>
                      <a:endParaRPr b="0" lang="en-IN" sz="1400" spc="-1" strike="noStrike">
                        <a:latin typeface="Arial"/>
                      </a:endParaRPr>
                    </a:p>
                    <a:p>
                      <a:pPr>
                        <a:lnSpc>
                          <a:spcPct val="100000"/>
                        </a:lnSpc>
                      </a:pPr>
                      <a:r>
                        <a:rPr b="1" lang="en-IN" sz="1400" spc="-1" strike="noStrike">
                          <a:solidFill>
                            <a:srgbClr val="000000"/>
                          </a:solidFill>
                          <a:latin typeface="Verdana"/>
                        </a:rPr>
                        <a:t>(SP) </a:t>
                      </a:r>
                      <a:r>
                        <a:rPr b="1" lang="en-IN" sz="1400" spc="-1" strike="noStrike">
                          <a:solidFill>
                            <a:srgbClr val="000000"/>
                          </a:solidFill>
                          <a:latin typeface="Symbol"/>
                        </a:rPr>
                        <a:t></a:t>
                      </a:r>
                      <a:r>
                        <a:rPr b="1" lang="en-IN" sz="1400" spc="-1" strike="noStrike">
                          <a:solidFill>
                            <a:srgbClr val="000000"/>
                          </a:solidFill>
                          <a:latin typeface="Verdana"/>
                        </a:rPr>
                        <a:t> (SP) + 2</a:t>
                      </a: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MA </a:t>
                      </a:r>
                      <a:r>
                        <a:rPr b="1" lang="en-IN" sz="1400" spc="-1" strike="noStrike" baseline="-25000">
                          <a:solidFill>
                            <a:srgbClr val="000000"/>
                          </a:solidFill>
                          <a:latin typeface="Verdana"/>
                        </a:rPr>
                        <a:t>S</a:t>
                      </a:r>
                      <a:r>
                        <a:rPr b="1" lang="en-IN" sz="1400" spc="-1" strike="noStrike">
                          <a:solidFill>
                            <a:srgbClr val="000000"/>
                          </a:solidFill>
                          <a:latin typeface="Verdana"/>
                        </a:rPr>
                        <a:t>  = (SS) x 16</a:t>
                      </a:r>
                      <a:r>
                        <a:rPr b="1" lang="en-IN" sz="1400" spc="-1" strike="noStrike" baseline="-25000">
                          <a:solidFill>
                            <a:srgbClr val="000000"/>
                          </a:solidFill>
                          <a:latin typeface="Verdana"/>
                        </a:rPr>
                        <a:t>10</a:t>
                      </a:r>
                      <a:r>
                        <a:rPr b="1" lang="en-IN" sz="1400" spc="-1" strike="noStrike">
                          <a:solidFill>
                            <a:srgbClr val="000000"/>
                          </a:solidFill>
                          <a:latin typeface="Verdana"/>
                        </a:rPr>
                        <a:t> + SP</a:t>
                      </a:r>
                      <a:endParaRPr b="0" lang="en-IN" sz="1400" spc="-1" strike="noStrike">
                        <a:latin typeface="Arial"/>
                      </a:endParaRPr>
                    </a:p>
                    <a:p>
                      <a:pPr>
                        <a:lnSpc>
                          <a:spcPct val="100000"/>
                        </a:lnSpc>
                      </a:pPr>
                      <a:r>
                        <a:rPr b="1" lang="en-IN" sz="1400" spc="-1" strike="noStrike">
                          <a:solidFill>
                            <a:srgbClr val="000000"/>
                          </a:solidFill>
                          <a:latin typeface="Verdana"/>
                        </a:rPr>
                        <a:t>(mem) </a:t>
                      </a:r>
                      <a:r>
                        <a:rPr b="1" lang="en-IN" sz="1400" spc="-1" strike="noStrike">
                          <a:solidFill>
                            <a:srgbClr val="000000"/>
                          </a:solidFill>
                          <a:latin typeface="Symbol"/>
                        </a:rPr>
                        <a:t></a:t>
                      </a:r>
                      <a:r>
                        <a:rPr b="1" lang="en-IN" sz="1400" spc="-1" strike="noStrike">
                          <a:solidFill>
                            <a:srgbClr val="000000"/>
                          </a:solidFill>
                          <a:latin typeface="Verdana"/>
                        </a:rPr>
                        <a:t> (MA </a:t>
                      </a:r>
                      <a:r>
                        <a:rPr b="1" lang="en-IN" sz="1400" spc="-1" strike="noStrike" baseline="-25000">
                          <a:solidFill>
                            <a:srgbClr val="000000"/>
                          </a:solidFill>
                          <a:latin typeface="Verdana"/>
                        </a:rPr>
                        <a:t>S</a:t>
                      </a:r>
                      <a:r>
                        <a:rPr b="1" lang="en-IN" sz="1400" spc="-1" strike="noStrike">
                          <a:solidFill>
                            <a:srgbClr val="000000"/>
                          </a:solidFill>
                          <a:latin typeface="Verdana"/>
                        </a:rPr>
                        <a:t> ; MA </a:t>
                      </a:r>
                      <a:r>
                        <a:rPr b="1" lang="en-IN" sz="1400" spc="-1" strike="noStrike" baseline="-25000">
                          <a:solidFill>
                            <a:srgbClr val="000000"/>
                          </a:solidFill>
                          <a:latin typeface="Verdana"/>
                        </a:rPr>
                        <a:t>S</a:t>
                      </a:r>
                      <a:r>
                        <a:rPr b="1" lang="en-IN" sz="1400" spc="-1" strike="noStrike">
                          <a:solidFill>
                            <a:srgbClr val="000000"/>
                          </a:solidFill>
                          <a:latin typeface="Verdana"/>
                        </a:rPr>
                        <a:t> + 1) </a:t>
                      </a:r>
                      <a:endParaRPr b="0" lang="en-IN" sz="1400" spc="-1" strike="noStrike">
                        <a:latin typeface="Arial"/>
                      </a:endParaRPr>
                    </a:p>
                    <a:p>
                      <a:pPr>
                        <a:lnSpc>
                          <a:spcPct val="100000"/>
                        </a:lnSpc>
                      </a:pPr>
                      <a:r>
                        <a:rPr b="1" lang="en-IN" sz="1400" spc="-1" strike="noStrike">
                          <a:solidFill>
                            <a:srgbClr val="000000"/>
                          </a:solidFill>
                          <a:latin typeface="Verdana"/>
                        </a:rPr>
                        <a:t>(SP) </a:t>
                      </a:r>
                      <a:r>
                        <a:rPr b="1" lang="en-IN" sz="1400" spc="-1" strike="noStrike">
                          <a:solidFill>
                            <a:srgbClr val="000000"/>
                          </a:solidFill>
                          <a:latin typeface="Symbol"/>
                        </a:rPr>
                        <a:t></a:t>
                      </a:r>
                      <a:r>
                        <a:rPr b="1" lang="en-IN" sz="1400" spc="-1" strike="noStrike">
                          <a:solidFill>
                            <a:srgbClr val="000000"/>
                          </a:solidFill>
                          <a:latin typeface="Verdana"/>
                        </a:rPr>
                        <a:t> (SP) + 2</a:t>
                      </a:r>
                      <a:endParaRPr b="0" lang="en-IN" sz="1400" spc="-1" strike="noStrike">
                        <a:latin typeface="Arial"/>
                      </a:endParaRPr>
                    </a:p>
                    <a:p>
                      <a:pPr>
                        <a:lnSpc>
                          <a:spcPct val="100000"/>
                        </a:lnSpc>
                      </a:pP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99ff66"/>
                    </a:solidFill>
                  </a:tcPr>
                </a:tc>
              </a:tr>
            </a:tbl>
          </a:graphicData>
        </a:graphic>
      </p:graphicFrame>
    </p:spTree>
  </p:cSld>
  <mc:AlternateContent>
    <mc:Choice Requires="p14">
      <p:transition spd="slow" p14:dur="2000"/>
    </mc:Choice>
    <mc:Fallback>
      <p:transition spd="slow"/>
    </mc:Fallback>
  </mc:AlternateContent>
  <p:timing>
    <p:tnLst>
      <p:par>
        <p:cTn id="1168" dur="indefinite" restart="never" nodeType="tmRoot">
          <p:childTnLst>
            <p:seq>
              <p:cTn id="1169" dur="indefinite" nodeType="mainSeq">
                <p:childTnLst>
                  <p:par>
                    <p:cTn id="1170" fill="hold">
                      <p:stCondLst>
                        <p:cond delay="indefinite"/>
                      </p:stCondLst>
                      <p:childTnLst>
                        <p:par>
                          <p:cTn id="1171" fill="hold">
                            <p:stCondLst>
                              <p:cond delay="0"/>
                            </p:stCondLst>
                            <p:childTnLst>
                              <p:par>
                                <p:cTn id="1172" nodeType="clickEffect" fill="hold" presetClass="exit" presetID="1">
                                  <p:stCondLst>
                                    <p:cond delay="0"/>
                                  </p:stCondLst>
                                  <p:childTnLst>
                                    <p:set>
                                      <p:cBhvr>
                                        <p:cTn id="1173" dur="1" fill="hold">
                                          <p:stCondLst>
                                            <p:cond delay="0"/>
                                          </p:stCondLst>
                                        </p:cTn>
                                        <p:tgtEl>
                                          <p:spTgt spid="1793"/>
                                        </p:tgtEl>
                                        <p:attrNameLst>
                                          <p:attrName>style.visibility</p:attrName>
                                        </p:attrNameLst>
                                      </p:cBhvr>
                                      <p:to>
                                        <p:strVal val="hidden"/>
                                      </p:to>
                                    </p:set>
                                  </p:childTnLst>
                                </p:cTn>
                              </p:par>
                              <p:par>
                                <p:cTn id="1174" nodeType="withEffect" fill="hold" presetClass="entr" presetID="1">
                                  <p:stCondLst>
                                    <p:cond delay="0"/>
                                  </p:stCondLst>
                                  <p:childTnLst>
                                    <p:set>
                                      <p:cBhvr>
                                        <p:cTn id="1175" dur="1" fill="hold">
                                          <p:stCondLst>
                                            <p:cond delay="0"/>
                                          </p:stCondLst>
                                        </p:cTn>
                                        <p:tgtEl>
                                          <p:spTgt spid="1788"/>
                                        </p:tgtEl>
                                        <p:attrNameLst>
                                          <p:attrName>style.visibility</p:attrName>
                                        </p:attrNameLst>
                                      </p:cBhvr>
                                      <p:to>
                                        <p:strVal val="visible"/>
                                      </p:to>
                                    </p:set>
                                  </p:childTnLst>
                                </p:cTn>
                              </p:par>
                              <p:par>
                                <p:cTn id="1176" nodeType="withEffect" fill="hold" presetClass="entr" presetID="1">
                                  <p:stCondLst>
                                    <p:cond delay="0"/>
                                  </p:stCondLst>
                                  <p:childTnLst>
                                    <p:set>
                                      <p:cBhvr>
                                        <p:cTn id="1177" dur="1" fill="hold">
                                          <p:stCondLst>
                                            <p:cond delay="0"/>
                                          </p:stCondLst>
                                        </p:cTn>
                                        <p:tgtEl>
                                          <p:spTgt spid="1796"/>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3"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Calibri"/>
              </a:rPr>
              <a:t>Flag Register</a:t>
            </a:r>
            <a:endParaRPr b="0" lang="en-US" sz="4400" spc="-1" strike="noStrike">
              <a:solidFill>
                <a:srgbClr val="000000"/>
              </a:solidFill>
              <a:latin typeface="Calibri"/>
            </a:endParaRPr>
          </a:p>
        </p:txBody>
      </p:sp>
      <p:pic>
        <p:nvPicPr>
          <p:cNvPr id="484" name="Picture 2" descr=""/>
          <p:cNvPicPr/>
          <p:nvPr/>
        </p:nvPicPr>
        <p:blipFill>
          <a:blip r:embed="rId1"/>
          <a:stretch/>
        </p:blipFill>
        <p:spPr>
          <a:xfrm>
            <a:off x="1981080" y="2209680"/>
            <a:ext cx="6552720" cy="2439720"/>
          </a:xfrm>
          <a:prstGeom prst="rect">
            <a:avLst/>
          </a:prstGeom>
          <a:ln>
            <a:noFill/>
          </a:ln>
        </p:spPr>
      </p:pic>
    </p:spTree>
  </p:cSld>
  <mc:AlternateContent>
    <mc:Choice Requires="p14">
      <p:transition spd="slow" p14:dur="2000"/>
    </mc:Choice>
    <mc:Fallback>
      <p:transition spd="slow"/>
    </mc:Fallback>
  </mc:AlternateContent>
  <p:timing>
    <p:tnLst>
      <p:par>
        <p:cTn id="134" dur="indefinite" restart="never" nodeType="tmRoot">
          <p:childTnLst>
            <p:seq>
              <p:cTn id="135" dur="indefinite" nodeType="mainSeq"/>
              <p:prevCondLst>
                <p:cond delay="0" evt="onPrev">
                  <p:tgtEl>
                    <p:sldTgt/>
                  </p:tgtEl>
                </p:cond>
              </p:prevCondLst>
              <p:nextCondLst>
                <p:cond delay="0" evt="onNext">
                  <p:tgtEl>
                    <p:sldTgt/>
                  </p:tgtEl>
                </p:cond>
              </p:nextCondLst>
            </p:seq>
          </p:childTnLst>
        </p:cTn>
      </p:par>
    </p:tnLst>
  </p:timing>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7" name="CustomShape 1"/>
          <p:cNvSpPr/>
          <p:nvPr/>
        </p:nvSpPr>
        <p:spPr>
          <a:xfrm>
            <a:off x="6553080" y="1281240"/>
            <a:ext cx="541080" cy="3942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1798" name="CustomShape 2"/>
          <p:cNvSpPr/>
          <p:nvPr/>
        </p:nvSpPr>
        <p:spPr>
          <a:xfrm>
            <a:off x="263880" y="762120"/>
            <a:ext cx="8651160" cy="39420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800" spc="-1" strike="noStrike">
                <a:solidFill>
                  <a:srgbClr val="0070c0"/>
                </a:solidFill>
                <a:latin typeface="Verdana"/>
                <a:ea typeface="Verdana"/>
              </a:rPr>
              <a:t>1. Data Transfer Instructions</a:t>
            </a:r>
            <a:endParaRPr b="0" lang="en-IN" sz="1800" spc="-1" strike="noStrike">
              <a:latin typeface="Arial"/>
            </a:endParaRPr>
          </a:p>
        </p:txBody>
      </p:sp>
      <p:sp>
        <p:nvSpPr>
          <p:cNvPr id="1799" name="TextShape 3"/>
          <p:cNvSpPr txBox="1"/>
          <p:nvPr/>
        </p:nvSpPr>
        <p:spPr>
          <a:xfrm>
            <a:off x="2895480" y="110880"/>
            <a:ext cx="6019560" cy="487080"/>
          </a:xfrm>
          <a:prstGeom prst="rect">
            <a:avLst/>
          </a:prstGeom>
          <a:noFill/>
          <a:ln>
            <a:noFill/>
          </a:ln>
        </p:spPr>
        <p:txBody>
          <a:bodyPr anchor="ctr"/>
          <a:p>
            <a:pPr>
              <a:lnSpc>
                <a:spcPct val="100000"/>
              </a:lnSpc>
            </a:pPr>
            <a:r>
              <a:rPr b="1" lang="en-US" sz="2000" spc="-1" strike="noStrike">
                <a:solidFill>
                  <a:srgbClr val="ff0066"/>
                </a:solidFill>
                <a:latin typeface="Verdana"/>
                <a:ea typeface="Verdana"/>
              </a:rPr>
              <a:t>Instruction Set</a:t>
            </a:r>
            <a:endParaRPr b="0" lang="en-US" sz="2000" spc="-1" strike="noStrike">
              <a:solidFill>
                <a:srgbClr val="000000"/>
              </a:solidFill>
              <a:latin typeface="Verdana"/>
            </a:endParaRPr>
          </a:p>
        </p:txBody>
      </p:sp>
      <p:sp>
        <p:nvSpPr>
          <p:cNvPr id="1800" name="TextShape 4"/>
          <p:cNvSpPr txBox="1"/>
          <p:nvPr/>
        </p:nvSpPr>
        <p:spPr>
          <a:xfrm>
            <a:off x="6553080" y="6356520"/>
            <a:ext cx="2133360" cy="364680"/>
          </a:xfrm>
          <a:prstGeom prst="rect">
            <a:avLst/>
          </a:prstGeom>
          <a:noFill/>
          <a:ln>
            <a:noFill/>
          </a:ln>
        </p:spPr>
        <p:txBody>
          <a:bodyPr anchor="ctr"/>
          <a:p>
            <a:pPr algn="r">
              <a:lnSpc>
                <a:spcPct val="100000"/>
              </a:lnSpc>
            </a:pPr>
            <a:fld id="{A9C14143-F211-469B-B21C-A5C41E17CCBF}" type="slidenum">
              <a:rPr b="0" lang="en-IN" sz="1200" spc="-1" strike="noStrike">
                <a:solidFill>
                  <a:srgbClr val="8b8b8b"/>
                </a:solidFill>
                <a:latin typeface="Verdana"/>
                <a:ea typeface="Verdana"/>
              </a:rPr>
              <a:t>&lt;number&gt;</a:t>
            </a:fld>
            <a:endParaRPr b="0" lang="en-IN" sz="1200" spc="-1" strike="noStrike">
              <a:latin typeface="Times New Roman"/>
            </a:endParaRPr>
          </a:p>
        </p:txBody>
      </p:sp>
      <p:sp>
        <p:nvSpPr>
          <p:cNvPr id="1801" name="CustomShape 5"/>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1802" name="CustomShape 6"/>
          <p:cNvSpPr/>
          <p:nvPr/>
        </p:nvSpPr>
        <p:spPr>
          <a:xfrm>
            <a:off x="6024600" y="1282680"/>
            <a:ext cx="447120" cy="3942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1803" name="CustomShape 7"/>
          <p:cNvSpPr/>
          <p:nvPr/>
        </p:nvSpPr>
        <p:spPr>
          <a:xfrm>
            <a:off x="263880" y="1295280"/>
            <a:ext cx="8651160" cy="3646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200" spc="-1" strike="noStrike">
                <a:solidFill>
                  <a:srgbClr val="000000"/>
                </a:solidFill>
                <a:latin typeface="Verdana"/>
              </a:rPr>
              <a:t>Mnemonics: </a:t>
            </a:r>
            <a:r>
              <a:rPr b="1" lang="en-IN" sz="1800" spc="-1" strike="noStrike">
                <a:solidFill>
                  <a:srgbClr val="ff0000"/>
                </a:solidFill>
                <a:latin typeface="Verdana"/>
              </a:rPr>
              <a:t>MOV, XCHG, PUSH, POP, IN, OUT …</a:t>
            </a:r>
            <a:endParaRPr b="0" lang="en-IN" sz="1800" spc="-1" strike="noStrike">
              <a:latin typeface="Arial"/>
            </a:endParaRPr>
          </a:p>
        </p:txBody>
      </p:sp>
      <p:graphicFrame>
        <p:nvGraphicFramePr>
          <p:cNvPr id="1804" name="Table 8"/>
          <p:cNvGraphicFramePr/>
          <p:nvPr/>
        </p:nvGraphicFramePr>
        <p:xfrm>
          <a:off x="457200" y="2167200"/>
          <a:ext cx="4055760" cy="3090240"/>
        </p:xfrm>
        <a:graphic>
          <a:graphicData uri="http://schemas.openxmlformats.org/drawingml/2006/table">
            <a:tbl>
              <a:tblPr/>
              <a:tblGrid>
                <a:gridCol w="1676160"/>
                <a:gridCol w="2379600"/>
              </a:tblGrid>
              <a:tr h="1641960">
                <a:tc>
                  <a:txBody>
                    <a:bodyPr/>
                    <a:p>
                      <a:pPr>
                        <a:lnSpc>
                          <a:spcPct val="100000"/>
                        </a:lnSpc>
                      </a:pPr>
                      <a:r>
                        <a:rPr b="1" lang="en-IN" sz="1400" spc="-1" strike="noStrike">
                          <a:solidFill>
                            <a:srgbClr val="ff0000"/>
                          </a:solidFill>
                          <a:latin typeface="Verdana"/>
                        </a:rPr>
                        <a:t>IN A, [DX]</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IN AL, [DX]</a:t>
                      </a: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IN AX, [DX]</a:t>
                      </a:r>
                      <a:endParaRPr b="0" lang="en-IN" sz="1400" spc="-1" strike="noStrike">
                        <a:latin typeface="Arial"/>
                      </a:endParaRPr>
                    </a:p>
                    <a:p>
                      <a:pPr>
                        <a:lnSpc>
                          <a:spcPct val="100000"/>
                        </a:lnSpc>
                      </a:pP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cccc"/>
                    </a:solidFill>
                  </a:tcPr>
                </a:tc>
                <a:tc>
                  <a:txBody>
                    <a:bodyPr/>
                    <a:p>
                      <a:pPr>
                        <a:lnSpc>
                          <a:spcPct val="100000"/>
                        </a:lnSpc>
                      </a:pP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IN" sz="1400" spc="-1" strike="noStrike">
                          <a:solidFill>
                            <a:srgbClr val="000000"/>
                          </a:solidFill>
                          <a:latin typeface="Verdana"/>
                        </a:rPr>
                        <a:t>PORT</a:t>
                      </a:r>
                      <a:r>
                        <a:rPr b="1" lang="en-IN" sz="1400" spc="-1" strike="noStrike" baseline="-25000">
                          <a:solidFill>
                            <a:srgbClr val="000000"/>
                          </a:solidFill>
                          <a:latin typeface="Verdana"/>
                        </a:rPr>
                        <a:t>addr</a:t>
                      </a:r>
                      <a:r>
                        <a:rPr b="1" lang="en-IN" sz="1400" spc="-1" strike="noStrike">
                          <a:solidFill>
                            <a:srgbClr val="000000"/>
                          </a:solidFill>
                          <a:latin typeface="Verdana"/>
                        </a:rPr>
                        <a:t> = (DX)</a:t>
                      </a:r>
                      <a:endParaRPr b="0" lang="en-IN" sz="1400" spc="-1" strike="noStrike">
                        <a:latin typeface="Arial"/>
                      </a:endParaRPr>
                    </a:p>
                    <a:p>
                      <a:pPr>
                        <a:lnSpc>
                          <a:spcPct val="100000"/>
                        </a:lnSpc>
                      </a:pPr>
                      <a:r>
                        <a:rPr b="1" lang="en-IN" sz="1400" spc="-1" strike="noStrike">
                          <a:solidFill>
                            <a:srgbClr val="000000"/>
                          </a:solidFill>
                          <a:latin typeface="Verdana"/>
                        </a:rPr>
                        <a:t>(AL) </a:t>
                      </a:r>
                      <a:r>
                        <a:rPr b="1" lang="en-IN" sz="1400" spc="-1" strike="noStrike">
                          <a:solidFill>
                            <a:srgbClr val="000000"/>
                          </a:solidFill>
                          <a:latin typeface="Symbol"/>
                        </a:rPr>
                        <a:t></a:t>
                      </a:r>
                      <a:r>
                        <a:rPr b="1" lang="en-IN" sz="1400" spc="-1" strike="noStrike">
                          <a:solidFill>
                            <a:srgbClr val="000000"/>
                          </a:solidFill>
                          <a:latin typeface="Verdana"/>
                        </a:rPr>
                        <a:t> (PORT) </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PORT</a:t>
                      </a:r>
                      <a:r>
                        <a:rPr b="1" lang="en-IN" sz="1400" spc="-1" strike="noStrike" baseline="-25000">
                          <a:solidFill>
                            <a:srgbClr val="000000"/>
                          </a:solidFill>
                          <a:latin typeface="Verdana"/>
                        </a:rPr>
                        <a:t>addr</a:t>
                      </a:r>
                      <a:r>
                        <a:rPr b="1" lang="en-IN" sz="1400" spc="-1" strike="noStrike">
                          <a:solidFill>
                            <a:srgbClr val="000000"/>
                          </a:solidFill>
                          <a:latin typeface="Verdana"/>
                        </a:rPr>
                        <a:t> = (DX)</a:t>
                      </a:r>
                      <a:endParaRPr b="0" lang="en-IN" sz="1400" spc="-1" strike="noStrike">
                        <a:latin typeface="Arial"/>
                      </a:endParaRPr>
                    </a:p>
                    <a:p>
                      <a:pPr>
                        <a:lnSpc>
                          <a:spcPct val="100000"/>
                        </a:lnSpc>
                      </a:pPr>
                      <a:r>
                        <a:rPr b="1" lang="en-IN" sz="1400" spc="-1" strike="noStrike">
                          <a:solidFill>
                            <a:srgbClr val="000000"/>
                          </a:solidFill>
                          <a:latin typeface="Verdana"/>
                        </a:rPr>
                        <a:t>(AX) </a:t>
                      </a:r>
                      <a:r>
                        <a:rPr b="1" lang="en-IN" sz="1400" spc="-1" strike="noStrike">
                          <a:solidFill>
                            <a:srgbClr val="000000"/>
                          </a:solidFill>
                          <a:latin typeface="Symbol"/>
                        </a:rPr>
                        <a:t></a:t>
                      </a:r>
                      <a:r>
                        <a:rPr b="1" lang="en-IN" sz="1400" spc="-1" strike="noStrike">
                          <a:solidFill>
                            <a:srgbClr val="000000"/>
                          </a:solidFill>
                          <a:latin typeface="Verdana"/>
                        </a:rPr>
                        <a:t> (PORT) </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cccc"/>
                    </a:solidFill>
                  </a:tcPr>
                </a:tc>
              </a:tr>
              <a:tr h="1583640">
                <a:tc>
                  <a:txBody>
                    <a:bodyPr/>
                    <a:p>
                      <a:pPr>
                        <a:lnSpc>
                          <a:spcPct val="100000"/>
                        </a:lnSpc>
                      </a:pPr>
                      <a:endParaRPr b="0" lang="en-IN" sz="1800" spc="-1" strike="noStrike">
                        <a:latin typeface="Arial"/>
                      </a:endParaRPr>
                    </a:p>
                    <a:p>
                      <a:pPr>
                        <a:lnSpc>
                          <a:spcPct val="100000"/>
                        </a:lnSpc>
                      </a:pPr>
                      <a:r>
                        <a:rPr b="1" lang="en-IN" sz="1400" spc="-1" strike="noStrike">
                          <a:solidFill>
                            <a:srgbClr val="ff0000"/>
                          </a:solidFill>
                          <a:latin typeface="Verdana"/>
                        </a:rPr>
                        <a:t>IN A, addr8</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IN AL, addr8</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IN AX, addr8</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cccc"/>
                    </a:solidFill>
                  </a:tcPr>
                </a:tc>
                <a:tc>
                  <a:txBody>
                    <a:bodyPr/>
                    <a:p>
                      <a:pPr>
                        <a:lnSpc>
                          <a:spcPct val="100000"/>
                        </a:lnSpc>
                      </a:pPr>
                      <a:endParaRPr b="0" lang="en-IN" sz="1800" spc="-1" strike="noStrike">
                        <a:latin typeface="Arial"/>
                      </a:endParaRPr>
                    </a:p>
                    <a:p>
                      <a:pPr>
                        <a:lnSpc>
                          <a:spcPct val="100000"/>
                        </a:lnSpc>
                      </a:pP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IN" sz="1400" spc="-1" strike="noStrike">
                          <a:solidFill>
                            <a:srgbClr val="000000"/>
                          </a:solidFill>
                          <a:latin typeface="Verdana"/>
                        </a:rPr>
                        <a:t>(AL) </a:t>
                      </a:r>
                      <a:r>
                        <a:rPr b="1" lang="en-IN" sz="1400" spc="-1" strike="noStrike">
                          <a:solidFill>
                            <a:srgbClr val="000000"/>
                          </a:solidFill>
                          <a:latin typeface="Symbol"/>
                        </a:rPr>
                        <a:t></a:t>
                      </a:r>
                      <a:r>
                        <a:rPr b="1" lang="en-IN" sz="1400" spc="-1" strike="noStrike">
                          <a:solidFill>
                            <a:srgbClr val="000000"/>
                          </a:solidFill>
                          <a:latin typeface="Verdana"/>
                        </a:rPr>
                        <a:t> (addr8) </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(AX) </a:t>
                      </a:r>
                      <a:r>
                        <a:rPr b="1" lang="en-IN" sz="1400" spc="-1" strike="noStrike">
                          <a:solidFill>
                            <a:srgbClr val="000000"/>
                          </a:solidFill>
                          <a:latin typeface="Symbol"/>
                        </a:rPr>
                        <a:t></a:t>
                      </a:r>
                      <a:r>
                        <a:rPr b="1" lang="en-IN" sz="1400" spc="-1" strike="noStrike">
                          <a:solidFill>
                            <a:srgbClr val="000000"/>
                          </a:solidFill>
                          <a:latin typeface="Verdana"/>
                        </a:rPr>
                        <a:t> (addr8) </a:t>
                      </a:r>
                      <a:endParaRPr b="0" lang="en-IN" sz="1400" spc="-1" strike="noStrike">
                        <a:latin typeface="Arial"/>
                      </a:endParaRPr>
                    </a:p>
                    <a:p>
                      <a:pPr>
                        <a:lnSpc>
                          <a:spcPct val="100000"/>
                        </a:lnSpc>
                      </a:pP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cccc"/>
                    </a:solidFill>
                  </a:tcPr>
                </a:tc>
              </a:tr>
            </a:tbl>
          </a:graphicData>
        </a:graphic>
      </p:graphicFrame>
      <p:graphicFrame>
        <p:nvGraphicFramePr>
          <p:cNvPr id="1805" name="Table 9"/>
          <p:cNvGraphicFramePr/>
          <p:nvPr/>
        </p:nvGraphicFramePr>
        <p:xfrm>
          <a:off x="4724280" y="2133720"/>
          <a:ext cx="4190760" cy="3123720"/>
        </p:xfrm>
        <a:graphic>
          <a:graphicData uri="http://schemas.openxmlformats.org/drawingml/2006/table">
            <a:tbl>
              <a:tblPr/>
              <a:tblGrid>
                <a:gridCol w="1919160"/>
                <a:gridCol w="2271600"/>
              </a:tblGrid>
              <a:tr h="1641960">
                <a:tc>
                  <a:txBody>
                    <a:bodyPr/>
                    <a:p>
                      <a:pPr>
                        <a:lnSpc>
                          <a:spcPct val="100000"/>
                        </a:lnSpc>
                      </a:pPr>
                      <a:r>
                        <a:rPr b="1" lang="en-IN" sz="1400" spc="-1" strike="noStrike">
                          <a:solidFill>
                            <a:srgbClr val="ff0000"/>
                          </a:solidFill>
                          <a:latin typeface="Verdana"/>
                        </a:rPr>
                        <a:t>OUT [DX], A</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OUT [DX], AL</a:t>
                      </a: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OUT [DX], AX</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99ff66"/>
                    </a:solidFill>
                  </a:tcPr>
                </a:tc>
                <a:tc>
                  <a:txBody>
                    <a:bodyPr/>
                    <a:p>
                      <a:pPr>
                        <a:lnSpc>
                          <a:spcPct val="100000"/>
                        </a:lnSpc>
                      </a:pP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IN" sz="1400" spc="-1" strike="noStrike">
                          <a:solidFill>
                            <a:srgbClr val="000000"/>
                          </a:solidFill>
                          <a:latin typeface="Verdana"/>
                        </a:rPr>
                        <a:t>PORT</a:t>
                      </a:r>
                      <a:r>
                        <a:rPr b="1" lang="en-IN" sz="1400" spc="-1" strike="noStrike" baseline="-25000">
                          <a:solidFill>
                            <a:srgbClr val="000000"/>
                          </a:solidFill>
                          <a:latin typeface="Verdana"/>
                        </a:rPr>
                        <a:t>addr</a:t>
                      </a:r>
                      <a:r>
                        <a:rPr b="1" lang="en-IN" sz="1400" spc="-1" strike="noStrike">
                          <a:solidFill>
                            <a:srgbClr val="000000"/>
                          </a:solidFill>
                          <a:latin typeface="Verdana"/>
                        </a:rPr>
                        <a:t> = (DX)</a:t>
                      </a:r>
                      <a:endParaRPr b="0" lang="en-IN" sz="1400" spc="-1" strike="noStrike">
                        <a:latin typeface="Arial"/>
                      </a:endParaRPr>
                    </a:p>
                    <a:p>
                      <a:pPr>
                        <a:lnSpc>
                          <a:spcPct val="100000"/>
                        </a:lnSpc>
                      </a:pPr>
                      <a:r>
                        <a:rPr b="1" lang="en-IN" sz="1400" spc="-1" strike="noStrike">
                          <a:solidFill>
                            <a:srgbClr val="000000"/>
                          </a:solidFill>
                          <a:latin typeface="Verdana"/>
                        </a:rPr>
                        <a:t>(PORT) </a:t>
                      </a:r>
                      <a:r>
                        <a:rPr b="1" lang="en-IN" sz="1400" spc="-1" strike="noStrike">
                          <a:solidFill>
                            <a:srgbClr val="000000"/>
                          </a:solidFill>
                          <a:latin typeface="Symbol"/>
                        </a:rPr>
                        <a:t></a:t>
                      </a:r>
                      <a:r>
                        <a:rPr b="1" lang="en-IN" sz="1400" spc="-1" strike="noStrike">
                          <a:solidFill>
                            <a:srgbClr val="000000"/>
                          </a:solidFill>
                          <a:latin typeface="Verdana"/>
                        </a:rPr>
                        <a:t> (AL)</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PORT</a:t>
                      </a:r>
                      <a:r>
                        <a:rPr b="1" lang="en-IN" sz="1400" spc="-1" strike="noStrike" baseline="-25000">
                          <a:solidFill>
                            <a:srgbClr val="000000"/>
                          </a:solidFill>
                          <a:latin typeface="Verdana"/>
                        </a:rPr>
                        <a:t>addr</a:t>
                      </a:r>
                      <a:r>
                        <a:rPr b="1" lang="en-IN" sz="1400" spc="-1" strike="noStrike">
                          <a:solidFill>
                            <a:srgbClr val="000000"/>
                          </a:solidFill>
                          <a:latin typeface="Verdana"/>
                        </a:rPr>
                        <a:t> = (DX)</a:t>
                      </a:r>
                      <a:endParaRPr b="0" lang="en-IN" sz="1400" spc="-1" strike="noStrike">
                        <a:latin typeface="Arial"/>
                      </a:endParaRPr>
                    </a:p>
                    <a:p>
                      <a:pPr>
                        <a:lnSpc>
                          <a:spcPct val="100000"/>
                        </a:lnSpc>
                      </a:pPr>
                      <a:r>
                        <a:rPr b="1" lang="en-IN" sz="1400" spc="-1" strike="noStrike">
                          <a:solidFill>
                            <a:srgbClr val="000000"/>
                          </a:solidFill>
                          <a:latin typeface="Verdana"/>
                        </a:rPr>
                        <a:t>(PORT) </a:t>
                      </a:r>
                      <a:r>
                        <a:rPr b="1" lang="en-IN" sz="1400" spc="-1" strike="noStrike">
                          <a:solidFill>
                            <a:srgbClr val="000000"/>
                          </a:solidFill>
                          <a:latin typeface="Symbol"/>
                        </a:rPr>
                        <a:t></a:t>
                      </a:r>
                      <a:r>
                        <a:rPr b="1" lang="en-IN" sz="1400" spc="-1" strike="noStrike">
                          <a:solidFill>
                            <a:srgbClr val="000000"/>
                          </a:solidFill>
                          <a:latin typeface="Verdana"/>
                        </a:rPr>
                        <a:t> (AX)</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99ff66"/>
                    </a:solidFill>
                  </a:tcPr>
                </a:tc>
              </a:tr>
              <a:tr h="1583640">
                <a:tc>
                  <a:txBody>
                    <a:bodyPr/>
                    <a:p>
                      <a:pPr>
                        <a:lnSpc>
                          <a:spcPct val="100000"/>
                        </a:lnSpc>
                      </a:pPr>
                      <a:endParaRPr b="0" lang="en-IN" sz="1800" spc="-1" strike="noStrike">
                        <a:latin typeface="Arial"/>
                      </a:endParaRPr>
                    </a:p>
                    <a:p>
                      <a:pPr>
                        <a:lnSpc>
                          <a:spcPct val="100000"/>
                        </a:lnSpc>
                      </a:pPr>
                      <a:r>
                        <a:rPr b="1" lang="en-IN" sz="1400" spc="-1" strike="noStrike">
                          <a:solidFill>
                            <a:srgbClr val="ff0000"/>
                          </a:solidFill>
                          <a:latin typeface="Verdana"/>
                        </a:rPr>
                        <a:t>OUT addr8, A</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OUT addr8, AL</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OUT addr8, AX</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99ff66"/>
                    </a:solidFill>
                  </a:tcPr>
                </a:tc>
                <a:tc>
                  <a:txBody>
                    <a:bodyPr/>
                    <a:p>
                      <a:pPr>
                        <a:lnSpc>
                          <a:spcPct val="100000"/>
                        </a:lnSpc>
                      </a:pPr>
                      <a:endParaRPr b="0" lang="en-IN" sz="1800" spc="-1" strike="noStrike">
                        <a:latin typeface="Arial"/>
                      </a:endParaRPr>
                    </a:p>
                    <a:p>
                      <a:pPr>
                        <a:lnSpc>
                          <a:spcPct val="100000"/>
                        </a:lnSpc>
                      </a:pP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IN" sz="1400" spc="-1" strike="noStrike">
                          <a:solidFill>
                            <a:srgbClr val="000000"/>
                          </a:solidFill>
                          <a:latin typeface="Verdana"/>
                        </a:rPr>
                        <a:t>(addr8) </a:t>
                      </a:r>
                      <a:r>
                        <a:rPr b="1" lang="en-IN" sz="1400" spc="-1" strike="noStrike">
                          <a:solidFill>
                            <a:srgbClr val="000000"/>
                          </a:solidFill>
                          <a:latin typeface="Symbol"/>
                        </a:rPr>
                        <a:t></a:t>
                      </a:r>
                      <a:r>
                        <a:rPr b="1" lang="en-IN" sz="1400" spc="-1" strike="noStrike">
                          <a:solidFill>
                            <a:srgbClr val="000000"/>
                          </a:solidFill>
                          <a:latin typeface="Verdana"/>
                        </a:rPr>
                        <a:t>  (AL)</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(addr8) </a:t>
                      </a:r>
                      <a:r>
                        <a:rPr b="1" lang="en-IN" sz="1400" spc="-1" strike="noStrike">
                          <a:solidFill>
                            <a:srgbClr val="000000"/>
                          </a:solidFill>
                          <a:latin typeface="Symbol"/>
                        </a:rPr>
                        <a:t></a:t>
                      </a:r>
                      <a:r>
                        <a:rPr b="1" lang="en-IN" sz="1400" spc="-1" strike="noStrike">
                          <a:solidFill>
                            <a:srgbClr val="000000"/>
                          </a:solidFill>
                          <a:latin typeface="Verdana"/>
                        </a:rPr>
                        <a:t>  (AX) </a:t>
                      </a:r>
                      <a:endParaRPr b="0" lang="en-IN" sz="1400" spc="-1" strike="noStrike">
                        <a:latin typeface="Arial"/>
                      </a:endParaRPr>
                    </a:p>
                    <a:p>
                      <a:pPr>
                        <a:lnSpc>
                          <a:spcPct val="100000"/>
                        </a:lnSpc>
                      </a:pP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99ff66"/>
                    </a:solidFill>
                  </a:tcPr>
                </a:tc>
              </a:tr>
            </a:tbl>
          </a:graphicData>
        </a:graphic>
      </p:graphicFrame>
    </p:spTree>
  </p:cSld>
  <mc:AlternateContent>
    <mc:Choice Requires="p14">
      <p:transition spd="slow" p14:dur="2000"/>
    </mc:Choice>
    <mc:Fallback>
      <p:transition spd="slow"/>
    </mc:Fallback>
  </mc:AlternateContent>
  <p:timing>
    <p:tnLst>
      <p:par>
        <p:cTn id="1178" dur="indefinite" restart="never" nodeType="tmRoot">
          <p:childTnLst>
            <p:seq>
              <p:cTn id="1179" dur="indefinite" nodeType="mainSeq">
                <p:childTnLst>
                  <p:par>
                    <p:cTn id="1180" fill="hold">
                      <p:stCondLst>
                        <p:cond delay="indefinite"/>
                      </p:stCondLst>
                      <p:childTnLst>
                        <p:par>
                          <p:cTn id="1181" fill="hold">
                            <p:stCondLst>
                              <p:cond delay="0"/>
                            </p:stCondLst>
                            <p:childTnLst>
                              <p:par>
                                <p:cTn id="1182" nodeType="clickEffect" fill="hold" presetClass="exit" presetID="1">
                                  <p:stCondLst>
                                    <p:cond delay="0"/>
                                  </p:stCondLst>
                                  <p:childTnLst>
                                    <p:set>
                                      <p:cBhvr>
                                        <p:cTn id="1183" dur="1" fill="hold">
                                          <p:stCondLst>
                                            <p:cond delay="0"/>
                                          </p:stCondLst>
                                        </p:cTn>
                                        <p:tgtEl>
                                          <p:spTgt spid="1802"/>
                                        </p:tgtEl>
                                        <p:attrNameLst>
                                          <p:attrName>style.visibility</p:attrName>
                                        </p:attrNameLst>
                                      </p:cBhvr>
                                      <p:to>
                                        <p:strVal val="hidden"/>
                                      </p:to>
                                    </p:set>
                                  </p:childTnLst>
                                </p:cTn>
                              </p:par>
                              <p:par>
                                <p:cTn id="1184" nodeType="withEffect" fill="hold" presetClass="entr" presetID="1">
                                  <p:stCondLst>
                                    <p:cond delay="0"/>
                                  </p:stCondLst>
                                  <p:childTnLst>
                                    <p:set>
                                      <p:cBhvr>
                                        <p:cTn id="1185" dur="1" fill="hold">
                                          <p:stCondLst>
                                            <p:cond delay="0"/>
                                          </p:stCondLst>
                                        </p:cTn>
                                        <p:tgtEl>
                                          <p:spTgt spid="1797"/>
                                        </p:tgtEl>
                                        <p:attrNameLst>
                                          <p:attrName>style.visibility</p:attrName>
                                        </p:attrNameLst>
                                      </p:cBhvr>
                                      <p:to>
                                        <p:strVal val="visible"/>
                                      </p:to>
                                    </p:set>
                                  </p:childTnLst>
                                </p:cTn>
                              </p:par>
                              <p:par>
                                <p:cTn id="1186" nodeType="withEffect" fill="hold" presetClass="entr" presetID="1">
                                  <p:stCondLst>
                                    <p:cond delay="0"/>
                                  </p:stCondLst>
                                  <p:childTnLst>
                                    <p:set>
                                      <p:cBhvr>
                                        <p:cTn id="1187" dur="1" fill="hold">
                                          <p:stCondLst>
                                            <p:cond delay="0"/>
                                          </p:stCondLst>
                                        </p:cTn>
                                        <p:tgtEl>
                                          <p:spTgt spid="1805"/>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6" name="CustomShape 1"/>
          <p:cNvSpPr/>
          <p:nvPr/>
        </p:nvSpPr>
        <p:spPr>
          <a:xfrm>
            <a:off x="2022840" y="1282680"/>
            <a:ext cx="609120" cy="3942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1807" name="CustomShape 2"/>
          <p:cNvSpPr/>
          <p:nvPr/>
        </p:nvSpPr>
        <p:spPr>
          <a:xfrm>
            <a:off x="263880" y="849960"/>
            <a:ext cx="8651160" cy="39420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800" spc="-1" strike="noStrike">
                <a:solidFill>
                  <a:srgbClr val="0070c0"/>
                </a:solidFill>
                <a:latin typeface="Verdana"/>
                <a:ea typeface="Verdana"/>
              </a:rPr>
              <a:t>2. Arithmetic Instructions</a:t>
            </a:r>
            <a:endParaRPr b="0" lang="en-IN" sz="1800" spc="-1" strike="noStrike">
              <a:latin typeface="Arial"/>
            </a:endParaRPr>
          </a:p>
        </p:txBody>
      </p:sp>
      <p:sp>
        <p:nvSpPr>
          <p:cNvPr id="1808" name="TextShape 3"/>
          <p:cNvSpPr txBox="1"/>
          <p:nvPr/>
        </p:nvSpPr>
        <p:spPr>
          <a:xfrm>
            <a:off x="2895480" y="110880"/>
            <a:ext cx="6019560" cy="487080"/>
          </a:xfrm>
          <a:prstGeom prst="rect">
            <a:avLst/>
          </a:prstGeom>
          <a:noFill/>
          <a:ln>
            <a:noFill/>
          </a:ln>
        </p:spPr>
        <p:txBody>
          <a:bodyPr anchor="ctr"/>
          <a:p>
            <a:pPr>
              <a:lnSpc>
                <a:spcPct val="100000"/>
              </a:lnSpc>
            </a:pPr>
            <a:r>
              <a:rPr b="1" lang="en-US" sz="2000" spc="-1" strike="noStrike">
                <a:solidFill>
                  <a:srgbClr val="ff0066"/>
                </a:solidFill>
                <a:latin typeface="Verdana"/>
                <a:ea typeface="Verdana"/>
              </a:rPr>
              <a:t>Instruction Set</a:t>
            </a:r>
            <a:endParaRPr b="0" lang="en-US" sz="2000" spc="-1" strike="noStrike">
              <a:solidFill>
                <a:srgbClr val="000000"/>
              </a:solidFill>
              <a:latin typeface="Verdana"/>
            </a:endParaRPr>
          </a:p>
        </p:txBody>
      </p:sp>
      <p:sp>
        <p:nvSpPr>
          <p:cNvPr id="1809" name="TextShape 4"/>
          <p:cNvSpPr txBox="1"/>
          <p:nvPr/>
        </p:nvSpPr>
        <p:spPr>
          <a:xfrm>
            <a:off x="6553080" y="6356520"/>
            <a:ext cx="2133360" cy="364680"/>
          </a:xfrm>
          <a:prstGeom prst="rect">
            <a:avLst/>
          </a:prstGeom>
          <a:noFill/>
          <a:ln>
            <a:noFill/>
          </a:ln>
        </p:spPr>
        <p:txBody>
          <a:bodyPr anchor="ctr"/>
          <a:p>
            <a:pPr algn="r">
              <a:lnSpc>
                <a:spcPct val="100000"/>
              </a:lnSpc>
            </a:pPr>
            <a:fld id="{27337A66-AFEF-41EF-BBBD-C7D16A8E4715}" type="slidenum">
              <a:rPr b="0" lang="en-IN" sz="1200" spc="-1" strike="noStrike">
                <a:solidFill>
                  <a:srgbClr val="8b8b8b"/>
                </a:solidFill>
                <a:latin typeface="Verdana"/>
                <a:ea typeface="Verdana"/>
              </a:rPr>
              <a:t>&lt;number&gt;</a:t>
            </a:fld>
            <a:endParaRPr b="0" lang="en-IN" sz="1200" spc="-1" strike="noStrike">
              <a:latin typeface="Times New Roman"/>
            </a:endParaRPr>
          </a:p>
        </p:txBody>
      </p:sp>
      <p:sp>
        <p:nvSpPr>
          <p:cNvPr id="1810" name="CustomShape 5"/>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1811" name="CustomShape 6"/>
          <p:cNvSpPr/>
          <p:nvPr/>
        </p:nvSpPr>
        <p:spPr>
          <a:xfrm>
            <a:off x="263880" y="1295280"/>
            <a:ext cx="8651160" cy="3646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200" spc="-1" strike="noStrike">
                <a:solidFill>
                  <a:srgbClr val="000000"/>
                </a:solidFill>
                <a:latin typeface="Verdana"/>
              </a:rPr>
              <a:t>Mnemonics: </a:t>
            </a:r>
            <a:r>
              <a:rPr b="1" lang="en-IN" sz="1800" spc="-1" strike="noStrike">
                <a:solidFill>
                  <a:srgbClr val="ff0000"/>
                </a:solidFill>
                <a:latin typeface="Verdana"/>
              </a:rPr>
              <a:t>ADD, ADC, SUB, SBB, INC, DEC, MUL, DIV, CMP…</a:t>
            </a:r>
            <a:endParaRPr b="0" lang="en-IN" sz="1800" spc="-1" strike="noStrike">
              <a:latin typeface="Arial"/>
            </a:endParaRPr>
          </a:p>
        </p:txBody>
      </p:sp>
      <p:graphicFrame>
        <p:nvGraphicFramePr>
          <p:cNvPr id="1812" name="Table 7"/>
          <p:cNvGraphicFramePr/>
          <p:nvPr/>
        </p:nvGraphicFramePr>
        <p:xfrm>
          <a:off x="533520" y="1905120"/>
          <a:ext cx="8152920" cy="3657240"/>
        </p:xfrm>
        <a:graphic>
          <a:graphicData uri="http://schemas.openxmlformats.org/drawingml/2006/table">
            <a:tbl>
              <a:tblPr/>
              <a:tblGrid>
                <a:gridCol w="3733560"/>
                <a:gridCol w="4419360"/>
              </a:tblGrid>
              <a:tr h="1370520">
                <a:tc>
                  <a:txBody>
                    <a:bodyPr/>
                    <a:p>
                      <a:pPr>
                        <a:lnSpc>
                          <a:spcPct val="100000"/>
                        </a:lnSpc>
                      </a:pPr>
                      <a:r>
                        <a:rPr b="1" lang="en-IN" sz="1400" spc="-1" strike="noStrike">
                          <a:solidFill>
                            <a:srgbClr val="ff0000"/>
                          </a:solidFill>
                          <a:latin typeface="Verdana"/>
                        </a:rPr>
                        <a:t>ADD reg2/ mem, reg1/mem</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ADC reg2, reg1</a:t>
                      </a:r>
                      <a:endParaRPr b="0" lang="en-IN" sz="1400" spc="-1" strike="noStrike">
                        <a:latin typeface="Arial"/>
                      </a:endParaRPr>
                    </a:p>
                    <a:p>
                      <a:pPr>
                        <a:lnSpc>
                          <a:spcPct val="100000"/>
                        </a:lnSpc>
                      </a:pPr>
                      <a:r>
                        <a:rPr b="1" lang="en-IN" sz="1400" spc="-1" strike="noStrike">
                          <a:solidFill>
                            <a:srgbClr val="000000"/>
                          </a:solidFill>
                          <a:latin typeface="Verdana"/>
                        </a:rPr>
                        <a:t>ADC reg2, mem</a:t>
                      </a:r>
                      <a:endParaRPr b="0" lang="en-IN" sz="1400" spc="-1" strike="noStrike">
                        <a:latin typeface="Arial"/>
                      </a:endParaRPr>
                    </a:p>
                    <a:p>
                      <a:pPr>
                        <a:lnSpc>
                          <a:spcPct val="100000"/>
                        </a:lnSpc>
                      </a:pPr>
                      <a:r>
                        <a:rPr b="1" lang="en-IN" sz="1400" spc="-1" strike="noStrike">
                          <a:solidFill>
                            <a:srgbClr val="000000"/>
                          </a:solidFill>
                          <a:latin typeface="Verdana"/>
                        </a:rPr>
                        <a:t>ADC mem, reg1</a:t>
                      </a:r>
                      <a:endParaRPr b="0" lang="en-IN" sz="1400" spc="-1" strike="noStrike">
                        <a:latin typeface="Arial"/>
                      </a:endParaRPr>
                    </a:p>
                    <a:p>
                      <a:pPr>
                        <a:lnSpc>
                          <a:spcPct val="100000"/>
                        </a:lnSpc>
                      </a:pP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cccc"/>
                    </a:solidFill>
                  </a:tcPr>
                </a:tc>
                <a:tc>
                  <a:txBody>
                    <a:bodyPr/>
                    <a:p>
                      <a:pPr>
                        <a:lnSpc>
                          <a:spcPct val="100000"/>
                        </a:lnSpc>
                      </a:pP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IN" sz="1400" spc="-1" strike="noStrike">
                          <a:solidFill>
                            <a:srgbClr val="000000"/>
                          </a:solidFill>
                          <a:latin typeface="Verdana"/>
                        </a:rPr>
                        <a:t>(reg2) </a:t>
                      </a:r>
                      <a:r>
                        <a:rPr b="1" lang="en-IN" sz="1400" spc="-1" strike="noStrike">
                          <a:solidFill>
                            <a:srgbClr val="000000"/>
                          </a:solidFill>
                          <a:latin typeface="Symbol"/>
                        </a:rPr>
                        <a:t></a:t>
                      </a:r>
                      <a:r>
                        <a:rPr b="1" lang="en-IN" sz="1400" spc="-1" strike="noStrike">
                          <a:solidFill>
                            <a:srgbClr val="000000"/>
                          </a:solidFill>
                          <a:latin typeface="Verdana"/>
                        </a:rPr>
                        <a:t> (reg1) + (reg2)</a:t>
                      </a:r>
                      <a:endParaRPr b="0" lang="en-IN" sz="1400" spc="-1" strike="noStrike">
                        <a:latin typeface="Arial"/>
                      </a:endParaRPr>
                    </a:p>
                    <a:p>
                      <a:pPr>
                        <a:lnSpc>
                          <a:spcPct val="100000"/>
                        </a:lnSpc>
                      </a:pPr>
                      <a:r>
                        <a:rPr b="1" lang="en-IN" sz="1400" spc="-1" strike="noStrike">
                          <a:solidFill>
                            <a:srgbClr val="000000"/>
                          </a:solidFill>
                          <a:latin typeface="Verdana"/>
                        </a:rPr>
                        <a:t>(reg2) </a:t>
                      </a:r>
                      <a:r>
                        <a:rPr b="1" lang="en-IN" sz="1400" spc="-1" strike="noStrike">
                          <a:solidFill>
                            <a:srgbClr val="000000"/>
                          </a:solidFill>
                          <a:latin typeface="Symbol"/>
                        </a:rPr>
                        <a:t></a:t>
                      </a:r>
                      <a:r>
                        <a:rPr b="1" lang="en-IN" sz="1400" spc="-1" strike="noStrike">
                          <a:solidFill>
                            <a:srgbClr val="000000"/>
                          </a:solidFill>
                          <a:latin typeface="Verdana"/>
                        </a:rPr>
                        <a:t> (reg2) + (mem)</a:t>
                      </a:r>
                      <a:endParaRPr b="0" lang="en-IN" sz="1400" spc="-1" strike="noStrike">
                        <a:latin typeface="Arial"/>
                      </a:endParaRPr>
                    </a:p>
                    <a:p>
                      <a:pPr>
                        <a:lnSpc>
                          <a:spcPct val="100000"/>
                        </a:lnSpc>
                      </a:pPr>
                      <a:r>
                        <a:rPr b="1" lang="en-IN" sz="1400" spc="-1" strike="noStrike">
                          <a:solidFill>
                            <a:srgbClr val="000000"/>
                          </a:solidFill>
                          <a:latin typeface="Verdana"/>
                        </a:rPr>
                        <a:t>(mem) </a:t>
                      </a:r>
                      <a:r>
                        <a:rPr b="1" lang="en-IN" sz="1400" spc="-1" strike="noStrike">
                          <a:solidFill>
                            <a:srgbClr val="000000"/>
                          </a:solidFill>
                          <a:latin typeface="Symbol"/>
                        </a:rPr>
                        <a:t></a:t>
                      </a:r>
                      <a:r>
                        <a:rPr b="1" lang="en-IN" sz="1400" spc="-1" strike="noStrike">
                          <a:solidFill>
                            <a:srgbClr val="000000"/>
                          </a:solidFill>
                          <a:latin typeface="Verdana"/>
                        </a:rPr>
                        <a:t> (mem)+(reg1)</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cccc"/>
                    </a:solidFill>
                  </a:tcPr>
                </a:tc>
              </a:tr>
              <a:tr h="1129320">
                <a:tc>
                  <a:txBody>
                    <a:bodyPr/>
                    <a:p>
                      <a:pPr>
                        <a:lnSpc>
                          <a:spcPct val="100000"/>
                        </a:lnSpc>
                      </a:pPr>
                      <a:r>
                        <a:rPr b="1" lang="en-IN" sz="1400" spc="-1" strike="noStrike">
                          <a:solidFill>
                            <a:srgbClr val="ff0000"/>
                          </a:solidFill>
                          <a:latin typeface="Verdana"/>
                        </a:rPr>
                        <a:t>ADD reg/mem, data</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ADD reg, data</a:t>
                      </a:r>
                      <a:endParaRPr b="0" lang="en-IN" sz="1400" spc="-1" strike="noStrike">
                        <a:latin typeface="Arial"/>
                      </a:endParaRPr>
                    </a:p>
                    <a:p>
                      <a:pPr>
                        <a:lnSpc>
                          <a:spcPct val="100000"/>
                        </a:lnSpc>
                      </a:pPr>
                      <a:r>
                        <a:rPr b="1" lang="en-IN" sz="1400" spc="-1" strike="noStrike">
                          <a:solidFill>
                            <a:srgbClr val="000000"/>
                          </a:solidFill>
                          <a:latin typeface="Verdana"/>
                        </a:rPr>
                        <a:t>ADD mem, data</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cccc"/>
                    </a:solidFill>
                  </a:tcPr>
                </a:tc>
                <a:tc>
                  <a:txBody>
                    <a:bodyPr/>
                    <a:p>
                      <a:pPr>
                        <a:lnSpc>
                          <a:spcPct val="100000"/>
                        </a:lnSpc>
                      </a:pP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IN" sz="1400" spc="-1" strike="noStrike">
                          <a:solidFill>
                            <a:srgbClr val="000000"/>
                          </a:solidFill>
                          <a:latin typeface="Verdana"/>
                        </a:rPr>
                        <a:t>(reg) </a:t>
                      </a:r>
                      <a:r>
                        <a:rPr b="1" lang="en-IN" sz="1400" spc="-1" strike="noStrike">
                          <a:solidFill>
                            <a:srgbClr val="000000"/>
                          </a:solidFill>
                          <a:latin typeface="Symbol"/>
                        </a:rPr>
                        <a:t></a:t>
                      </a:r>
                      <a:r>
                        <a:rPr b="1" lang="en-IN" sz="1400" spc="-1" strike="noStrike">
                          <a:solidFill>
                            <a:srgbClr val="000000"/>
                          </a:solidFill>
                          <a:latin typeface="Verdana"/>
                        </a:rPr>
                        <a:t> (reg)+ data</a:t>
                      </a:r>
                      <a:endParaRPr b="0" lang="en-IN" sz="1400" spc="-1" strike="noStrike">
                        <a:latin typeface="Arial"/>
                      </a:endParaRPr>
                    </a:p>
                    <a:p>
                      <a:pPr>
                        <a:lnSpc>
                          <a:spcPct val="100000"/>
                        </a:lnSpc>
                      </a:pPr>
                      <a:r>
                        <a:rPr b="1" lang="en-IN" sz="1400" spc="-1" strike="noStrike">
                          <a:solidFill>
                            <a:srgbClr val="000000"/>
                          </a:solidFill>
                          <a:latin typeface="Verdana"/>
                        </a:rPr>
                        <a:t>(mem) </a:t>
                      </a:r>
                      <a:r>
                        <a:rPr b="1" lang="en-IN" sz="1400" spc="-1" strike="noStrike">
                          <a:solidFill>
                            <a:srgbClr val="000000"/>
                          </a:solidFill>
                          <a:latin typeface="Symbol"/>
                        </a:rPr>
                        <a:t></a:t>
                      </a:r>
                      <a:r>
                        <a:rPr b="1" lang="en-IN" sz="1400" spc="-1" strike="noStrike">
                          <a:solidFill>
                            <a:srgbClr val="000000"/>
                          </a:solidFill>
                          <a:latin typeface="Verdana"/>
                        </a:rPr>
                        <a:t> (mem)+data</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cccc"/>
                    </a:solidFill>
                  </a:tcPr>
                </a:tc>
              </a:tr>
              <a:tr h="1157400">
                <a:tc>
                  <a:txBody>
                    <a:bodyPr/>
                    <a:p>
                      <a:pPr>
                        <a:lnSpc>
                          <a:spcPct val="100000"/>
                        </a:lnSpc>
                      </a:pPr>
                      <a:r>
                        <a:rPr b="1" lang="en-IN" sz="1400" spc="-1" strike="noStrike">
                          <a:solidFill>
                            <a:srgbClr val="ff0000"/>
                          </a:solidFill>
                          <a:latin typeface="Verdana"/>
                        </a:rPr>
                        <a:t>ADD A, data</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ADD AL, data8</a:t>
                      </a:r>
                      <a:endParaRPr b="0" lang="en-IN" sz="1400" spc="-1" strike="noStrike">
                        <a:latin typeface="Arial"/>
                      </a:endParaRPr>
                    </a:p>
                    <a:p>
                      <a:pPr>
                        <a:lnSpc>
                          <a:spcPct val="100000"/>
                        </a:lnSpc>
                      </a:pPr>
                      <a:r>
                        <a:rPr b="1" lang="en-IN" sz="1400" spc="-1" strike="noStrike">
                          <a:solidFill>
                            <a:srgbClr val="000000"/>
                          </a:solidFill>
                          <a:latin typeface="Verdana"/>
                        </a:rPr>
                        <a:t>ADD AX, data16</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cccc"/>
                    </a:solidFill>
                  </a:tcPr>
                </a:tc>
                <a:tc>
                  <a:txBody>
                    <a:bodyPr/>
                    <a:p>
                      <a:pPr>
                        <a:lnSpc>
                          <a:spcPct val="100000"/>
                        </a:lnSpc>
                      </a:pP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IN" sz="1400" spc="-1" strike="noStrike">
                          <a:solidFill>
                            <a:srgbClr val="000000"/>
                          </a:solidFill>
                          <a:latin typeface="Verdana"/>
                        </a:rPr>
                        <a:t>(AL) </a:t>
                      </a:r>
                      <a:r>
                        <a:rPr b="1" lang="en-IN" sz="1400" spc="-1" strike="noStrike">
                          <a:solidFill>
                            <a:srgbClr val="000000"/>
                          </a:solidFill>
                          <a:latin typeface="Symbol"/>
                        </a:rPr>
                        <a:t></a:t>
                      </a:r>
                      <a:r>
                        <a:rPr b="1" lang="en-IN" sz="1400" spc="-1" strike="noStrike">
                          <a:solidFill>
                            <a:srgbClr val="000000"/>
                          </a:solidFill>
                          <a:latin typeface="Verdana"/>
                        </a:rPr>
                        <a:t>  (AL) + data8</a:t>
                      </a:r>
                      <a:endParaRPr b="0" lang="en-IN" sz="1400" spc="-1" strike="noStrike">
                        <a:latin typeface="Arial"/>
                      </a:endParaRPr>
                    </a:p>
                    <a:p>
                      <a:pPr>
                        <a:lnSpc>
                          <a:spcPct val="100000"/>
                        </a:lnSpc>
                      </a:pPr>
                      <a:r>
                        <a:rPr b="1" lang="en-IN" sz="1400" spc="-1" strike="noStrike">
                          <a:solidFill>
                            <a:srgbClr val="000000"/>
                          </a:solidFill>
                          <a:latin typeface="Verdana"/>
                        </a:rPr>
                        <a:t>(AX) </a:t>
                      </a:r>
                      <a:r>
                        <a:rPr b="1" lang="en-IN" sz="1400" spc="-1" strike="noStrike">
                          <a:solidFill>
                            <a:srgbClr val="000000"/>
                          </a:solidFill>
                          <a:latin typeface="Symbol"/>
                        </a:rPr>
                        <a:t></a:t>
                      </a:r>
                      <a:r>
                        <a:rPr b="1" lang="en-IN" sz="1400" spc="-1" strike="noStrike">
                          <a:solidFill>
                            <a:srgbClr val="000000"/>
                          </a:solidFill>
                          <a:latin typeface="Verdana"/>
                        </a:rPr>
                        <a:t>  (AX) +data16</a:t>
                      </a:r>
                      <a:endParaRPr b="0" lang="en-IN" sz="1400" spc="-1" strike="noStrike">
                        <a:latin typeface="Arial"/>
                      </a:endParaRPr>
                    </a:p>
                    <a:p>
                      <a:pPr>
                        <a:lnSpc>
                          <a:spcPct val="100000"/>
                        </a:lnSpc>
                      </a:pP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cccc"/>
                    </a:solidFill>
                  </a:tcPr>
                </a:tc>
              </a:tr>
            </a:tbl>
          </a:graphicData>
        </a:graphic>
      </p:graphicFrame>
    </p:spTree>
  </p:cSld>
  <mc:AlternateContent>
    <mc:Choice Requires="p14">
      <p:transition spd="slow" p14:dur="2000"/>
    </mc:Choice>
    <mc:Fallback>
      <p:transition spd="slow"/>
    </mc:Fallback>
  </mc:AlternateContent>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3" name="CustomShape 1"/>
          <p:cNvSpPr/>
          <p:nvPr/>
        </p:nvSpPr>
        <p:spPr>
          <a:xfrm>
            <a:off x="2727360" y="1282680"/>
            <a:ext cx="609120" cy="3942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1814" name="CustomShape 2"/>
          <p:cNvSpPr/>
          <p:nvPr/>
        </p:nvSpPr>
        <p:spPr>
          <a:xfrm>
            <a:off x="263880" y="849960"/>
            <a:ext cx="8651160" cy="39420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800" spc="-1" strike="noStrike">
                <a:solidFill>
                  <a:srgbClr val="0070c0"/>
                </a:solidFill>
                <a:latin typeface="Verdana"/>
                <a:ea typeface="Verdana"/>
              </a:rPr>
              <a:t>2. Arithmetic Instructions</a:t>
            </a:r>
            <a:endParaRPr b="0" lang="en-IN" sz="1800" spc="-1" strike="noStrike">
              <a:latin typeface="Arial"/>
            </a:endParaRPr>
          </a:p>
        </p:txBody>
      </p:sp>
      <p:sp>
        <p:nvSpPr>
          <p:cNvPr id="1815" name="TextShape 3"/>
          <p:cNvSpPr txBox="1"/>
          <p:nvPr/>
        </p:nvSpPr>
        <p:spPr>
          <a:xfrm>
            <a:off x="2895480" y="110880"/>
            <a:ext cx="6019560" cy="487080"/>
          </a:xfrm>
          <a:prstGeom prst="rect">
            <a:avLst/>
          </a:prstGeom>
          <a:noFill/>
          <a:ln>
            <a:noFill/>
          </a:ln>
        </p:spPr>
        <p:txBody>
          <a:bodyPr anchor="ctr"/>
          <a:p>
            <a:pPr>
              <a:lnSpc>
                <a:spcPct val="100000"/>
              </a:lnSpc>
            </a:pPr>
            <a:r>
              <a:rPr b="1" lang="en-US" sz="2000" spc="-1" strike="noStrike">
                <a:solidFill>
                  <a:srgbClr val="ff0066"/>
                </a:solidFill>
                <a:latin typeface="Verdana"/>
                <a:ea typeface="Verdana"/>
              </a:rPr>
              <a:t>Instruction Set</a:t>
            </a:r>
            <a:endParaRPr b="0" lang="en-US" sz="2000" spc="-1" strike="noStrike">
              <a:solidFill>
                <a:srgbClr val="000000"/>
              </a:solidFill>
              <a:latin typeface="Verdana"/>
            </a:endParaRPr>
          </a:p>
        </p:txBody>
      </p:sp>
      <p:sp>
        <p:nvSpPr>
          <p:cNvPr id="1816" name="TextShape 4"/>
          <p:cNvSpPr txBox="1"/>
          <p:nvPr/>
        </p:nvSpPr>
        <p:spPr>
          <a:xfrm>
            <a:off x="6553080" y="6356520"/>
            <a:ext cx="2133360" cy="364680"/>
          </a:xfrm>
          <a:prstGeom prst="rect">
            <a:avLst/>
          </a:prstGeom>
          <a:noFill/>
          <a:ln>
            <a:noFill/>
          </a:ln>
        </p:spPr>
        <p:txBody>
          <a:bodyPr anchor="ctr"/>
          <a:p>
            <a:pPr algn="r">
              <a:lnSpc>
                <a:spcPct val="100000"/>
              </a:lnSpc>
            </a:pPr>
            <a:fld id="{197F278C-ED1E-4BE1-97E7-61A93E4FE905}" type="slidenum">
              <a:rPr b="0" lang="en-IN" sz="1200" spc="-1" strike="noStrike">
                <a:solidFill>
                  <a:srgbClr val="8b8b8b"/>
                </a:solidFill>
                <a:latin typeface="Verdana"/>
                <a:ea typeface="Verdana"/>
              </a:rPr>
              <a:t>&lt;number&gt;</a:t>
            </a:fld>
            <a:endParaRPr b="0" lang="en-IN" sz="1200" spc="-1" strike="noStrike">
              <a:latin typeface="Times New Roman"/>
            </a:endParaRPr>
          </a:p>
        </p:txBody>
      </p:sp>
      <p:sp>
        <p:nvSpPr>
          <p:cNvPr id="1817" name="CustomShape 5"/>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1818" name="CustomShape 6"/>
          <p:cNvSpPr/>
          <p:nvPr/>
        </p:nvSpPr>
        <p:spPr>
          <a:xfrm>
            <a:off x="263880" y="1295280"/>
            <a:ext cx="8651160" cy="3646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200" spc="-1" strike="noStrike">
                <a:solidFill>
                  <a:srgbClr val="000000"/>
                </a:solidFill>
                <a:latin typeface="Verdana"/>
              </a:rPr>
              <a:t>Mnemonics: </a:t>
            </a:r>
            <a:r>
              <a:rPr b="1" lang="en-IN" sz="1800" spc="-1" strike="noStrike">
                <a:solidFill>
                  <a:srgbClr val="ff0000"/>
                </a:solidFill>
                <a:latin typeface="Verdana"/>
              </a:rPr>
              <a:t>ADD, ADC, SUB, SBB, INC, DEC, MUL, DIV, CMP…</a:t>
            </a:r>
            <a:endParaRPr b="0" lang="en-IN" sz="1800" spc="-1" strike="noStrike">
              <a:latin typeface="Arial"/>
            </a:endParaRPr>
          </a:p>
        </p:txBody>
      </p:sp>
      <p:graphicFrame>
        <p:nvGraphicFramePr>
          <p:cNvPr id="1819" name="Table 7"/>
          <p:cNvGraphicFramePr/>
          <p:nvPr/>
        </p:nvGraphicFramePr>
        <p:xfrm>
          <a:off x="533520" y="1905120"/>
          <a:ext cx="8152920" cy="3657240"/>
        </p:xfrm>
        <a:graphic>
          <a:graphicData uri="http://schemas.openxmlformats.org/drawingml/2006/table">
            <a:tbl>
              <a:tblPr/>
              <a:tblGrid>
                <a:gridCol w="3733560"/>
                <a:gridCol w="4419360"/>
              </a:tblGrid>
              <a:tr h="1288080">
                <a:tc>
                  <a:txBody>
                    <a:bodyPr/>
                    <a:p>
                      <a:pPr>
                        <a:lnSpc>
                          <a:spcPct val="100000"/>
                        </a:lnSpc>
                      </a:pPr>
                      <a:r>
                        <a:rPr b="1" lang="en-IN" sz="1400" spc="-1" strike="noStrike">
                          <a:solidFill>
                            <a:srgbClr val="ff0000"/>
                          </a:solidFill>
                          <a:latin typeface="Verdana"/>
                        </a:rPr>
                        <a:t>ADC reg2/ mem, reg1/mem</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ADC reg2, reg1</a:t>
                      </a:r>
                      <a:endParaRPr b="0" lang="en-IN" sz="1400" spc="-1" strike="noStrike">
                        <a:latin typeface="Arial"/>
                      </a:endParaRPr>
                    </a:p>
                    <a:p>
                      <a:pPr>
                        <a:lnSpc>
                          <a:spcPct val="100000"/>
                        </a:lnSpc>
                      </a:pPr>
                      <a:r>
                        <a:rPr b="1" lang="en-IN" sz="1400" spc="-1" strike="noStrike">
                          <a:solidFill>
                            <a:srgbClr val="000000"/>
                          </a:solidFill>
                          <a:latin typeface="Verdana"/>
                        </a:rPr>
                        <a:t>ADC reg2, mem</a:t>
                      </a:r>
                      <a:endParaRPr b="0" lang="en-IN" sz="1400" spc="-1" strike="noStrike">
                        <a:latin typeface="Arial"/>
                      </a:endParaRPr>
                    </a:p>
                    <a:p>
                      <a:pPr>
                        <a:lnSpc>
                          <a:spcPct val="100000"/>
                        </a:lnSpc>
                      </a:pPr>
                      <a:r>
                        <a:rPr b="1" lang="en-IN" sz="1400" spc="-1" strike="noStrike">
                          <a:solidFill>
                            <a:srgbClr val="000000"/>
                          </a:solidFill>
                          <a:latin typeface="Verdana"/>
                        </a:rPr>
                        <a:t>ADC mem, reg1</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cccc"/>
                    </a:solidFill>
                  </a:tcPr>
                </a:tc>
                <a:tc>
                  <a:txBody>
                    <a:bodyPr/>
                    <a:p>
                      <a:pPr>
                        <a:lnSpc>
                          <a:spcPct val="100000"/>
                        </a:lnSpc>
                      </a:pP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IN" sz="1400" spc="-1" strike="noStrike">
                          <a:solidFill>
                            <a:srgbClr val="000000"/>
                          </a:solidFill>
                          <a:latin typeface="Verdana"/>
                        </a:rPr>
                        <a:t>(reg2) </a:t>
                      </a:r>
                      <a:r>
                        <a:rPr b="1" lang="en-IN" sz="1400" spc="-1" strike="noStrike">
                          <a:solidFill>
                            <a:srgbClr val="000000"/>
                          </a:solidFill>
                          <a:latin typeface="Symbol"/>
                        </a:rPr>
                        <a:t></a:t>
                      </a:r>
                      <a:r>
                        <a:rPr b="1" lang="en-IN" sz="1400" spc="-1" strike="noStrike">
                          <a:solidFill>
                            <a:srgbClr val="000000"/>
                          </a:solidFill>
                          <a:latin typeface="Verdana"/>
                        </a:rPr>
                        <a:t> (reg1) + (reg2)+CF</a:t>
                      </a:r>
                      <a:endParaRPr b="0" lang="en-IN" sz="1400" spc="-1" strike="noStrike">
                        <a:latin typeface="Arial"/>
                      </a:endParaRPr>
                    </a:p>
                    <a:p>
                      <a:pPr>
                        <a:lnSpc>
                          <a:spcPct val="100000"/>
                        </a:lnSpc>
                      </a:pPr>
                      <a:r>
                        <a:rPr b="1" lang="en-IN" sz="1400" spc="-1" strike="noStrike">
                          <a:solidFill>
                            <a:srgbClr val="000000"/>
                          </a:solidFill>
                          <a:latin typeface="Verdana"/>
                        </a:rPr>
                        <a:t>(reg2) </a:t>
                      </a:r>
                      <a:r>
                        <a:rPr b="1" lang="en-IN" sz="1400" spc="-1" strike="noStrike">
                          <a:solidFill>
                            <a:srgbClr val="000000"/>
                          </a:solidFill>
                          <a:latin typeface="Symbol"/>
                        </a:rPr>
                        <a:t></a:t>
                      </a:r>
                      <a:r>
                        <a:rPr b="1" lang="en-IN" sz="1400" spc="-1" strike="noStrike">
                          <a:solidFill>
                            <a:srgbClr val="000000"/>
                          </a:solidFill>
                          <a:latin typeface="Verdana"/>
                        </a:rPr>
                        <a:t> (reg2) + (mem)+CF</a:t>
                      </a:r>
                      <a:endParaRPr b="0" lang="en-IN" sz="1400" spc="-1" strike="noStrike">
                        <a:latin typeface="Arial"/>
                      </a:endParaRPr>
                    </a:p>
                    <a:p>
                      <a:pPr>
                        <a:lnSpc>
                          <a:spcPct val="100000"/>
                        </a:lnSpc>
                      </a:pPr>
                      <a:r>
                        <a:rPr b="1" lang="en-IN" sz="1400" spc="-1" strike="noStrike">
                          <a:solidFill>
                            <a:srgbClr val="000000"/>
                          </a:solidFill>
                          <a:latin typeface="Verdana"/>
                        </a:rPr>
                        <a:t>(mem) </a:t>
                      </a:r>
                      <a:r>
                        <a:rPr b="1" lang="en-IN" sz="1400" spc="-1" strike="noStrike">
                          <a:solidFill>
                            <a:srgbClr val="000000"/>
                          </a:solidFill>
                          <a:latin typeface="Symbol"/>
                        </a:rPr>
                        <a:t></a:t>
                      </a:r>
                      <a:r>
                        <a:rPr b="1" lang="en-IN" sz="1400" spc="-1" strike="noStrike">
                          <a:solidFill>
                            <a:srgbClr val="000000"/>
                          </a:solidFill>
                          <a:latin typeface="Verdana"/>
                        </a:rPr>
                        <a:t> (mem)+(reg1)+CF</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cccc"/>
                    </a:solidFill>
                  </a:tcPr>
                </a:tc>
              </a:tr>
              <a:tr h="1212120">
                <a:tc>
                  <a:txBody>
                    <a:bodyPr/>
                    <a:p>
                      <a:pPr>
                        <a:lnSpc>
                          <a:spcPct val="100000"/>
                        </a:lnSpc>
                      </a:pPr>
                      <a:r>
                        <a:rPr b="1" lang="en-IN" sz="1400" spc="-1" strike="noStrike">
                          <a:solidFill>
                            <a:srgbClr val="ff0000"/>
                          </a:solidFill>
                          <a:latin typeface="Verdana"/>
                        </a:rPr>
                        <a:t>ADC reg/mem, data</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ADC reg, data</a:t>
                      </a:r>
                      <a:endParaRPr b="0" lang="en-IN" sz="1400" spc="-1" strike="noStrike">
                        <a:latin typeface="Arial"/>
                      </a:endParaRPr>
                    </a:p>
                    <a:p>
                      <a:pPr>
                        <a:lnSpc>
                          <a:spcPct val="100000"/>
                        </a:lnSpc>
                      </a:pPr>
                      <a:r>
                        <a:rPr b="1" lang="en-IN" sz="1400" spc="-1" strike="noStrike">
                          <a:solidFill>
                            <a:srgbClr val="000000"/>
                          </a:solidFill>
                          <a:latin typeface="Verdana"/>
                        </a:rPr>
                        <a:t>ADC mem, data</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cccc"/>
                    </a:solidFill>
                  </a:tcPr>
                </a:tc>
                <a:tc>
                  <a:txBody>
                    <a:bodyPr/>
                    <a:p>
                      <a:pPr>
                        <a:lnSpc>
                          <a:spcPct val="100000"/>
                        </a:lnSpc>
                      </a:pP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IN" sz="1400" spc="-1" strike="noStrike">
                          <a:solidFill>
                            <a:srgbClr val="000000"/>
                          </a:solidFill>
                          <a:latin typeface="Verdana"/>
                        </a:rPr>
                        <a:t>(reg) </a:t>
                      </a:r>
                      <a:r>
                        <a:rPr b="1" lang="en-IN" sz="1400" spc="-1" strike="noStrike">
                          <a:solidFill>
                            <a:srgbClr val="000000"/>
                          </a:solidFill>
                          <a:latin typeface="Symbol"/>
                        </a:rPr>
                        <a:t></a:t>
                      </a:r>
                      <a:r>
                        <a:rPr b="1" lang="en-IN" sz="1400" spc="-1" strike="noStrike">
                          <a:solidFill>
                            <a:srgbClr val="000000"/>
                          </a:solidFill>
                          <a:latin typeface="Verdana"/>
                        </a:rPr>
                        <a:t> (reg)+ data+CF</a:t>
                      </a:r>
                      <a:endParaRPr b="0" lang="en-IN" sz="1400" spc="-1" strike="noStrike">
                        <a:latin typeface="Arial"/>
                      </a:endParaRPr>
                    </a:p>
                    <a:p>
                      <a:pPr>
                        <a:lnSpc>
                          <a:spcPct val="100000"/>
                        </a:lnSpc>
                      </a:pPr>
                      <a:r>
                        <a:rPr b="1" lang="en-IN" sz="1400" spc="-1" strike="noStrike">
                          <a:solidFill>
                            <a:srgbClr val="000000"/>
                          </a:solidFill>
                          <a:latin typeface="Verdana"/>
                        </a:rPr>
                        <a:t>(mem) </a:t>
                      </a:r>
                      <a:r>
                        <a:rPr b="1" lang="en-IN" sz="1400" spc="-1" strike="noStrike">
                          <a:solidFill>
                            <a:srgbClr val="000000"/>
                          </a:solidFill>
                          <a:latin typeface="Symbol"/>
                        </a:rPr>
                        <a:t></a:t>
                      </a:r>
                      <a:r>
                        <a:rPr b="1" lang="en-IN" sz="1400" spc="-1" strike="noStrike">
                          <a:solidFill>
                            <a:srgbClr val="000000"/>
                          </a:solidFill>
                          <a:latin typeface="Verdana"/>
                        </a:rPr>
                        <a:t> (mem)+data+CF</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cccc"/>
                    </a:solidFill>
                  </a:tcPr>
                </a:tc>
              </a:tr>
              <a:tr h="1157400">
                <a:tc>
                  <a:txBody>
                    <a:bodyPr/>
                    <a:p>
                      <a:pPr>
                        <a:lnSpc>
                          <a:spcPct val="100000"/>
                        </a:lnSpc>
                      </a:pPr>
                      <a:r>
                        <a:rPr b="1" lang="en-IN" sz="1400" spc="-1" strike="noStrike">
                          <a:solidFill>
                            <a:srgbClr val="ff0000"/>
                          </a:solidFill>
                          <a:latin typeface="Verdana"/>
                        </a:rPr>
                        <a:t>ADC A, data</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ADC AL, data8</a:t>
                      </a:r>
                      <a:endParaRPr b="0" lang="en-IN" sz="1400" spc="-1" strike="noStrike">
                        <a:latin typeface="Arial"/>
                      </a:endParaRPr>
                    </a:p>
                    <a:p>
                      <a:pPr>
                        <a:lnSpc>
                          <a:spcPct val="100000"/>
                        </a:lnSpc>
                      </a:pPr>
                      <a:r>
                        <a:rPr b="1" lang="en-IN" sz="1400" spc="-1" strike="noStrike">
                          <a:solidFill>
                            <a:srgbClr val="000000"/>
                          </a:solidFill>
                          <a:latin typeface="Verdana"/>
                        </a:rPr>
                        <a:t>ADC AX, data16</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cccc"/>
                    </a:solidFill>
                  </a:tcPr>
                </a:tc>
                <a:tc>
                  <a:txBody>
                    <a:bodyPr/>
                    <a:p>
                      <a:pPr>
                        <a:lnSpc>
                          <a:spcPct val="100000"/>
                        </a:lnSpc>
                      </a:pP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IN" sz="1400" spc="-1" strike="noStrike">
                          <a:solidFill>
                            <a:srgbClr val="000000"/>
                          </a:solidFill>
                          <a:latin typeface="Verdana"/>
                        </a:rPr>
                        <a:t>(AL) </a:t>
                      </a:r>
                      <a:r>
                        <a:rPr b="1" lang="en-IN" sz="1400" spc="-1" strike="noStrike">
                          <a:solidFill>
                            <a:srgbClr val="000000"/>
                          </a:solidFill>
                          <a:latin typeface="Symbol"/>
                        </a:rPr>
                        <a:t></a:t>
                      </a:r>
                      <a:r>
                        <a:rPr b="1" lang="en-IN" sz="1400" spc="-1" strike="noStrike">
                          <a:solidFill>
                            <a:srgbClr val="000000"/>
                          </a:solidFill>
                          <a:latin typeface="Verdana"/>
                        </a:rPr>
                        <a:t>  (AL) + data8+CF</a:t>
                      </a:r>
                      <a:endParaRPr b="0" lang="en-IN" sz="1400" spc="-1" strike="noStrike">
                        <a:latin typeface="Arial"/>
                      </a:endParaRPr>
                    </a:p>
                    <a:p>
                      <a:pPr>
                        <a:lnSpc>
                          <a:spcPct val="100000"/>
                        </a:lnSpc>
                      </a:pPr>
                      <a:r>
                        <a:rPr b="1" lang="en-IN" sz="1400" spc="-1" strike="noStrike">
                          <a:solidFill>
                            <a:srgbClr val="000000"/>
                          </a:solidFill>
                          <a:latin typeface="Verdana"/>
                        </a:rPr>
                        <a:t>(AX) </a:t>
                      </a:r>
                      <a:r>
                        <a:rPr b="1" lang="en-IN" sz="1400" spc="-1" strike="noStrike">
                          <a:solidFill>
                            <a:srgbClr val="000000"/>
                          </a:solidFill>
                          <a:latin typeface="Symbol"/>
                        </a:rPr>
                        <a:t></a:t>
                      </a:r>
                      <a:r>
                        <a:rPr b="1" lang="en-IN" sz="1400" spc="-1" strike="noStrike">
                          <a:solidFill>
                            <a:srgbClr val="000000"/>
                          </a:solidFill>
                          <a:latin typeface="Verdana"/>
                        </a:rPr>
                        <a:t>  (AX) +data16+CF</a:t>
                      </a:r>
                      <a:endParaRPr b="0" lang="en-IN" sz="1400" spc="-1" strike="noStrike">
                        <a:latin typeface="Arial"/>
                      </a:endParaRPr>
                    </a:p>
                    <a:p>
                      <a:pPr>
                        <a:lnSpc>
                          <a:spcPct val="100000"/>
                        </a:lnSpc>
                      </a:pP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cccc"/>
                    </a:solidFill>
                  </a:tcPr>
                </a:tc>
              </a:tr>
            </a:tbl>
          </a:graphicData>
        </a:graphic>
      </p:graphicFrame>
    </p:spTree>
  </p:cSld>
  <mc:AlternateContent>
    <mc:Choice Requires="p14">
      <p:transition spd="slow" p14:dur="2000"/>
    </mc:Choice>
    <mc:Fallback>
      <p:transition spd="slow"/>
    </mc:Fallback>
  </mc:AlternateContent>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0" name="CustomShape 1"/>
          <p:cNvSpPr/>
          <p:nvPr/>
        </p:nvSpPr>
        <p:spPr>
          <a:xfrm>
            <a:off x="3413160" y="1282680"/>
            <a:ext cx="609120" cy="3942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1821" name="CustomShape 2"/>
          <p:cNvSpPr/>
          <p:nvPr/>
        </p:nvSpPr>
        <p:spPr>
          <a:xfrm>
            <a:off x="263880" y="849960"/>
            <a:ext cx="8651160" cy="39420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800" spc="-1" strike="noStrike">
                <a:solidFill>
                  <a:srgbClr val="0070c0"/>
                </a:solidFill>
                <a:latin typeface="Verdana"/>
                <a:ea typeface="Verdana"/>
              </a:rPr>
              <a:t>2. Arithmetic Instructions</a:t>
            </a:r>
            <a:endParaRPr b="0" lang="en-IN" sz="1800" spc="-1" strike="noStrike">
              <a:latin typeface="Arial"/>
            </a:endParaRPr>
          </a:p>
        </p:txBody>
      </p:sp>
      <p:sp>
        <p:nvSpPr>
          <p:cNvPr id="1822" name="TextShape 3"/>
          <p:cNvSpPr txBox="1"/>
          <p:nvPr/>
        </p:nvSpPr>
        <p:spPr>
          <a:xfrm>
            <a:off x="2895480" y="110880"/>
            <a:ext cx="6019560" cy="487080"/>
          </a:xfrm>
          <a:prstGeom prst="rect">
            <a:avLst/>
          </a:prstGeom>
          <a:noFill/>
          <a:ln>
            <a:noFill/>
          </a:ln>
        </p:spPr>
        <p:txBody>
          <a:bodyPr anchor="ctr"/>
          <a:p>
            <a:pPr>
              <a:lnSpc>
                <a:spcPct val="100000"/>
              </a:lnSpc>
            </a:pPr>
            <a:r>
              <a:rPr b="1" lang="en-US" sz="2000" spc="-1" strike="noStrike">
                <a:solidFill>
                  <a:srgbClr val="ff0066"/>
                </a:solidFill>
                <a:latin typeface="Verdana"/>
                <a:ea typeface="Verdana"/>
              </a:rPr>
              <a:t>Instruction Set</a:t>
            </a:r>
            <a:endParaRPr b="0" lang="en-US" sz="2000" spc="-1" strike="noStrike">
              <a:solidFill>
                <a:srgbClr val="000000"/>
              </a:solidFill>
              <a:latin typeface="Verdana"/>
            </a:endParaRPr>
          </a:p>
        </p:txBody>
      </p:sp>
      <p:sp>
        <p:nvSpPr>
          <p:cNvPr id="1823" name="TextShape 4"/>
          <p:cNvSpPr txBox="1"/>
          <p:nvPr/>
        </p:nvSpPr>
        <p:spPr>
          <a:xfrm>
            <a:off x="6553080" y="6356520"/>
            <a:ext cx="2133360" cy="364680"/>
          </a:xfrm>
          <a:prstGeom prst="rect">
            <a:avLst/>
          </a:prstGeom>
          <a:noFill/>
          <a:ln>
            <a:noFill/>
          </a:ln>
        </p:spPr>
        <p:txBody>
          <a:bodyPr anchor="ctr"/>
          <a:p>
            <a:pPr algn="r">
              <a:lnSpc>
                <a:spcPct val="100000"/>
              </a:lnSpc>
            </a:pPr>
            <a:fld id="{A46A14E5-0DEF-424D-BFA6-DA2FE6343758}" type="slidenum">
              <a:rPr b="0" lang="en-IN" sz="1200" spc="-1" strike="noStrike">
                <a:solidFill>
                  <a:srgbClr val="8b8b8b"/>
                </a:solidFill>
                <a:latin typeface="Verdana"/>
                <a:ea typeface="Verdana"/>
              </a:rPr>
              <a:t>&lt;number&gt;</a:t>
            </a:fld>
            <a:endParaRPr b="0" lang="en-IN" sz="1200" spc="-1" strike="noStrike">
              <a:latin typeface="Times New Roman"/>
            </a:endParaRPr>
          </a:p>
        </p:txBody>
      </p:sp>
      <p:sp>
        <p:nvSpPr>
          <p:cNvPr id="1824" name="CustomShape 5"/>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1825" name="CustomShape 6"/>
          <p:cNvSpPr/>
          <p:nvPr/>
        </p:nvSpPr>
        <p:spPr>
          <a:xfrm>
            <a:off x="263880" y="1295280"/>
            <a:ext cx="8651160" cy="3646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200" spc="-1" strike="noStrike">
                <a:solidFill>
                  <a:srgbClr val="000000"/>
                </a:solidFill>
                <a:latin typeface="Verdana"/>
              </a:rPr>
              <a:t>Mnemonics: </a:t>
            </a:r>
            <a:r>
              <a:rPr b="1" lang="en-IN" sz="1800" spc="-1" strike="noStrike">
                <a:solidFill>
                  <a:srgbClr val="ff0000"/>
                </a:solidFill>
                <a:latin typeface="Verdana"/>
              </a:rPr>
              <a:t>ADD, ADC, SUB, SBB, INC, DEC, MUL, DIV, CMP…</a:t>
            </a:r>
            <a:endParaRPr b="0" lang="en-IN" sz="1800" spc="-1" strike="noStrike">
              <a:latin typeface="Arial"/>
            </a:endParaRPr>
          </a:p>
        </p:txBody>
      </p:sp>
      <p:graphicFrame>
        <p:nvGraphicFramePr>
          <p:cNvPr id="1826" name="Table 7"/>
          <p:cNvGraphicFramePr/>
          <p:nvPr/>
        </p:nvGraphicFramePr>
        <p:xfrm>
          <a:off x="533520" y="1905120"/>
          <a:ext cx="8152920" cy="3657240"/>
        </p:xfrm>
        <a:graphic>
          <a:graphicData uri="http://schemas.openxmlformats.org/drawingml/2006/table">
            <a:tbl>
              <a:tblPr/>
              <a:tblGrid>
                <a:gridCol w="3733560"/>
                <a:gridCol w="4419360"/>
              </a:tblGrid>
              <a:tr h="1370520">
                <a:tc>
                  <a:txBody>
                    <a:bodyPr/>
                    <a:p>
                      <a:pPr>
                        <a:lnSpc>
                          <a:spcPct val="100000"/>
                        </a:lnSpc>
                      </a:pPr>
                      <a:r>
                        <a:rPr b="1" lang="en-IN" sz="1400" spc="-1" strike="noStrike">
                          <a:solidFill>
                            <a:srgbClr val="ff0000"/>
                          </a:solidFill>
                          <a:latin typeface="Verdana"/>
                        </a:rPr>
                        <a:t>SUB reg2/ mem, reg1/mem</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SUB reg2, reg1</a:t>
                      </a:r>
                      <a:endParaRPr b="0" lang="en-IN" sz="1400" spc="-1" strike="noStrike">
                        <a:latin typeface="Arial"/>
                      </a:endParaRPr>
                    </a:p>
                    <a:p>
                      <a:pPr>
                        <a:lnSpc>
                          <a:spcPct val="100000"/>
                        </a:lnSpc>
                      </a:pPr>
                      <a:r>
                        <a:rPr b="1" lang="en-IN" sz="1400" spc="-1" strike="noStrike">
                          <a:solidFill>
                            <a:srgbClr val="000000"/>
                          </a:solidFill>
                          <a:latin typeface="Verdana"/>
                        </a:rPr>
                        <a:t>SUB reg2, mem</a:t>
                      </a:r>
                      <a:endParaRPr b="0" lang="en-IN" sz="1400" spc="-1" strike="noStrike">
                        <a:latin typeface="Arial"/>
                      </a:endParaRPr>
                    </a:p>
                    <a:p>
                      <a:pPr>
                        <a:lnSpc>
                          <a:spcPct val="100000"/>
                        </a:lnSpc>
                      </a:pPr>
                      <a:r>
                        <a:rPr b="1" lang="en-IN" sz="1400" spc="-1" strike="noStrike">
                          <a:solidFill>
                            <a:srgbClr val="000000"/>
                          </a:solidFill>
                          <a:latin typeface="Verdana"/>
                        </a:rPr>
                        <a:t>SUB mem, reg1</a:t>
                      </a:r>
                      <a:endParaRPr b="0" lang="en-IN" sz="1400" spc="-1" strike="noStrike">
                        <a:latin typeface="Arial"/>
                      </a:endParaRPr>
                    </a:p>
                    <a:p>
                      <a:pPr>
                        <a:lnSpc>
                          <a:spcPct val="100000"/>
                        </a:lnSpc>
                      </a:pP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cccc"/>
                    </a:solidFill>
                  </a:tcPr>
                </a:tc>
                <a:tc>
                  <a:txBody>
                    <a:bodyPr/>
                    <a:p>
                      <a:pPr>
                        <a:lnSpc>
                          <a:spcPct val="100000"/>
                        </a:lnSpc>
                      </a:pP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IN" sz="1400" spc="-1" strike="noStrike">
                          <a:solidFill>
                            <a:srgbClr val="000000"/>
                          </a:solidFill>
                          <a:latin typeface="Verdana"/>
                        </a:rPr>
                        <a:t>(reg2) </a:t>
                      </a:r>
                      <a:r>
                        <a:rPr b="1" lang="en-IN" sz="1400" spc="-1" strike="noStrike">
                          <a:solidFill>
                            <a:srgbClr val="000000"/>
                          </a:solidFill>
                          <a:latin typeface="Symbol"/>
                        </a:rPr>
                        <a:t></a:t>
                      </a:r>
                      <a:r>
                        <a:rPr b="1" lang="en-IN" sz="1400" spc="-1" strike="noStrike">
                          <a:solidFill>
                            <a:srgbClr val="000000"/>
                          </a:solidFill>
                          <a:latin typeface="Verdana"/>
                        </a:rPr>
                        <a:t> (reg1) - (reg2)</a:t>
                      </a:r>
                      <a:endParaRPr b="0" lang="en-IN" sz="1400" spc="-1" strike="noStrike">
                        <a:latin typeface="Arial"/>
                      </a:endParaRPr>
                    </a:p>
                    <a:p>
                      <a:pPr>
                        <a:lnSpc>
                          <a:spcPct val="100000"/>
                        </a:lnSpc>
                      </a:pPr>
                      <a:r>
                        <a:rPr b="1" lang="en-IN" sz="1400" spc="-1" strike="noStrike">
                          <a:solidFill>
                            <a:srgbClr val="000000"/>
                          </a:solidFill>
                          <a:latin typeface="Verdana"/>
                        </a:rPr>
                        <a:t>(reg2) </a:t>
                      </a:r>
                      <a:r>
                        <a:rPr b="1" lang="en-IN" sz="1400" spc="-1" strike="noStrike">
                          <a:solidFill>
                            <a:srgbClr val="000000"/>
                          </a:solidFill>
                          <a:latin typeface="Symbol"/>
                        </a:rPr>
                        <a:t></a:t>
                      </a:r>
                      <a:r>
                        <a:rPr b="1" lang="en-IN" sz="1400" spc="-1" strike="noStrike">
                          <a:solidFill>
                            <a:srgbClr val="000000"/>
                          </a:solidFill>
                          <a:latin typeface="Verdana"/>
                        </a:rPr>
                        <a:t> (reg2) - (mem)</a:t>
                      </a:r>
                      <a:endParaRPr b="0" lang="en-IN" sz="1400" spc="-1" strike="noStrike">
                        <a:latin typeface="Arial"/>
                      </a:endParaRPr>
                    </a:p>
                    <a:p>
                      <a:pPr>
                        <a:lnSpc>
                          <a:spcPct val="100000"/>
                        </a:lnSpc>
                      </a:pPr>
                      <a:r>
                        <a:rPr b="1" lang="en-IN" sz="1400" spc="-1" strike="noStrike">
                          <a:solidFill>
                            <a:srgbClr val="000000"/>
                          </a:solidFill>
                          <a:latin typeface="Verdana"/>
                        </a:rPr>
                        <a:t>(mem) </a:t>
                      </a:r>
                      <a:r>
                        <a:rPr b="1" lang="en-IN" sz="1400" spc="-1" strike="noStrike">
                          <a:solidFill>
                            <a:srgbClr val="000000"/>
                          </a:solidFill>
                          <a:latin typeface="Symbol"/>
                        </a:rPr>
                        <a:t></a:t>
                      </a:r>
                      <a:r>
                        <a:rPr b="1" lang="en-IN" sz="1400" spc="-1" strike="noStrike">
                          <a:solidFill>
                            <a:srgbClr val="000000"/>
                          </a:solidFill>
                          <a:latin typeface="Verdana"/>
                        </a:rPr>
                        <a:t> (mem) - (reg1)</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cccc"/>
                    </a:solidFill>
                  </a:tcPr>
                </a:tc>
              </a:tr>
              <a:tr h="1129320">
                <a:tc>
                  <a:txBody>
                    <a:bodyPr/>
                    <a:p>
                      <a:pPr>
                        <a:lnSpc>
                          <a:spcPct val="100000"/>
                        </a:lnSpc>
                      </a:pPr>
                      <a:r>
                        <a:rPr b="1" lang="en-IN" sz="1400" spc="-1" strike="noStrike">
                          <a:solidFill>
                            <a:srgbClr val="ff0000"/>
                          </a:solidFill>
                          <a:latin typeface="Verdana"/>
                        </a:rPr>
                        <a:t>SUB reg/mem, data</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SUB reg, data</a:t>
                      </a:r>
                      <a:endParaRPr b="0" lang="en-IN" sz="1400" spc="-1" strike="noStrike">
                        <a:latin typeface="Arial"/>
                      </a:endParaRPr>
                    </a:p>
                    <a:p>
                      <a:pPr>
                        <a:lnSpc>
                          <a:spcPct val="100000"/>
                        </a:lnSpc>
                      </a:pPr>
                      <a:r>
                        <a:rPr b="1" lang="en-IN" sz="1400" spc="-1" strike="noStrike">
                          <a:solidFill>
                            <a:srgbClr val="000000"/>
                          </a:solidFill>
                          <a:latin typeface="Verdana"/>
                        </a:rPr>
                        <a:t>SUB mem, data</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cccc"/>
                    </a:solidFill>
                  </a:tcPr>
                </a:tc>
                <a:tc>
                  <a:txBody>
                    <a:bodyPr/>
                    <a:p>
                      <a:pPr>
                        <a:lnSpc>
                          <a:spcPct val="100000"/>
                        </a:lnSpc>
                      </a:pP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IN" sz="1400" spc="-1" strike="noStrike">
                          <a:solidFill>
                            <a:srgbClr val="000000"/>
                          </a:solidFill>
                          <a:latin typeface="Verdana"/>
                        </a:rPr>
                        <a:t>(reg) </a:t>
                      </a:r>
                      <a:r>
                        <a:rPr b="1" lang="en-IN" sz="1400" spc="-1" strike="noStrike">
                          <a:solidFill>
                            <a:srgbClr val="000000"/>
                          </a:solidFill>
                          <a:latin typeface="Symbol"/>
                        </a:rPr>
                        <a:t></a:t>
                      </a:r>
                      <a:r>
                        <a:rPr b="1" lang="en-IN" sz="1400" spc="-1" strike="noStrike">
                          <a:solidFill>
                            <a:srgbClr val="000000"/>
                          </a:solidFill>
                          <a:latin typeface="Verdana"/>
                        </a:rPr>
                        <a:t> (reg) - data</a:t>
                      </a:r>
                      <a:endParaRPr b="0" lang="en-IN" sz="1400" spc="-1" strike="noStrike">
                        <a:latin typeface="Arial"/>
                      </a:endParaRPr>
                    </a:p>
                    <a:p>
                      <a:pPr>
                        <a:lnSpc>
                          <a:spcPct val="100000"/>
                        </a:lnSpc>
                      </a:pPr>
                      <a:r>
                        <a:rPr b="1" lang="en-IN" sz="1400" spc="-1" strike="noStrike">
                          <a:solidFill>
                            <a:srgbClr val="000000"/>
                          </a:solidFill>
                          <a:latin typeface="Verdana"/>
                        </a:rPr>
                        <a:t>(mem) </a:t>
                      </a:r>
                      <a:r>
                        <a:rPr b="1" lang="en-IN" sz="1400" spc="-1" strike="noStrike">
                          <a:solidFill>
                            <a:srgbClr val="000000"/>
                          </a:solidFill>
                          <a:latin typeface="Symbol"/>
                        </a:rPr>
                        <a:t></a:t>
                      </a:r>
                      <a:r>
                        <a:rPr b="1" lang="en-IN" sz="1400" spc="-1" strike="noStrike">
                          <a:solidFill>
                            <a:srgbClr val="000000"/>
                          </a:solidFill>
                          <a:latin typeface="Verdana"/>
                        </a:rPr>
                        <a:t> (mem) - data</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cccc"/>
                    </a:solidFill>
                  </a:tcPr>
                </a:tc>
              </a:tr>
              <a:tr h="1157400">
                <a:tc>
                  <a:txBody>
                    <a:bodyPr/>
                    <a:p>
                      <a:pPr>
                        <a:lnSpc>
                          <a:spcPct val="100000"/>
                        </a:lnSpc>
                      </a:pPr>
                      <a:r>
                        <a:rPr b="1" lang="en-IN" sz="1400" spc="-1" strike="noStrike">
                          <a:solidFill>
                            <a:srgbClr val="ff0000"/>
                          </a:solidFill>
                          <a:latin typeface="Verdana"/>
                        </a:rPr>
                        <a:t>SUB A, data</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SUB AL, data8</a:t>
                      </a:r>
                      <a:endParaRPr b="0" lang="en-IN" sz="1400" spc="-1" strike="noStrike">
                        <a:latin typeface="Arial"/>
                      </a:endParaRPr>
                    </a:p>
                    <a:p>
                      <a:pPr>
                        <a:lnSpc>
                          <a:spcPct val="100000"/>
                        </a:lnSpc>
                      </a:pPr>
                      <a:r>
                        <a:rPr b="1" lang="en-IN" sz="1400" spc="-1" strike="noStrike">
                          <a:solidFill>
                            <a:srgbClr val="000000"/>
                          </a:solidFill>
                          <a:latin typeface="Verdana"/>
                        </a:rPr>
                        <a:t>SUB AX, data16</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cccc"/>
                    </a:solidFill>
                  </a:tcPr>
                </a:tc>
                <a:tc>
                  <a:txBody>
                    <a:bodyPr/>
                    <a:p>
                      <a:pPr>
                        <a:lnSpc>
                          <a:spcPct val="100000"/>
                        </a:lnSpc>
                      </a:pP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IN" sz="1400" spc="-1" strike="noStrike">
                          <a:solidFill>
                            <a:srgbClr val="000000"/>
                          </a:solidFill>
                          <a:latin typeface="Verdana"/>
                        </a:rPr>
                        <a:t>(AL) </a:t>
                      </a:r>
                      <a:r>
                        <a:rPr b="1" lang="en-IN" sz="1400" spc="-1" strike="noStrike">
                          <a:solidFill>
                            <a:srgbClr val="000000"/>
                          </a:solidFill>
                          <a:latin typeface="Symbol"/>
                        </a:rPr>
                        <a:t></a:t>
                      </a:r>
                      <a:r>
                        <a:rPr b="1" lang="en-IN" sz="1400" spc="-1" strike="noStrike">
                          <a:solidFill>
                            <a:srgbClr val="000000"/>
                          </a:solidFill>
                          <a:latin typeface="Verdana"/>
                        </a:rPr>
                        <a:t>  (AL) - data8</a:t>
                      </a:r>
                      <a:endParaRPr b="0" lang="en-IN" sz="1400" spc="-1" strike="noStrike">
                        <a:latin typeface="Arial"/>
                      </a:endParaRPr>
                    </a:p>
                    <a:p>
                      <a:pPr>
                        <a:lnSpc>
                          <a:spcPct val="100000"/>
                        </a:lnSpc>
                      </a:pPr>
                      <a:r>
                        <a:rPr b="1" lang="en-IN" sz="1400" spc="-1" strike="noStrike">
                          <a:solidFill>
                            <a:srgbClr val="000000"/>
                          </a:solidFill>
                          <a:latin typeface="Verdana"/>
                        </a:rPr>
                        <a:t>(AX) </a:t>
                      </a:r>
                      <a:r>
                        <a:rPr b="1" lang="en-IN" sz="1400" spc="-1" strike="noStrike">
                          <a:solidFill>
                            <a:srgbClr val="000000"/>
                          </a:solidFill>
                          <a:latin typeface="Symbol"/>
                        </a:rPr>
                        <a:t></a:t>
                      </a:r>
                      <a:r>
                        <a:rPr b="1" lang="en-IN" sz="1400" spc="-1" strike="noStrike">
                          <a:solidFill>
                            <a:srgbClr val="000000"/>
                          </a:solidFill>
                          <a:latin typeface="Verdana"/>
                        </a:rPr>
                        <a:t>  (AX) - data16</a:t>
                      </a:r>
                      <a:endParaRPr b="0" lang="en-IN" sz="1400" spc="-1" strike="noStrike">
                        <a:latin typeface="Arial"/>
                      </a:endParaRPr>
                    </a:p>
                    <a:p>
                      <a:pPr>
                        <a:lnSpc>
                          <a:spcPct val="100000"/>
                        </a:lnSpc>
                      </a:pP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cccc"/>
                    </a:solidFill>
                  </a:tcPr>
                </a:tc>
              </a:tr>
            </a:tbl>
          </a:graphicData>
        </a:graphic>
      </p:graphicFrame>
    </p:spTree>
  </p:cSld>
  <mc:AlternateContent>
    <mc:Choice Requires="p14">
      <p:transition spd="slow" p14:dur="2000"/>
    </mc:Choice>
    <mc:Fallback>
      <p:transition spd="slow"/>
    </mc:Fallback>
  </mc:AlternateContent>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7" name="CustomShape 1"/>
          <p:cNvSpPr/>
          <p:nvPr/>
        </p:nvSpPr>
        <p:spPr>
          <a:xfrm>
            <a:off x="4098960" y="1282680"/>
            <a:ext cx="609120" cy="3942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1828" name="CustomShape 2"/>
          <p:cNvSpPr/>
          <p:nvPr/>
        </p:nvSpPr>
        <p:spPr>
          <a:xfrm>
            <a:off x="263880" y="849960"/>
            <a:ext cx="8651160" cy="39420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800" spc="-1" strike="noStrike">
                <a:solidFill>
                  <a:srgbClr val="0070c0"/>
                </a:solidFill>
                <a:latin typeface="Verdana"/>
                <a:ea typeface="Verdana"/>
              </a:rPr>
              <a:t>2. Arithmetic Instructions</a:t>
            </a:r>
            <a:endParaRPr b="0" lang="en-IN" sz="1800" spc="-1" strike="noStrike">
              <a:latin typeface="Arial"/>
            </a:endParaRPr>
          </a:p>
        </p:txBody>
      </p:sp>
      <p:sp>
        <p:nvSpPr>
          <p:cNvPr id="1829" name="TextShape 3"/>
          <p:cNvSpPr txBox="1"/>
          <p:nvPr/>
        </p:nvSpPr>
        <p:spPr>
          <a:xfrm>
            <a:off x="2895480" y="110880"/>
            <a:ext cx="6019560" cy="487080"/>
          </a:xfrm>
          <a:prstGeom prst="rect">
            <a:avLst/>
          </a:prstGeom>
          <a:noFill/>
          <a:ln>
            <a:noFill/>
          </a:ln>
        </p:spPr>
        <p:txBody>
          <a:bodyPr anchor="ctr"/>
          <a:p>
            <a:pPr>
              <a:lnSpc>
                <a:spcPct val="100000"/>
              </a:lnSpc>
            </a:pPr>
            <a:r>
              <a:rPr b="1" lang="en-US" sz="2000" spc="-1" strike="noStrike">
                <a:solidFill>
                  <a:srgbClr val="ff0066"/>
                </a:solidFill>
                <a:latin typeface="Verdana"/>
                <a:ea typeface="Verdana"/>
              </a:rPr>
              <a:t>Instruction Set</a:t>
            </a:r>
            <a:endParaRPr b="0" lang="en-US" sz="2000" spc="-1" strike="noStrike">
              <a:solidFill>
                <a:srgbClr val="000000"/>
              </a:solidFill>
              <a:latin typeface="Verdana"/>
            </a:endParaRPr>
          </a:p>
        </p:txBody>
      </p:sp>
      <p:sp>
        <p:nvSpPr>
          <p:cNvPr id="1830" name="TextShape 4"/>
          <p:cNvSpPr txBox="1"/>
          <p:nvPr/>
        </p:nvSpPr>
        <p:spPr>
          <a:xfrm>
            <a:off x="6553080" y="6356520"/>
            <a:ext cx="2133360" cy="364680"/>
          </a:xfrm>
          <a:prstGeom prst="rect">
            <a:avLst/>
          </a:prstGeom>
          <a:noFill/>
          <a:ln>
            <a:noFill/>
          </a:ln>
        </p:spPr>
        <p:txBody>
          <a:bodyPr anchor="ctr"/>
          <a:p>
            <a:pPr algn="r">
              <a:lnSpc>
                <a:spcPct val="100000"/>
              </a:lnSpc>
            </a:pPr>
            <a:fld id="{934273CB-AC1B-4DA5-94D6-8E930C1F06DE}" type="slidenum">
              <a:rPr b="0" lang="en-IN" sz="1200" spc="-1" strike="noStrike">
                <a:solidFill>
                  <a:srgbClr val="8b8b8b"/>
                </a:solidFill>
                <a:latin typeface="Verdana"/>
                <a:ea typeface="Verdana"/>
              </a:rPr>
              <a:t>&lt;number&gt;</a:t>
            </a:fld>
            <a:endParaRPr b="0" lang="en-IN" sz="1200" spc="-1" strike="noStrike">
              <a:latin typeface="Times New Roman"/>
            </a:endParaRPr>
          </a:p>
        </p:txBody>
      </p:sp>
      <p:sp>
        <p:nvSpPr>
          <p:cNvPr id="1831" name="CustomShape 5"/>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1832" name="CustomShape 6"/>
          <p:cNvSpPr/>
          <p:nvPr/>
        </p:nvSpPr>
        <p:spPr>
          <a:xfrm>
            <a:off x="263880" y="1295280"/>
            <a:ext cx="8651160" cy="3646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200" spc="-1" strike="noStrike">
                <a:solidFill>
                  <a:srgbClr val="000000"/>
                </a:solidFill>
                <a:latin typeface="Verdana"/>
              </a:rPr>
              <a:t>Mnemonics: </a:t>
            </a:r>
            <a:r>
              <a:rPr b="1" lang="en-IN" sz="1800" spc="-1" strike="noStrike">
                <a:solidFill>
                  <a:srgbClr val="ff0000"/>
                </a:solidFill>
                <a:latin typeface="Verdana"/>
              </a:rPr>
              <a:t>ADD, ADC, SUB, SBB, INC, DEC, MUL, DIV, CMP…</a:t>
            </a:r>
            <a:endParaRPr b="0" lang="en-IN" sz="1800" spc="-1" strike="noStrike">
              <a:latin typeface="Arial"/>
            </a:endParaRPr>
          </a:p>
        </p:txBody>
      </p:sp>
      <p:graphicFrame>
        <p:nvGraphicFramePr>
          <p:cNvPr id="1833" name="Table 7"/>
          <p:cNvGraphicFramePr/>
          <p:nvPr/>
        </p:nvGraphicFramePr>
        <p:xfrm>
          <a:off x="533520" y="1905120"/>
          <a:ext cx="8152920" cy="3657240"/>
        </p:xfrm>
        <a:graphic>
          <a:graphicData uri="http://schemas.openxmlformats.org/drawingml/2006/table">
            <a:tbl>
              <a:tblPr/>
              <a:tblGrid>
                <a:gridCol w="3733560"/>
                <a:gridCol w="4419360"/>
              </a:tblGrid>
              <a:tr h="1288080">
                <a:tc>
                  <a:txBody>
                    <a:bodyPr/>
                    <a:p>
                      <a:pPr>
                        <a:lnSpc>
                          <a:spcPct val="100000"/>
                        </a:lnSpc>
                      </a:pPr>
                      <a:r>
                        <a:rPr b="1" lang="en-IN" sz="1400" spc="-1" strike="noStrike">
                          <a:solidFill>
                            <a:srgbClr val="ff0000"/>
                          </a:solidFill>
                          <a:latin typeface="Verdana"/>
                        </a:rPr>
                        <a:t>SBB reg2/ mem, reg1/mem</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SBB reg2, reg1</a:t>
                      </a:r>
                      <a:endParaRPr b="0" lang="en-IN" sz="1400" spc="-1" strike="noStrike">
                        <a:latin typeface="Arial"/>
                      </a:endParaRPr>
                    </a:p>
                    <a:p>
                      <a:pPr>
                        <a:lnSpc>
                          <a:spcPct val="100000"/>
                        </a:lnSpc>
                      </a:pPr>
                      <a:r>
                        <a:rPr b="1" lang="en-IN" sz="1400" spc="-1" strike="noStrike">
                          <a:solidFill>
                            <a:srgbClr val="000000"/>
                          </a:solidFill>
                          <a:latin typeface="Verdana"/>
                        </a:rPr>
                        <a:t>SBB reg2, mem</a:t>
                      </a:r>
                      <a:endParaRPr b="0" lang="en-IN" sz="1400" spc="-1" strike="noStrike">
                        <a:latin typeface="Arial"/>
                      </a:endParaRPr>
                    </a:p>
                    <a:p>
                      <a:pPr>
                        <a:lnSpc>
                          <a:spcPct val="100000"/>
                        </a:lnSpc>
                      </a:pPr>
                      <a:r>
                        <a:rPr b="1" lang="en-IN" sz="1400" spc="-1" strike="noStrike">
                          <a:solidFill>
                            <a:srgbClr val="000000"/>
                          </a:solidFill>
                          <a:latin typeface="Verdana"/>
                        </a:rPr>
                        <a:t>SBB mem, reg1</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cccc"/>
                    </a:solidFill>
                  </a:tcPr>
                </a:tc>
                <a:tc>
                  <a:txBody>
                    <a:bodyPr/>
                    <a:p>
                      <a:pPr>
                        <a:lnSpc>
                          <a:spcPct val="100000"/>
                        </a:lnSpc>
                      </a:pP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IN" sz="1400" spc="-1" strike="noStrike">
                          <a:solidFill>
                            <a:srgbClr val="000000"/>
                          </a:solidFill>
                          <a:latin typeface="Verdana"/>
                        </a:rPr>
                        <a:t>(reg2) </a:t>
                      </a:r>
                      <a:r>
                        <a:rPr b="1" lang="en-IN" sz="1400" spc="-1" strike="noStrike">
                          <a:solidFill>
                            <a:srgbClr val="000000"/>
                          </a:solidFill>
                          <a:latin typeface="Symbol"/>
                        </a:rPr>
                        <a:t></a:t>
                      </a:r>
                      <a:r>
                        <a:rPr b="1" lang="en-IN" sz="1400" spc="-1" strike="noStrike">
                          <a:solidFill>
                            <a:srgbClr val="000000"/>
                          </a:solidFill>
                          <a:latin typeface="Verdana"/>
                        </a:rPr>
                        <a:t> (reg1) - (reg2) - CF</a:t>
                      </a:r>
                      <a:endParaRPr b="0" lang="en-IN" sz="1400" spc="-1" strike="noStrike">
                        <a:latin typeface="Arial"/>
                      </a:endParaRPr>
                    </a:p>
                    <a:p>
                      <a:pPr>
                        <a:lnSpc>
                          <a:spcPct val="100000"/>
                        </a:lnSpc>
                      </a:pPr>
                      <a:r>
                        <a:rPr b="1" lang="en-IN" sz="1400" spc="-1" strike="noStrike">
                          <a:solidFill>
                            <a:srgbClr val="000000"/>
                          </a:solidFill>
                          <a:latin typeface="Verdana"/>
                        </a:rPr>
                        <a:t>(reg2) </a:t>
                      </a:r>
                      <a:r>
                        <a:rPr b="1" lang="en-IN" sz="1400" spc="-1" strike="noStrike">
                          <a:solidFill>
                            <a:srgbClr val="000000"/>
                          </a:solidFill>
                          <a:latin typeface="Symbol"/>
                        </a:rPr>
                        <a:t></a:t>
                      </a:r>
                      <a:r>
                        <a:rPr b="1" lang="en-IN" sz="1400" spc="-1" strike="noStrike">
                          <a:solidFill>
                            <a:srgbClr val="000000"/>
                          </a:solidFill>
                          <a:latin typeface="Verdana"/>
                        </a:rPr>
                        <a:t> (reg2) - (mem)- CF</a:t>
                      </a:r>
                      <a:endParaRPr b="0" lang="en-IN" sz="1400" spc="-1" strike="noStrike">
                        <a:latin typeface="Arial"/>
                      </a:endParaRPr>
                    </a:p>
                    <a:p>
                      <a:pPr>
                        <a:lnSpc>
                          <a:spcPct val="100000"/>
                        </a:lnSpc>
                      </a:pPr>
                      <a:r>
                        <a:rPr b="1" lang="en-IN" sz="1400" spc="-1" strike="noStrike">
                          <a:solidFill>
                            <a:srgbClr val="000000"/>
                          </a:solidFill>
                          <a:latin typeface="Verdana"/>
                        </a:rPr>
                        <a:t>(mem) </a:t>
                      </a:r>
                      <a:r>
                        <a:rPr b="1" lang="en-IN" sz="1400" spc="-1" strike="noStrike">
                          <a:solidFill>
                            <a:srgbClr val="000000"/>
                          </a:solidFill>
                          <a:latin typeface="Symbol"/>
                        </a:rPr>
                        <a:t></a:t>
                      </a:r>
                      <a:r>
                        <a:rPr b="1" lang="en-IN" sz="1400" spc="-1" strike="noStrike">
                          <a:solidFill>
                            <a:srgbClr val="000000"/>
                          </a:solidFill>
                          <a:latin typeface="Verdana"/>
                        </a:rPr>
                        <a:t> (mem) - (reg1) –CF</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cccc"/>
                    </a:solidFill>
                  </a:tcPr>
                </a:tc>
              </a:tr>
              <a:tr h="1212120">
                <a:tc>
                  <a:txBody>
                    <a:bodyPr/>
                    <a:p>
                      <a:pPr>
                        <a:lnSpc>
                          <a:spcPct val="100000"/>
                        </a:lnSpc>
                      </a:pPr>
                      <a:r>
                        <a:rPr b="1" lang="en-IN" sz="1400" spc="-1" strike="noStrike">
                          <a:solidFill>
                            <a:srgbClr val="ff0000"/>
                          </a:solidFill>
                          <a:latin typeface="Verdana"/>
                        </a:rPr>
                        <a:t>SBB reg/mem, data</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SBB reg, data</a:t>
                      </a:r>
                      <a:endParaRPr b="0" lang="en-IN" sz="1400" spc="-1" strike="noStrike">
                        <a:latin typeface="Arial"/>
                      </a:endParaRPr>
                    </a:p>
                    <a:p>
                      <a:pPr>
                        <a:lnSpc>
                          <a:spcPct val="100000"/>
                        </a:lnSpc>
                      </a:pPr>
                      <a:r>
                        <a:rPr b="1" lang="en-IN" sz="1400" spc="-1" strike="noStrike">
                          <a:solidFill>
                            <a:srgbClr val="000000"/>
                          </a:solidFill>
                          <a:latin typeface="Verdana"/>
                        </a:rPr>
                        <a:t>SBB mem, data</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cccc"/>
                    </a:solidFill>
                  </a:tcPr>
                </a:tc>
                <a:tc>
                  <a:txBody>
                    <a:bodyPr/>
                    <a:p>
                      <a:pPr>
                        <a:lnSpc>
                          <a:spcPct val="100000"/>
                        </a:lnSpc>
                      </a:pP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IN" sz="1400" spc="-1" strike="noStrike">
                          <a:solidFill>
                            <a:srgbClr val="000000"/>
                          </a:solidFill>
                          <a:latin typeface="Verdana"/>
                        </a:rPr>
                        <a:t>(reg) </a:t>
                      </a:r>
                      <a:r>
                        <a:rPr b="1" lang="en-IN" sz="1400" spc="-1" strike="noStrike">
                          <a:solidFill>
                            <a:srgbClr val="000000"/>
                          </a:solidFill>
                          <a:latin typeface="Symbol"/>
                        </a:rPr>
                        <a:t></a:t>
                      </a:r>
                      <a:r>
                        <a:rPr b="1" lang="en-IN" sz="1400" spc="-1" strike="noStrike">
                          <a:solidFill>
                            <a:srgbClr val="000000"/>
                          </a:solidFill>
                          <a:latin typeface="Verdana"/>
                        </a:rPr>
                        <a:t> (reg) – data - CF</a:t>
                      </a:r>
                      <a:endParaRPr b="0" lang="en-IN" sz="1400" spc="-1" strike="noStrike">
                        <a:latin typeface="Arial"/>
                      </a:endParaRPr>
                    </a:p>
                    <a:p>
                      <a:pPr>
                        <a:lnSpc>
                          <a:spcPct val="100000"/>
                        </a:lnSpc>
                      </a:pPr>
                      <a:r>
                        <a:rPr b="1" lang="en-IN" sz="1400" spc="-1" strike="noStrike">
                          <a:solidFill>
                            <a:srgbClr val="000000"/>
                          </a:solidFill>
                          <a:latin typeface="Verdana"/>
                        </a:rPr>
                        <a:t>(mem) </a:t>
                      </a:r>
                      <a:r>
                        <a:rPr b="1" lang="en-IN" sz="1400" spc="-1" strike="noStrike">
                          <a:solidFill>
                            <a:srgbClr val="000000"/>
                          </a:solidFill>
                          <a:latin typeface="Symbol"/>
                        </a:rPr>
                        <a:t></a:t>
                      </a:r>
                      <a:r>
                        <a:rPr b="1" lang="en-IN" sz="1400" spc="-1" strike="noStrike">
                          <a:solidFill>
                            <a:srgbClr val="000000"/>
                          </a:solidFill>
                          <a:latin typeface="Verdana"/>
                        </a:rPr>
                        <a:t> (mem) - data - CF</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cccc"/>
                    </a:solidFill>
                  </a:tcPr>
                </a:tc>
              </a:tr>
              <a:tr h="1157400">
                <a:tc>
                  <a:txBody>
                    <a:bodyPr/>
                    <a:p>
                      <a:pPr>
                        <a:lnSpc>
                          <a:spcPct val="100000"/>
                        </a:lnSpc>
                      </a:pPr>
                      <a:r>
                        <a:rPr b="1" lang="en-IN" sz="1400" spc="-1" strike="noStrike">
                          <a:solidFill>
                            <a:srgbClr val="ff0000"/>
                          </a:solidFill>
                          <a:latin typeface="Verdana"/>
                        </a:rPr>
                        <a:t>SBB A, data</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SBB AL, data8</a:t>
                      </a:r>
                      <a:endParaRPr b="0" lang="en-IN" sz="1400" spc="-1" strike="noStrike">
                        <a:latin typeface="Arial"/>
                      </a:endParaRPr>
                    </a:p>
                    <a:p>
                      <a:pPr>
                        <a:lnSpc>
                          <a:spcPct val="100000"/>
                        </a:lnSpc>
                      </a:pPr>
                      <a:r>
                        <a:rPr b="1" lang="en-IN" sz="1400" spc="-1" strike="noStrike">
                          <a:solidFill>
                            <a:srgbClr val="000000"/>
                          </a:solidFill>
                          <a:latin typeface="Verdana"/>
                        </a:rPr>
                        <a:t>SBB AX, data16</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cccc"/>
                    </a:solidFill>
                  </a:tcPr>
                </a:tc>
                <a:tc>
                  <a:txBody>
                    <a:bodyPr/>
                    <a:p>
                      <a:pPr>
                        <a:lnSpc>
                          <a:spcPct val="100000"/>
                        </a:lnSpc>
                      </a:pP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IN" sz="1400" spc="-1" strike="noStrike">
                          <a:solidFill>
                            <a:srgbClr val="000000"/>
                          </a:solidFill>
                          <a:latin typeface="Verdana"/>
                        </a:rPr>
                        <a:t>(AL) </a:t>
                      </a:r>
                      <a:r>
                        <a:rPr b="1" lang="en-IN" sz="1400" spc="-1" strike="noStrike">
                          <a:solidFill>
                            <a:srgbClr val="000000"/>
                          </a:solidFill>
                          <a:latin typeface="Symbol"/>
                        </a:rPr>
                        <a:t></a:t>
                      </a:r>
                      <a:r>
                        <a:rPr b="1" lang="en-IN" sz="1400" spc="-1" strike="noStrike">
                          <a:solidFill>
                            <a:srgbClr val="000000"/>
                          </a:solidFill>
                          <a:latin typeface="Verdana"/>
                        </a:rPr>
                        <a:t>  (AL) - data8 - CF</a:t>
                      </a:r>
                      <a:endParaRPr b="0" lang="en-IN" sz="1400" spc="-1" strike="noStrike">
                        <a:latin typeface="Arial"/>
                      </a:endParaRPr>
                    </a:p>
                    <a:p>
                      <a:pPr>
                        <a:lnSpc>
                          <a:spcPct val="100000"/>
                        </a:lnSpc>
                      </a:pPr>
                      <a:r>
                        <a:rPr b="1" lang="en-IN" sz="1400" spc="-1" strike="noStrike">
                          <a:solidFill>
                            <a:srgbClr val="000000"/>
                          </a:solidFill>
                          <a:latin typeface="Verdana"/>
                        </a:rPr>
                        <a:t>(AX) </a:t>
                      </a:r>
                      <a:r>
                        <a:rPr b="1" lang="en-IN" sz="1400" spc="-1" strike="noStrike">
                          <a:solidFill>
                            <a:srgbClr val="000000"/>
                          </a:solidFill>
                          <a:latin typeface="Symbol"/>
                        </a:rPr>
                        <a:t></a:t>
                      </a:r>
                      <a:r>
                        <a:rPr b="1" lang="en-IN" sz="1400" spc="-1" strike="noStrike">
                          <a:solidFill>
                            <a:srgbClr val="000000"/>
                          </a:solidFill>
                          <a:latin typeface="Verdana"/>
                        </a:rPr>
                        <a:t>  (AX) - data16 - CF</a:t>
                      </a:r>
                      <a:endParaRPr b="0" lang="en-IN" sz="1400" spc="-1" strike="noStrike">
                        <a:latin typeface="Arial"/>
                      </a:endParaRPr>
                    </a:p>
                    <a:p>
                      <a:pPr>
                        <a:lnSpc>
                          <a:spcPct val="100000"/>
                        </a:lnSpc>
                      </a:pP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cccc"/>
                    </a:solidFill>
                  </a:tcPr>
                </a:tc>
              </a:tr>
            </a:tbl>
          </a:graphicData>
        </a:graphic>
      </p:graphicFrame>
    </p:spTree>
  </p:cSld>
  <mc:AlternateContent>
    <mc:Choice Requires="p14">
      <p:transition spd="slow" p14:dur="2000"/>
    </mc:Choice>
    <mc:Fallback>
      <p:transition spd="slow"/>
    </mc:Fallback>
  </mc:AlternateContent>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4" name="CustomShape 1"/>
          <p:cNvSpPr/>
          <p:nvPr/>
        </p:nvSpPr>
        <p:spPr>
          <a:xfrm>
            <a:off x="5410080" y="1282680"/>
            <a:ext cx="609120" cy="3942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1835" name="CustomShape 2"/>
          <p:cNvSpPr/>
          <p:nvPr/>
        </p:nvSpPr>
        <p:spPr>
          <a:xfrm>
            <a:off x="4768920" y="1282680"/>
            <a:ext cx="609120" cy="3942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1836" name="CustomShape 3"/>
          <p:cNvSpPr/>
          <p:nvPr/>
        </p:nvSpPr>
        <p:spPr>
          <a:xfrm>
            <a:off x="263880" y="849960"/>
            <a:ext cx="8651160" cy="39420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800" spc="-1" strike="noStrike">
                <a:solidFill>
                  <a:srgbClr val="0070c0"/>
                </a:solidFill>
                <a:latin typeface="Verdana"/>
                <a:ea typeface="Verdana"/>
              </a:rPr>
              <a:t>2. Arithmetic Instructions</a:t>
            </a:r>
            <a:endParaRPr b="0" lang="en-IN" sz="1800" spc="-1" strike="noStrike">
              <a:latin typeface="Arial"/>
            </a:endParaRPr>
          </a:p>
        </p:txBody>
      </p:sp>
      <p:sp>
        <p:nvSpPr>
          <p:cNvPr id="1837" name="TextShape 4"/>
          <p:cNvSpPr txBox="1"/>
          <p:nvPr/>
        </p:nvSpPr>
        <p:spPr>
          <a:xfrm>
            <a:off x="2895480" y="110880"/>
            <a:ext cx="6019560" cy="487080"/>
          </a:xfrm>
          <a:prstGeom prst="rect">
            <a:avLst/>
          </a:prstGeom>
          <a:noFill/>
          <a:ln>
            <a:noFill/>
          </a:ln>
        </p:spPr>
        <p:txBody>
          <a:bodyPr anchor="ctr"/>
          <a:p>
            <a:pPr>
              <a:lnSpc>
                <a:spcPct val="100000"/>
              </a:lnSpc>
            </a:pPr>
            <a:r>
              <a:rPr b="1" lang="en-US" sz="2000" spc="-1" strike="noStrike">
                <a:solidFill>
                  <a:srgbClr val="ff0066"/>
                </a:solidFill>
                <a:latin typeface="Verdana"/>
                <a:ea typeface="Verdana"/>
              </a:rPr>
              <a:t>Instruction Set</a:t>
            </a:r>
            <a:endParaRPr b="0" lang="en-US" sz="2000" spc="-1" strike="noStrike">
              <a:solidFill>
                <a:srgbClr val="000000"/>
              </a:solidFill>
              <a:latin typeface="Verdana"/>
            </a:endParaRPr>
          </a:p>
        </p:txBody>
      </p:sp>
      <p:sp>
        <p:nvSpPr>
          <p:cNvPr id="1838" name="TextShape 5"/>
          <p:cNvSpPr txBox="1"/>
          <p:nvPr/>
        </p:nvSpPr>
        <p:spPr>
          <a:xfrm>
            <a:off x="6553080" y="6356520"/>
            <a:ext cx="2133360" cy="364680"/>
          </a:xfrm>
          <a:prstGeom prst="rect">
            <a:avLst/>
          </a:prstGeom>
          <a:noFill/>
          <a:ln>
            <a:noFill/>
          </a:ln>
        </p:spPr>
        <p:txBody>
          <a:bodyPr anchor="ctr"/>
          <a:p>
            <a:pPr algn="r">
              <a:lnSpc>
                <a:spcPct val="100000"/>
              </a:lnSpc>
            </a:pPr>
            <a:fld id="{8256D0C1-254E-4AE1-9D2E-C4EFE36520B8}" type="slidenum">
              <a:rPr b="0" lang="en-IN" sz="1200" spc="-1" strike="noStrike">
                <a:solidFill>
                  <a:srgbClr val="8b8b8b"/>
                </a:solidFill>
                <a:latin typeface="Verdana"/>
                <a:ea typeface="Verdana"/>
              </a:rPr>
              <a:t>&lt;number&gt;</a:t>
            </a:fld>
            <a:endParaRPr b="0" lang="en-IN" sz="1200" spc="-1" strike="noStrike">
              <a:latin typeface="Times New Roman"/>
            </a:endParaRPr>
          </a:p>
        </p:txBody>
      </p:sp>
      <p:sp>
        <p:nvSpPr>
          <p:cNvPr id="1839" name="CustomShape 6"/>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1840" name="CustomShape 7"/>
          <p:cNvSpPr/>
          <p:nvPr/>
        </p:nvSpPr>
        <p:spPr>
          <a:xfrm>
            <a:off x="263880" y="1295280"/>
            <a:ext cx="8651160" cy="3646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200" spc="-1" strike="noStrike">
                <a:solidFill>
                  <a:srgbClr val="000000"/>
                </a:solidFill>
                <a:latin typeface="Verdana"/>
              </a:rPr>
              <a:t>Mnemonics: </a:t>
            </a:r>
            <a:r>
              <a:rPr b="1" lang="en-IN" sz="1800" spc="-1" strike="noStrike">
                <a:solidFill>
                  <a:srgbClr val="ff0000"/>
                </a:solidFill>
                <a:latin typeface="Verdana"/>
              </a:rPr>
              <a:t>ADD, ADC, SUB, SBB, INC, DEC, MUL, DIV, CMP…</a:t>
            </a:r>
            <a:endParaRPr b="0" lang="en-IN" sz="1800" spc="-1" strike="noStrike">
              <a:latin typeface="Arial"/>
            </a:endParaRPr>
          </a:p>
        </p:txBody>
      </p:sp>
      <p:graphicFrame>
        <p:nvGraphicFramePr>
          <p:cNvPr id="1841" name="Table 8"/>
          <p:cNvGraphicFramePr/>
          <p:nvPr/>
        </p:nvGraphicFramePr>
        <p:xfrm>
          <a:off x="533520" y="1905120"/>
          <a:ext cx="8152920" cy="2658240"/>
        </p:xfrm>
        <a:graphic>
          <a:graphicData uri="http://schemas.openxmlformats.org/drawingml/2006/table">
            <a:tbl>
              <a:tblPr/>
              <a:tblGrid>
                <a:gridCol w="3733560"/>
                <a:gridCol w="4419360"/>
              </a:tblGrid>
              <a:tr h="1796760">
                <a:tc>
                  <a:txBody>
                    <a:bodyPr/>
                    <a:p>
                      <a:pPr>
                        <a:lnSpc>
                          <a:spcPct val="100000"/>
                        </a:lnSpc>
                      </a:pPr>
                      <a:r>
                        <a:rPr b="1" lang="en-IN" sz="1400" spc="-1" strike="noStrike">
                          <a:solidFill>
                            <a:srgbClr val="ff0000"/>
                          </a:solidFill>
                          <a:latin typeface="Verdana"/>
                        </a:rPr>
                        <a:t>INC reg/ mem</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INC reg8</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INC reg16</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INC mem</a:t>
                      </a:r>
                      <a:endParaRPr b="0" lang="en-IN" sz="1400" spc="-1" strike="noStrike">
                        <a:latin typeface="Arial"/>
                      </a:endParaRPr>
                    </a:p>
                    <a:p>
                      <a:pPr>
                        <a:lnSpc>
                          <a:spcPct val="100000"/>
                        </a:lnSpc>
                      </a:pP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cccc"/>
                    </a:solidFill>
                  </a:tcPr>
                </a:tc>
                <a:tc>
                  <a:txBody>
                    <a:bodyPr/>
                    <a:p>
                      <a:pPr>
                        <a:lnSpc>
                          <a:spcPct val="100000"/>
                        </a:lnSpc>
                      </a:pP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IN" sz="1400" spc="-1" strike="noStrike">
                          <a:solidFill>
                            <a:srgbClr val="000000"/>
                          </a:solidFill>
                          <a:latin typeface="Verdana"/>
                        </a:rPr>
                        <a:t>(reg8) </a:t>
                      </a:r>
                      <a:r>
                        <a:rPr b="1" lang="en-IN" sz="1400" spc="-1" strike="noStrike">
                          <a:solidFill>
                            <a:srgbClr val="000000"/>
                          </a:solidFill>
                          <a:latin typeface="Symbol"/>
                        </a:rPr>
                        <a:t></a:t>
                      </a:r>
                      <a:r>
                        <a:rPr b="1" lang="en-IN" sz="1400" spc="-1" strike="noStrike">
                          <a:solidFill>
                            <a:srgbClr val="000000"/>
                          </a:solidFill>
                          <a:latin typeface="Verdana"/>
                        </a:rPr>
                        <a:t> (reg8) + 1</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(reg16) </a:t>
                      </a:r>
                      <a:r>
                        <a:rPr b="1" lang="en-IN" sz="1400" spc="-1" strike="noStrike">
                          <a:solidFill>
                            <a:srgbClr val="000000"/>
                          </a:solidFill>
                          <a:latin typeface="Symbol"/>
                        </a:rPr>
                        <a:t></a:t>
                      </a:r>
                      <a:r>
                        <a:rPr b="1" lang="en-IN" sz="1400" spc="-1" strike="noStrike">
                          <a:solidFill>
                            <a:srgbClr val="000000"/>
                          </a:solidFill>
                          <a:latin typeface="Verdana"/>
                        </a:rPr>
                        <a:t> (reg16) + 1</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(mem) </a:t>
                      </a:r>
                      <a:r>
                        <a:rPr b="1" lang="en-IN" sz="1400" spc="-1" strike="noStrike">
                          <a:solidFill>
                            <a:srgbClr val="000000"/>
                          </a:solidFill>
                          <a:latin typeface="Symbol"/>
                        </a:rPr>
                        <a:t></a:t>
                      </a:r>
                      <a:r>
                        <a:rPr b="1" lang="en-IN" sz="1400" spc="-1" strike="noStrike">
                          <a:solidFill>
                            <a:srgbClr val="000000"/>
                          </a:solidFill>
                          <a:latin typeface="Verdana"/>
                        </a:rPr>
                        <a:t> (mem) + 1</a:t>
                      </a:r>
                      <a:endParaRPr b="0" lang="en-IN" sz="1400" spc="-1" strike="noStrike">
                        <a:latin typeface="Arial"/>
                      </a:endParaRPr>
                    </a:p>
                    <a:p>
                      <a:pPr>
                        <a:lnSpc>
                          <a:spcPct val="100000"/>
                        </a:lnSpc>
                      </a:pP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cccc"/>
                    </a:solidFill>
                  </a:tcPr>
                </a:tc>
              </a:tr>
              <a:tr h="1796760">
                <a:tc>
                  <a:txBody>
                    <a:bodyPr/>
                    <a:p>
                      <a:pPr>
                        <a:lnSpc>
                          <a:spcPct val="100000"/>
                        </a:lnSpc>
                      </a:pPr>
                      <a:r>
                        <a:rPr b="1" lang="en-IN" sz="1400" spc="-1" strike="noStrike">
                          <a:solidFill>
                            <a:srgbClr val="ff0000"/>
                          </a:solidFill>
                          <a:latin typeface="Verdana"/>
                        </a:rPr>
                        <a:t>DEC reg/ mem</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DEC reg8</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DEC reg16</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DEC mem</a:t>
                      </a:r>
                      <a:endParaRPr b="0" lang="en-IN" sz="1400" spc="-1" strike="noStrike">
                        <a:latin typeface="Arial"/>
                      </a:endParaRPr>
                    </a:p>
                    <a:p>
                      <a:pPr>
                        <a:lnSpc>
                          <a:spcPct val="100000"/>
                        </a:lnSpc>
                      </a:pP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cccc"/>
                    </a:solidFill>
                  </a:tcPr>
                </a:tc>
                <a:tc>
                  <a:txBody>
                    <a:bodyPr/>
                    <a:p>
                      <a:pPr>
                        <a:lnSpc>
                          <a:spcPct val="100000"/>
                        </a:lnSpc>
                      </a:pP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IN" sz="1400" spc="-1" strike="noStrike">
                          <a:solidFill>
                            <a:srgbClr val="000000"/>
                          </a:solidFill>
                          <a:latin typeface="Verdana"/>
                        </a:rPr>
                        <a:t>(reg8) </a:t>
                      </a:r>
                      <a:r>
                        <a:rPr b="1" lang="en-IN" sz="1400" spc="-1" strike="noStrike">
                          <a:solidFill>
                            <a:srgbClr val="000000"/>
                          </a:solidFill>
                          <a:latin typeface="Symbol"/>
                        </a:rPr>
                        <a:t></a:t>
                      </a:r>
                      <a:r>
                        <a:rPr b="1" lang="en-IN" sz="1400" spc="-1" strike="noStrike">
                          <a:solidFill>
                            <a:srgbClr val="000000"/>
                          </a:solidFill>
                          <a:latin typeface="Verdana"/>
                        </a:rPr>
                        <a:t> (reg8) - 1</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(reg16) </a:t>
                      </a:r>
                      <a:r>
                        <a:rPr b="1" lang="en-IN" sz="1400" spc="-1" strike="noStrike">
                          <a:solidFill>
                            <a:srgbClr val="000000"/>
                          </a:solidFill>
                          <a:latin typeface="Symbol"/>
                        </a:rPr>
                        <a:t></a:t>
                      </a:r>
                      <a:r>
                        <a:rPr b="1" lang="en-IN" sz="1400" spc="-1" strike="noStrike">
                          <a:solidFill>
                            <a:srgbClr val="000000"/>
                          </a:solidFill>
                          <a:latin typeface="Verdana"/>
                        </a:rPr>
                        <a:t> (reg16) - 1</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(mem) </a:t>
                      </a:r>
                      <a:r>
                        <a:rPr b="1" lang="en-IN" sz="1400" spc="-1" strike="noStrike">
                          <a:solidFill>
                            <a:srgbClr val="000000"/>
                          </a:solidFill>
                          <a:latin typeface="Symbol"/>
                        </a:rPr>
                        <a:t></a:t>
                      </a:r>
                      <a:r>
                        <a:rPr b="1" lang="en-IN" sz="1400" spc="-1" strike="noStrike">
                          <a:solidFill>
                            <a:srgbClr val="000000"/>
                          </a:solidFill>
                          <a:latin typeface="Verdana"/>
                        </a:rPr>
                        <a:t> (mem) - 1</a:t>
                      </a:r>
                      <a:endParaRPr b="0" lang="en-IN" sz="1400" spc="-1" strike="noStrike">
                        <a:latin typeface="Arial"/>
                      </a:endParaRPr>
                    </a:p>
                    <a:p>
                      <a:pPr>
                        <a:lnSpc>
                          <a:spcPct val="100000"/>
                        </a:lnSpc>
                      </a:pP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cccc"/>
                    </a:solidFill>
                  </a:tcPr>
                </a:tc>
              </a:tr>
            </a:tbl>
          </a:graphicData>
        </a:graphic>
      </p:graphicFrame>
    </p:spTree>
  </p:cSld>
  <mc:AlternateContent>
    <mc:Choice Requires="p14">
      <p:transition spd="slow" p14:dur="2000"/>
    </mc:Choice>
    <mc:Fallback>
      <p:transition spd="slow"/>
    </mc:Fallback>
  </mc:AlternateContent>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2" name="CustomShape 1"/>
          <p:cNvSpPr/>
          <p:nvPr/>
        </p:nvSpPr>
        <p:spPr>
          <a:xfrm>
            <a:off x="6095880" y="1282680"/>
            <a:ext cx="609120" cy="3942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1843" name="CustomShape 2"/>
          <p:cNvSpPr/>
          <p:nvPr/>
        </p:nvSpPr>
        <p:spPr>
          <a:xfrm>
            <a:off x="263880" y="849960"/>
            <a:ext cx="8651160" cy="39420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800" spc="-1" strike="noStrike">
                <a:solidFill>
                  <a:srgbClr val="0070c0"/>
                </a:solidFill>
                <a:latin typeface="Verdana"/>
                <a:ea typeface="Verdana"/>
              </a:rPr>
              <a:t>2. Arithmetic Instructions</a:t>
            </a:r>
            <a:endParaRPr b="0" lang="en-IN" sz="1800" spc="-1" strike="noStrike">
              <a:latin typeface="Arial"/>
            </a:endParaRPr>
          </a:p>
        </p:txBody>
      </p:sp>
      <p:sp>
        <p:nvSpPr>
          <p:cNvPr id="1844" name="TextShape 3"/>
          <p:cNvSpPr txBox="1"/>
          <p:nvPr/>
        </p:nvSpPr>
        <p:spPr>
          <a:xfrm>
            <a:off x="2895480" y="110880"/>
            <a:ext cx="6019560" cy="487080"/>
          </a:xfrm>
          <a:prstGeom prst="rect">
            <a:avLst/>
          </a:prstGeom>
          <a:noFill/>
          <a:ln>
            <a:noFill/>
          </a:ln>
        </p:spPr>
        <p:txBody>
          <a:bodyPr anchor="ctr"/>
          <a:p>
            <a:pPr>
              <a:lnSpc>
                <a:spcPct val="100000"/>
              </a:lnSpc>
            </a:pPr>
            <a:r>
              <a:rPr b="1" lang="en-US" sz="2000" spc="-1" strike="noStrike">
                <a:solidFill>
                  <a:srgbClr val="ff0066"/>
                </a:solidFill>
                <a:latin typeface="Verdana"/>
                <a:ea typeface="Verdana"/>
              </a:rPr>
              <a:t>Instruction Set</a:t>
            </a:r>
            <a:endParaRPr b="0" lang="en-US" sz="2000" spc="-1" strike="noStrike">
              <a:solidFill>
                <a:srgbClr val="000000"/>
              </a:solidFill>
              <a:latin typeface="Verdana"/>
            </a:endParaRPr>
          </a:p>
        </p:txBody>
      </p:sp>
      <p:sp>
        <p:nvSpPr>
          <p:cNvPr id="1845" name="TextShape 4"/>
          <p:cNvSpPr txBox="1"/>
          <p:nvPr/>
        </p:nvSpPr>
        <p:spPr>
          <a:xfrm>
            <a:off x="6553080" y="6356520"/>
            <a:ext cx="2133360" cy="364680"/>
          </a:xfrm>
          <a:prstGeom prst="rect">
            <a:avLst/>
          </a:prstGeom>
          <a:noFill/>
          <a:ln>
            <a:noFill/>
          </a:ln>
        </p:spPr>
        <p:txBody>
          <a:bodyPr anchor="ctr"/>
          <a:p>
            <a:pPr algn="r">
              <a:lnSpc>
                <a:spcPct val="100000"/>
              </a:lnSpc>
            </a:pPr>
            <a:fld id="{0815F11D-8241-48F8-815B-72A19098D81D}" type="slidenum">
              <a:rPr b="0" lang="en-IN" sz="1200" spc="-1" strike="noStrike">
                <a:solidFill>
                  <a:srgbClr val="8b8b8b"/>
                </a:solidFill>
                <a:latin typeface="Verdana"/>
                <a:ea typeface="Verdana"/>
              </a:rPr>
              <a:t>&lt;number&gt;</a:t>
            </a:fld>
            <a:endParaRPr b="0" lang="en-IN" sz="1200" spc="-1" strike="noStrike">
              <a:latin typeface="Times New Roman"/>
            </a:endParaRPr>
          </a:p>
        </p:txBody>
      </p:sp>
      <p:sp>
        <p:nvSpPr>
          <p:cNvPr id="1846" name="CustomShape 5"/>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1847" name="CustomShape 6"/>
          <p:cNvSpPr/>
          <p:nvPr/>
        </p:nvSpPr>
        <p:spPr>
          <a:xfrm>
            <a:off x="263880" y="1295280"/>
            <a:ext cx="8651160" cy="3646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200" spc="-1" strike="noStrike">
                <a:solidFill>
                  <a:srgbClr val="000000"/>
                </a:solidFill>
                <a:latin typeface="Verdana"/>
              </a:rPr>
              <a:t>Mnemonics: </a:t>
            </a:r>
            <a:r>
              <a:rPr b="1" lang="en-IN" sz="1800" spc="-1" strike="noStrike">
                <a:solidFill>
                  <a:srgbClr val="ff0000"/>
                </a:solidFill>
                <a:latin typeface="Verdana"/>
              </a:rPr>
              <a:t>ADD, ADC, SUB, SBB, INC, DEC, MUL, DIV, CMP…</a:t>
            </a:r>
            <a:endParaRPr b="0" lang="en-IN" sz="1800" spc="-1" strike="noStrike">
              <a:latin typeface="Arial"/>
            </a:endParaRPr>
          </a:p>
        </p:txBody>
      </p:sp>
      <p:graphicFrame>
        <p:nvGraphicFramePr>
          <p:cNvPr id="1848" name="Table 7"/>
          <p:cNvGraphicFramePr/>
          <p:nvPr/>
        </p:nvGraphicFramePr>
        <p:xfrm>
          <a:off x="533520" y="1905120"/>
          <a:ext cx="8152920" cy="2658240"/>
        </p:xfrm>
        <a:graphic>
          <a:graphicData uri="http://schemas.openxmlformats.org/drawingml/2006/table">
            <a:tbl>
              <a:tblPr/>
              <a:tblGrid>
                <a:gridCol w="3733560"/>
                <a:gridCol w="4419360"/>
              </a:tblGrid>
              <a:tr h="1796760">
                <a:tc>
                  <a:txBody>
                    <a:bodyPr/>
                    <a:p>
                      <a:pPr>
                        <a:lnSpc>
                          <a:spcPct val="100000"/>
                        </a:lnSpc>
                      </a:pPr>
                      <a:r>
                        <a:rPr b="1" lang="en-IN" sz="1400" spc="-1" strike="noStrike">
                          <a:solidFill>
                            <a:srgbClr val="ff0000"/>
                          </a:solidFill>
                          <a:latin typeface="Verdana"/>
                        </a:rPr>
                        <a:t>MUL reg/ mem</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MUL reg</a:t>
                      </a: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MUL mem </a:t>
                      </a:r>
                      <a:endParaRPr b="0" lang="en-IN" sz="1400" spc="-1" strike="noStrike">
                        <a:latin typeface="Arial"/>
                      </a:endParaRPr>
                    </a:p>
                    <a:p>
                      <a:pPr>
                        <a:lnSpc>
                          <a:spcPct val="100000"/>
                        </a:lnSpc>
                      </a:pP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cccc"/>
                    </a:solidFill>
                  </a:tcPr>
                </a:tc>
                <a:tc>
                  <a:txBody>
                    <a:bodyPr/>
                    <a:p>
                      <a:pPr>
                        <a:lnSpc>
                          <a:spcPct val="100000"/>
                        </a:lnSpc>
                      </a:pP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IN" sz="1400" spc="-1" strike="noStrike" u="sng">
                          <a:solidFill>
                            <a:srgbClr val="000000"/>
                          </a:solidFill>
                          <a:uFillTx/>
                          <a:latin typeface="Verdana"/>
                        </a:rPr>
                        <a:t>For byte </a:t>
                      </a:r>
                      <a:r>
                        <a:rPr b="1" lang="en-IN" sz="1400" spc="-1" strike="noStrike">
                          <a:solidFill>
                            <a:srgbClr val="000000"/>
                          </a:solidFill>
                          <a:latin typeface="Verdana"/>
                        </a:rPr>
                        <a:t>: (AX) </a:t>
                      </a:r>
                      <a:r>
                        <a:rPr b="1" lang="en-IN" sz="1400" spc="-1" strike="noStrike">
                          <a:solidFill>
                            <a:srgbClr val="000000"/>
                          </a:solidFill>
                          <a:latin typeface="Symbol"/>
                        </a:rPr>
                        <a:t></a:t>
                      </a:r>
                      <a:r>
                        <a:rPr b="1" lang="en-IN" sz="1400" spc="-1" strike="noStrike">
                          <a:solidFill>
                            <a:srgbClr val="000000"/>
                          </a:solidFill>
                          <a:latin typeface="Verdana"/>
                        </a:rPr>
                        <a:t> (AL) x (reg8)</a:t>
                      </a:r>
                      <a:endParaRPr b="0" lang="en-IN" sz="1400" spc="-1" strike="noStrike">
                        <a:latin typeface="Arial"/>
                      </a:endParaRPr>
                    </a:p>
                    <a:p>
                      <a:pPr>
                        <a:lnSpc>
                          <a:spcPct val="100000"/>
                        </a:lnSpc>
                      </a:pPr>
                      <a:r>
                        <a:rPr b="1" lang="en-IN" sz="1400" spc="-1" strike="noStrike" u="sng">
                          <a:solidFill>
                            <a:srgbClr val="000000"/>
                          </a:solidFill>
                          <a:uFillTx/>
                          <a:latin typeface="Verdana"/>
                        </a:rPr>
                        <a:t>For word</a:t>
                      </a:r>
                      <a:r>
                        <a:rPr b="1" lang="en-IN" sz="1400" spc="-1" strike="noStrike">
                          <a:solidFill>
                            <a:srgbClr val="000000"/>
                          </a:solidFill>
                          <a:latin typeface="Verdana"/>
                        </a:rPr>
                        <a:t> : (DX)(AX) </a:t>
                      </a:r>
                      <a:r>
                        <a:rPr b="1" lang="en-IN" sz="1400" spc="-1" strike="noStrike">
                          <a:solidFill>
                            <a:srgbClr val="000000"/>
                          </a:solidFill>
                          <a:latin typeface="Symbol"/>
                        </a:rPr>
                        <a:t></a:t>
                      </a:r>
                      <a:r>
                        <a:rPr b="1" lang="en-IN" sz="1400" spc="-1" strike="noStrike">
                          <a:solidFill>
                            <a:srgbClr val="000000"/>
                          </a:solidFill>
                          <a:latin typeface="Verdana"/>
                        </a:rPr>
                        <a:t> (AX) x (reg16) </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u="sng">
                          <a:solidFill>
                            <a:srgbClr val="000000"/>
                          </a:solidFill>
                          <a:uFillTx/>
                          <a:latin typeface="Verdana"/>
                        </a:rPr>
                        <a:t>For byte </a:t>
                      </a:r>
                      <a:r>
                        <a:rPr b="1" lang="en-IN" sz="1400" spc="-1" strike="noStrike">
                          <a:solidFill>
                            <a:srgbClr val="000000"/>
                          </a:solidFill>
                          <a:latin typeface="Verdana"/>
                        </a:rPr>
                        <a:t>: (AX) </a:t>
                      </a:r>
                      <a:r>
                        <a:rPr b="1" lang="en-IN" sz="1400" spc="-1" strike="noStrike">
                          <a:solidFill>
                            <a:srgbClr val="000000"/>
                          </a:solidFill>
                          <a:latin typeface="Symbol"/>
                        </a:rPr>
                        <a:t></a:t>
                      </a:r>
                      <a:r>
                        <a:rPr b="1" lang="en-IN" sz="1400" spc="-1" strike="noStrike">
                          <a:solidFill>
                            <a:srgbClr val="000000"/>
                          </a:solidFill>
                          <a:latin typeface="Verdana"/>
                        </a:rPr>
                        <a:t> (AL) x (mem8)</a:t>
                      </a:r>
                      <a:endParaRPr b="0" lang="en-IN" sz="1400" spc="-1" strike="noStrike">
                        <a:latin typeface="Arial"/>
                      </a:endParaRPr>
                    </a:p>
                    <a:p>
                      <a:pPr>
                        <a:lnSpc>
                          <a:spcPct val="100000"/>
                        </a:lnSpc>
                      </a:pPr>
                      <a:r>
                        <a:rPr b="1" lang="en-IN" sz="1400" spc="-1" strike="noStrike" u="sng">
                          <a:solidFill>
                            <a:srgbClr val="000000"/>
                          </a:solidFill>
                          <a:uFillTx/>
                          <a:latin typeface="Verdana"/>
                        </a:rPr>
                        <a:t>For word</a:t>
                      </a:r>
                      <a:r>
                        <a:rPr b="1" lang="en-IN" sz="1400" spc="-1" strike="noStrike">
                          <a:solidFill>
                            <a:srgbClr val="000000"/>
                          </a:solidFill>
                          <a:latin typeface="Verdana"/>
                        </a:rPr>
                        <a:t> : (DX)(AX) </a:t>
                      </a:r>
                      <a:r>
                        <a:rPr b="1" lang="en-IN" sz="1400" spc="-1" strike="noStrike">
                          <a:solidFill>
                            <a:srgbClr val="000000"/>
                          </a:solidFill>
                          <a:latin typeface="Symbol"/>
                        </a:rPr>
                        <a:t></a:t>
                      </a:r>
                      <a:r>
                        <a:rPr b="1" lang="en-IN" sz="1400" spc="-1" strike="noStrike">
                          <a:solidFill>
                            <a:srgbClr val="000000"/>
                          </a:solidFill>
                          <a:latin typeface="Verdana"/>
                        </a:rPr>
                        <a:t> (AX) x (mem16) </a:t>
                      </a:r>
                      <a:endParaRPr b="0" lang="en-IN" sz="1400" spc="-1" strike="noStrike">
                        <a:latin typeface="Arial"/>
                      </a:endParaRPr>
                    </a:p>
                    <a:p>
                      <a:pPr>
                        <a:lnSpc>
                          <a:spcPct val="100000"/>
                        </a:lnSpc>
                      </a:pP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cccc"/>
                    </a:solidFill>
                  </a:tcPr>
                </a:tc>
              </a:tr>
              <a:tr h="1583640">
                <a:tc>
                  <a:txBody>
                    <a:bodyPr/>
                    <a:p>
                      <a:pPr>
                        <a:lnSpc>
                          <a:spcPct val="100000"/>
                        </a:lnSpc>
                      </a:pPr>
                      <a:r>
                        <a:rPr b="1" lang="en-IN" sz="1400" spc="-1" strike="noStrike">
                          <a:solidFill>
                            <a:srgbClr val="ff0000"/>
                          </a:solidFill>
                          <a:latin typeface="Verdana"/>
                        </a:rPr>
                        <a:t>IMUL reg/ mem</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IMUL reg</a:t>
                      </a: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IMUL mem </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cccc"/>
                    </a:solidFill>
                  </a:tcPr>
                </a:tc>
                <a:tc>
                  <a:txBody>
                    <a:bodyPr/>
                    <a:p>
                      <a:pPr>
                        <a:lnSpc>
                          <a:spcPct val="100000"/>
                        </a:lnSpc>
                      </a:pP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IN" sz="1400" spc="-1" strike="noStrike" u="sng">
                          <a:solidFill>
                            <a:srgbClr val="000000"/>
                          </a:solidFill>
                          <a:uFillTx/>
                          <a:latin typeface="Verdana"/>
                        </a:rPr>
                        <a:t>For byte </a:t>
                      </a:r>
                      <a:r>
                        <a:rPr b="1" lang="en-IN" sz="1400" spc="-1" strike="noStrike">
                          <a:solidFill>
                            <a:srgbClr val="000000"/>
                          </a:solidFill>
                          <a:latin typeface="Verdana"/>
                        </a:rPr>
                        <a:t>: (AX) </a:t>
                      </a:r>
                      <a:r>
                        <a:rPr b="1" lang="en-IN" sz="1400" spc="-1" strike="noStrike">
                          <a:solidFill>
                            <a:srgbClr val="000000"/>
                          </a:solidFill>
                          <a:latin typeface="Symbol"/>
                        </a:rPr>
                        <a:t></a:t>
                      </a:r>
                      <a:r>
                        <a:rPr b="1" lang="en-IN" sz="1400" spc="-1" strike="noStrike">
                          <a:solidFill>
                            <a:srgbClr val="000000"/>
                          </a:solidFill>
                          <a:latin typeface="Verdana"/>
                        </a:rPr>
                        <a:t> (AL) x (reg8)</a:t>
                      </a:r>
                      <a:endParaRPr b="0" lang="en-IN" sz="1400" spc="-1" strike="noStrike">
                        <a:latin typeface="Arial"/>
                      </a:endParaRPr>
                    </a:p>
                    <a:p>
                      <a:pPr>
                        <a:lnSpc>
                          <a:spcPct val="100000"/>
                        </a:lnSpc>
                      </a:pPr>
                      <a:r>
                        <a:rPr b="1" lang="en-IN" sz="1400" spc="-1" strike="noStrike" u="sng">
                          <a:solidFill>
                            <a:srgbClr val="000000"/>
                          </a:solidFill>
                          <a:uFillTx/>
                          <a:latin typeface="Verdana"/>
                        </a:rPr>
                        <a:t>For word</a:t>
                      </a:r>
                      <a:r>
                        <a:rPr b="1" lang="en-IN" sz="1400" spc="-1" strike="noStrike">
                          <a:solidFill>
                            <a:srgbClr val="000000"/>
                          </a:solidFill>
                          <a:latin typeface="Verdana"/>
                        </a:rPr>
                        <a:t> : (DX)(AX) </a:t>
                      </a:r>
                      <a:r>
                        <a:rPr b="1" lang="en-IN" sz="1400" spc="-1" strike="noStrike">
                          <a:solidFill>
                            <a:srgbClr val="000000"/>
                          </a:solidFill>
                          <a:latin typeface="Symbol"/>
                        </a:rPr>
                        <a:t></a:t>
                      </a:r>
                      <a:r>
                        <a:rPr b="1" lang="en-IN" sz="1400" spc="-1" strike="noStrike">
                          <a:solidFill>
                            <a:srgbClr val="000000"/>
                          </a:solidFill>
                          <a:latin typeface="Verdana"/>
                        </a:rPr>
                        <a:t> (AX) x (reg16) </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u="sng">
                          <a:solidFill>
                            <a:srgbClr val="000000"/>
                          </a:solidFill>
                          <a:uFillTx/>
                          <a:latin typeface="Verdana"/>
                        </a:rPr>
                        <a:t>For byte </a:t>
                      </a:r>
                      <a:r>
                        <a:rPr b="1" lang="en-IN" sz="1400" spc="-1" strike="noStrike">
                          <a:solidFill>
                            <a:srgbClr val="000000"/>
                          </a:solidFill>
                          <a:latin typeface="Verdana"/>
                        </a:rPr>
                        <a:t>: (AX) </a:t>
                      </a:r>
                      <a:r>
                        <a:rPr b="1" lang="en-IN" sz="1400" spc="-1" strike="noStrike">
                          <a:solidFill>
                            <a:srgbClr val="000000"/>
                          </a:solidFill>
                          <a:latin typeface="Symbol"/>
                        </a:rPr>
                        <a:t></a:t>
                      </a:r>
                      <a:r>
                        <a:rPr b="1" lang="en-IN" sz="1400" spc="-1" strike="noStrike">
                          <a:solidFill>
                            <a:srgbClr val="000000"/>
                          </a:solidFill>
                          <a:latin typeface="Verdana"/>
                        </a:rPr>
                        <a:t> (AX) x (mem8)</a:t>
                      </a:r>
                      <a:endParaRPr b="0" lang="en-IN" sz="1400" spc="-1" strike="noStrike">
                        <a:latin typeface="Arial"/>
                      </a:endParaRPr>
                    </a:p>
                    <a:p>
                      <a:pPr>
                        <a:lnSpc>
                          <a:spcPct val="100000"/>
                        </a:lnSpc>
                      </a:pPr>
                      <a:r>
                        <a:rPr b="1" lang="en-IN" sz="1400" spc="-1" strike="noStrike" u="sng">
                          <a:solidFill>
                            <a:srgbClr val="000000"/>
                          </a:solidFill>
                          <a:uFillTx/>
                          <a:latin typeface="Verdana"/>
                        </a:rPr>
                        <a:t>For word</a:t>
                      </a:r>
                      <a:r>
                        <a:rPr b="1" lang="en-IN" sz="1400" spc="-1" strike="noStrike">
                          <a:solidFill>
                            <a:srgbClr val="000000"/>
                          </a:solidFill>
                          <a:latin typeface="Verdana"/>
                        </a:rPr>
                        <a:t> : (DX)(AX) </a:t>
                      </a:r>
                      <a:r>
                        <a:rPr b="1" lang="en-IN" sz="1400" spc="-1" strike="noStrike">
                          <a:solidFill>
                            <a:srgbClr val="000000"/>
                          </a:solidFill>
                          <a:latin typeface="Symbol"/>
                        </a:rPr>
                        <a:t></a:t>
                      </a:r>
                      <a:r>
                        <a:rPr b="1" lang="en-IN" sz="1400" spc="-1" strike="noStrike">
                          <a:solidFill>
                            <a:srgbClr val="000000"/>
                          </a:solidFill>
                          <a:latin typeface="Verdana"/>
                        </a:rPr>
                        <a:t> (AX) x (mem16) </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cccc"/>
                    </a:solidFill>
                  </a:tcPr>
                </a:tc>
              </a:tr>
            </a:tbl>
          </a:graphicData>
        </a:graphic>
      </p:graphicFrame>
    </p:spTree>
  </p:cSld>
  <mc:AlternateContent>
    <mc:Choice Requires="p14">
      <p:transition spd="slow" p14:dur="2000"/>
    </mc:Choice>
    <mc:Fallback>
      <p:transition spd="slow"/>
    </mc:Fallback>
  </mc:AlternateContent>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9" name="CustomShape 1"/>
          <p:cNvSpPr/>
          <p:nvPr/>
        </p:nvSpPr>
        <p:spPr>
          <a:xfrm>
            <a:off x="6781680" y="1282680"/>
            <a:ext cx="609120" cy="3942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1850" name="CustomShape 2"/>
          <p:cNvSpPr/>
          <p:nvPr/>
        </p:nvSpPr>
        <p:spPr>
          <a:xfrm>
            <a:off x="263880" y="849960"/>
            <a:ext cx="8651160" cy="39420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800" spc="-1" strike="noStrike">
                <a:solidFill>
                  <a:srgbClr val="0070c0"/>
                </a:solidFill>
                <a:latin typeface="Verdana"/>
                <a:ea typeface="Verdana"/>
              </a:rPr>
              <a:t>2. Arithmetic Instructions</a:t>
            </a:r>
            <a:endParaRPr b="0" lang="en-IN" sz="1800" spc="-1" strike="noStrike">
              <a:latin typeface="Arial"/>
            </a:endParaRPr>
          </a:p>
        </p:txBody>
      </p:sp>
      <p:sp>
        <p:nvSpPr>
          <p:cNvPr id="1851" name="TextShape 3"/>
          <p:cNvSpPr txBox="1"/>
          <p:nvPr/>
        </p:nvSpPr>
        <p:spPr>
          <a:xfrm>
            <a:off x="2895480" y="110880"/>
            <a:ext cx="6019560" cy="487080"/>
          </a:xfrm>
          <a:prstGeom prst="rect">
            <a:avLst/>
          </a:prstGeom>
          <a:noFill/>
          <a:ln>
            <a:noFill/>
          </a:ln>
        </p:spPr>
        <p:txBody>
          <a:bodyPr anchor="ctr"/>
          <a:p>
            <a:pPr>
              <a:lnSpc>
                <a:spcPct val="100000"/>
              </a:lnSpc>
            </a:pPr>
            <a:r>
              <a:rPr b="1" lang="en-US" sz="2000" spc="-1" strike="noStrike">
                <a:solidFill>
                  <a:srgbClr val="ff0066"/>
                </a:solidFill>
                <a:latin typeface="Verdana"/>
                <a:ea typeface="Verdana"/>
              </a:rPr>
              <a:t>Instruction Set</a:t>
            </a:r>
            <a:endParaRPr b="0" lang="en-US" sz="2000" spc="-1" strike="noStrike">
              <a:solidFill>
                <a:srgbClr val="000000"/>
              </a:solidFill>
              <a:latin typeface="Verdana"/>
            </a:endParaRPr>
          </a:p>
        </p:txBody>
      </p:sp>
      <p:sp>
        <p:nvSpPr>
          <p:cNvPr id="1852" name="TextShape 4"/>
          <p:cNvSpPr txBox="1"/>
          <p:nvPr/>
        </p:nvSpPr>
        <p:spPr>
          <a:xfrm>
            <a:off x="6553080" y="6356520"/>
            <a:ext cx="2133360" cy="364680"/>
          </a:xfrm>
          <a:prstGeom prst="rect">
            <a:avLst/>
          </a:prstGeom>
          <a:noFill/>
          <a:ln>
            <a:noFill/>
          </a:ln>
        </p:spPr>
        <p:txBody>
          <a:bodyPr anchor="ctr"/>
          <a:p>
            <a:pPr algn="r">
              <a:lnSpc>
                <a:spcPct val="100000"/>
              </a:lnSpc>
            </a:pPr>
            <a:fld id="{D5674292-4C86-419D-9BD0-1D55D4A97143}" type="slidenum">
              <a:rPr b="0" lang="en-IN" sz="1200" spc="-1" strike="noStrike">
                <a:solidFill>
                  <a:srgbClr val="8b8b8b"/>
                </a:solidFill>
                <a:latin typeface="Verdana"/>
                <a:ea typeface="Verdana"/>
              </a:rPr>
              <a:t>&lt;number&gt;</a:t>
            </a:fld>
            <a:endParaRPr b="0" lang="en-IN" sz="1200" spc="-1" strike="noStrike">
              <a:latin typeface="Times New Roman"/>
            </a:endParaRPr>
          </a:p>
        </p:txBody>
      </p:sp>
      <p:sp>
        <p:nvSpPr>
          <p:cNvPr id="1853" name="CustomShape 5"/>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1854" name="CustomShape 6"/>
          <p:cNvSpPr/>
          <p:nvPr/>
        </p:nvSpPr>
        <p:spPr>
          <a:xfrm>
            <a:off x="263880" y="1295280"/>
            <a:ext cx="8651160" cy="3646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200" spc="-1" strike="noStrike">
                <a:solidFill>
                  <a:srgbClr val="000000"/>
                </a:solidFill>
                <a:latin typeface="Verdana"/>
              </a:rPr>
              <a:t>Mnemonics: </a:t>
            </a:r>
            <a:r>
              <a:rPr b="1" lang="en-IN" sz="1800" spc="-1" strike="noStrike">
                <a:solidFill>
                  <a:srgbClr val="ff0000"/>
                </a:solidFill>
                <a:latin typeface="Verdana"/>
              </a:rPr>
              <a:t>ADD, ADC, SUB, SBB, INC, DEC, MUL, DIV, CMP…</a:t>
            </a:r>
            <a:endParaRPr b="0" lang="en-IN" sz="1800" spc="-1" strike="noStrike">
              <a:latin typeface="Arial"/>
            </a:endParaRPr>
          </a:p>
        </p:txBody>
      </p:sp>
      <p:graphicFrame>
        <p:nvGraphicFramePr>
          <p:cNvPr id="1855" name="Table 7"/>
          <p:cNvGraphicFramePr/>
          <p:nvPr/>
        </p:nvGraphicFramePr>
        <p:xfrm>
          <a:off x="533520" y="1905120"/>
          <a:ext cx="8152920" cy="1369080"/>
        </p:xfrm>
        <a:graphic>
          <a:graphicData uri="http://schemas.openxmlformats.org/drawingml/2006/table">
            <a:tbl>
              <a:tblPr/>
              <a:tblGrid>
                <a:gridCol w="2133360"/>
                <a:gridCol w="6019560"/>
              </a:tblGrid>
              <a:tr h="1369440">
                <a:tc>
                  <a:txBody>
                    <a:bodyPr/>
                    <a:p>
                      <a:pPr>
                        <a:lnSpc>
                          <a:spcPct val="100000"/>
                        </a:lnSpc>
                      </a:pPr>
                      <a:r>
                        <a:rPr b="1" lang="en-IN" sz="1400" spc="-1" strike="noStrike">
                          <a:solidFill>
                            <a:srgbClr val="ff0000"/>
                          </a:solidFill>
                          <a:latin typeface="Verdana"/>
                        </a:rPr>
                        <a:t>DIV reg/ mem</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DIV reg</a:t>
                      </a: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DIV mem </a:t>
                      </a:r>
                      <a:endParaRPr b="0" lang="en-IN" sz="1400" spc="-1" strike="noStrike">
                        <a:latin typeface="Arial"/>
                      </a:endParaRPr>
                    </a:p>
                    <a:p>
                      <a:pPr>
                        <a:lnSpc>
                          <a:spcPct val="100000"/>
                        </a:lnSpc>
                      </a:pP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cccc"/>
                    </a:solidFill>
                  </a:tcPr>
                </a:tc>
                <a:tc>
                  <a:txBody>
                    <a:bodyPr/>
                    <a:p>
                      <a:pPr>
                        <a:lnSpc>
                          <a:spcPct val="100000"/>
                        </a:lnSpc>
                      </a:pP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IN" sz="1400" spc="-1" strike="noStrike" u="sng">
                          <a:solidFill>
                            <a:srgbClr val="000000"/>
                          </a:solidFill>
                          <a:uFillTx/>
                          <a:latin typeface="Verdana"/>
                        </a:rPr>
                        <a:t>For 16-bit :- 8-bit </a:t>
                      </a:r>
                      <a:r>
                        <a:rPr b="1" lang="en-IN" sz="1400" spc="-1" strike="noStrike">
                          <a:solidFill>
                            <a:srgbClr val="000000"/>
                          </a:solidFill>
                          <a:latin typeface="Verdana"/>
                        </a:rPr>
                        <a:t>: </a:t>
                      </a:r>
                      <a:endParaRPr b="0" lang="en-IN" sz="1400" spc="-1" strike="noStrike">
                        <a:latin typeface="Arial"/>
                      </a:endParaRPr>
                    </a:p>
                    <a:p>
                      <a:pPr>
                        <a:lnSpc>
                          <a:spcPct val="100000"/>
                        </a:lnSpc>
                      </a:pPr>
                      <a:r>
                        <a:rPr b="1" lang="en-IN" sz="1400" spc="-1" strike="noStrike">
                          <a:solidFill>
                            <a:srgbClr val="000000"/>
                          </a:solidFill>
                          <a:latin typeface="Verdana"/>
                        </a:rPr>
                        <a:t>(AL) </a:t>
                      </a:r>
                      <a:r>
                        <a:rPr b="1" lang="en-IN" sz="1400" spc="-1" strike="noStrike">
                          <a:solidFill>
                            <a:srgbClr val="000000"/>
                          </a:solidFill>
                          <a:latin typeface="Symbol"/>
                        </a:rPr>
                        <a:t></a:t>
                      </a:r>
                      <a:r>
                        <a:rPr b="1" lang="en-IN" sz="1400" spc="-1" strike="noStrike">
                          <a:solidFill>
                            <a:srgbClr val="000000"/>
                          </a:solidFill>
                          <a:latin typeface="Verdana"/>
                        </a:rPr>
                        <a:t> (AX) :- (reg8)   Quotient</a:t>
                      </a:r>
                      <a:endParaRPr b="0" lang="en-IN" sz="1400" spc="-1" strike="noStrike">
                        <a:latin typeface="Arial"/>
                      </a:endParaRPr>
                    </a:p>
                    <a:p>
                      <a:pPr>
                        <a:lnSpc>
                          <a:spcPct val="100000"/>
                        </a:lnSpc>
                      </a:pPr>
                      <a:r>
                        <a:rPr b="1" lang="en-IN" sz="1400" spc="-1" strike="noStrike">
                          <a:solidFill>
                            <a:srgbClr val="000000"/>
                          </a:solidFill>
                          <a:latin typeface="Verdana"/>
                        </a:rPr>
                        <a:t>(AH) </a:t>
                      </a:r>
                      <a:r>
                        <a:rPr b="1" lang="en-IN" sz="1400" spc="-1" strike="noStrike">
                          <a:solidFill>
                            <a:srgbClr val="000000"/>
                          </a:solidFill>
                          <a:latin typeface="Symbol"/>
                        </a:rPr>
                        <a:t></a:t>
                      </a:r>
                      <a:r>
                        <a:rPr b="1" lang="en-IN" sz="1400" spc="-1" strike="noStrike">
                          <a:solidFill>
                            <a:srgbClr val="000000"/>
                          </a:solidFill>
                          <a:latin typeface="Verdana"/>
                        </a:rPr>
                        <a:t> (AX) MOD(reg8) Remainder </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u="sng">
                          <a:solidFill>
                            <a:srgbClr val="000000"/>
                          </a:solidFill>
                          <a:uFillTx/>
                          <a:latin typeface="Verdana"/>
                        </a:rPr>
                        <a:t>For 32-bit :- 16-bit </a:t>
                      </a:r>
                      <a:r>
                        <a:rPr b="1" lang="en-IN" sz="1400" spc="-1" strike="noStrike">
                          <a:solidFill>
                            <a:srgbClr val="000000"/>
                          </a:solidFill>
                          <a:latin typeface="Verdana"/>
                        </a:rPr>
                        <a:t>: </a:t>
                      </a:r>
                      <a:endParaRPr b="0" lang="en-IN" sz="1400" spc="-1" strike="noStrike">
                        <a:latin typeface="Arial"/>
                      </a:endParaRPr>
                    </a:p>
                    <a:p>
                      <a:pPr>
                        <a:lnSpc>
                          <a:spcPct val="100000"/>
                        </a:lnSpc>
                      </a:pPr>
                      <a:r>
                        <a:rPr b="1" lang="en-IN" sz="1400" spc="-1" strike="noStrike">
                          <a:solidFill>
                            <a:srgbClr val="000000"/>
                          </a:solidFill>
                          <a:latin typeface="Verdana"/>
                        </a:rPr>
                        <a:t>(AX) </a:t>
                      </a:r>
                      <a:r>
                        <a:rPr b="1" lang="en-IN" sz="1400" spc="-1" strike="noStrike">
                          <a:solidFill>
                            <a:srgbClr val="000000"/>
                          </a:solidFill>
                          <a:latin typeface="Symbol"/>
                        </a:rPr>
                        <a:t></a:t>
                      </a:r>
                      <a:r>
                        <a:rPr b="1" lang="en-IN" sz="1400" spc="-1" strike="noStrike">
                          <a:solidFill>
                            <a:srgbClr val="000000"/>
                          </a:solidFill>
                          <a:latin typeface="Verdana"/>
                        </a:rPr>
                        <a:t> (DX)(AX) :- (reg16)   Quotient</a:t>
                      </a:r>
                      <a:endParaRPr b="0" lang="en-IN" sz="1400" spc="-1" strike="noStrike">
                        <a:latin typeface="Arial"/>
                      </a:endParaRPr>
                    </a:p>
                    <a:p>
                      <a:pPr>
                        <a:lnSpc>
                          <a:spcPct val="100000"/>
                        </a:lnSpc>
                      </a:pPr>
                      <a:r>
                        <a:rPr b="1" lang="en-IN" sz="1400" spc="-1" strike="noStrike">
                          <a:solidFill>
                            <a:srgbClr val="000000"/>
                          </a:solidFill>
                          <a:latin typeface="Verdana"/>
                        </a:rPr>
                        <a:t>(DX) </a:t>
                      </a:r>
                      <a:r>
                        <a:rPr b="1" lang="en-IN" sz="1400" spc="-1" strike="noStrike">
                          <a:solidFill>
                            <a:srgbClr val="000000"/>
                          </a:solidFill>
                          <a:latin typeface="Symbol"/>
                        </a:rPr>
                        <a:t></a:t>
                      </a:r>
                      <a:r>
                        <a:rPr b="1" lang="en-IN" sz="1400" spc="-1" strike="noStrike">
                          <a:solidFill>
                            <a:srgbClr val="000000"/>
                          </a:solidFill>
                          <a:latin typeface="Verdana"/>
                        </a:rPr>
                        <a:t> (DX)(AX) MOD(reg16) Remainder </a:t>
                      </a: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u="sng">
                          <a:solidFill>
                            <a:srgbClr val="000000"/>
                          </a:solidFill>
                          <a:uFillTx/>
                          <a:latin typeface="Verdana"/>
                        </a:rPr>
                        <a:t>For 16-bit :- 8-bit </a:t>
                      </a:r>
                      <a:r>
                        <a:rPr b="1" lang="en-IN" sz="1400" spc="-1" strike="noStrike">
                          <a:solidFill>
                            <a:srgbClr val="000000"/>
                          </a:solidFill>
                          <a:latin typeface="Verdana"/>
                        </a:rPr>
                        <a:t>: </a:t>
                      </a:r>
                      <a:endParaRPr b="0" lang="en-IN" sz="1400" spc="-1" strike="noStrike">
                        <a:latin typeface="Arial"/>
                      </a:endParaRPr>
                    </a:p>
                    <a:p>
                      <a:pPr>
                        <a:lnSpc>
                          <a:spcPct val="100000"/>
                        </a:lnSpc>
                      </a:pPr>
                      <a:r>
                        <a:rPr b="1" lang="en-IN" sz="1400" spc="-1" strike="noStrike">
                          <a:solidFill>
                            <a:srgbClr val="000000"/>
                          </a:solidFill>
                          <a:latin typeface="Verdana"/>
                        </a:rPr>
                        <a:t>(AL) </a:t>
                      </a:r>
                      <a:r>
                        <a:rPr b="1" lang="en-IN" sz="1400" spc="-1" strike="noStrike">
                          <a:solidFill>
                            <a:srgbClr val="000000"/>
                          </a:solidFill>
                          <a:latin typeface="Symbol"/>
                        </a:rPr>
                        <a:t></a:t>
                      </a:r>
                      <a:r>
                        <a:rPr b="1" lang="en-IN" sz="1400" spc="-1" strike="noStrike">
                          <a:solidFill>
                            <a:srgbClr val="000000"/>
                          </a:solidFill>
                          <a:latin typeface="Verdana"/>
                        </a:rPr>
                        <a:t> (AX) :- (mem8)   Quotient</a:t>
                      </a:r>
                      <a:endParaRPr b="0" lang="en-IN" sz="1400" spc="-1" strike="noStrike">
                        <a:latin typeface="Arial"/>
                      </a:endParaRPr>
                    </a:p>
                    <a:p>
                      <a:pPr>
                        <a:lnSpc>
                          <a:spcPct val="100000"/>
                        </a:lnSpc>
                      </a:pPr>
                      <a:r>
                        <a:rPr b="1" lang="en-IN" sz="1400" spc="-1" strike="noStrike">
                          <a:solidFill>
                            <a:srgbClr val="000000"/>
                          </a:solidFill>
                          <a:latin typeface="Verdana"/>
                        </a:rPr>
                        <a:t>(AH) </a:t>
                      </a:r>
                      <a:r>
                        <a:rPr b="1" lang="en-IN" sz="1400" spc="-1" strike="noStrike">
                          <a:solidFill>
                            <a:srgbClr val="000000"/>
                          </a:solidFill>
                          <a:latin typeface="Symbol"/>
                        </a:rPr>
                        <a:t></a:t>
                      </a:r>
                      <a:r>
                        <a:rPr b="1" lang="en-IN" sz="1400" spc="-1" strike="noStrike">
                          <a:solidFill>
                            <a:srgbClr val="000000"/>
                          </a:solidFill>
                          <a:latin typeface="Verdana"/>
                        </a:rPr>
                        <a:t> (AX) MOD(mem8) Remainder </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u="sng">
                          <a:solidFill>
                            <a:srgbClr val="000000"/>
                          </a:solidFill>
                          <a:uFillTx/>
                          <a:latin typeface="Verdana"/>
                        </a:rPr>
                        <a:t>For 32-bit :- 16-bit </a:t>
                      </a:r>
                      <a:r>
                        <a:rPr b="1" lang="en-IN" sz="1400" spc="-1" strike="noStrike">
                          <a:solidFill>
                            <a:srgbClr val="000000"/>
                          </a:solidFill>
                          <a:latin typeface="Verdana"/>
                        </a:rPr>
                        <a:t>: </a:t>
                      </a:r>
                      <a:endParaRPr b="0" lang="en-IN" sz="1400" spc="-1" strike="noStrike">
                        <a:latin typeface="Arial"/>
                      </a:endParaRPr>
                    </a:p>
                    <a:p>
                      <a:pPr>
                        <a:lnSpc>
                          <a:spcPct val="100000"/>
                        </a:lnSpc>
                      </a:pPr>
                      <a:r>
                        <a:rPr b="1" lang="en-IN" sz="1400" spc="-1" strike="noStrike">
                          <a:solidFill>
                            <a:srgbClr val="000000"/>
                          </a:solidFill>
                          <a:latin typeface="Verdana"/>
                        </a:rPr>
                        <a:t>(AX) </a:t>
                      </a:r>
                      <a:r>
                        <a:rPr b="1" lang="en-IN" sz="1400" spc="-1" strike="noStrike">
                          <a:solidFill>
                            <a:srgbClr val="000000"/>
                          </a:solidFill>
                          <a:latin typeface="Symbol"/>
                        </a:rPr>
                        <a:t></a:t>
                      </a:r>
                      <a:r>
                        <a:rPr b="1" lang="en-IN" sz="1400" spc="-1" strike="noStrike">
                          <a:solidFill>
                            <a:srgbClr val="000000"/>
                          </a:solidFill>
                          <a:latin typeface="Verdana"/>
                        </a:rPr>
                        <a:t> (DX)(AX) :- (mem16)   Quotient</a:t>
                      </a:r>
                      <a:endParaRPr b="0" lang="en-IN" sz="1400" spc="-1" strike="noStrike">
                        <a:latin typeface="Arial"/>
                      </a:endParaRPr>
                    </a:p>
                    <a:p>
                      <a:pPr>
                        <a:lnSpc>
                          <a:spcPct val="100000"/>
                        </a:lnSpc>
                      </a:pPr>
                      <a:r>
                        <a:rPr b="1" lang="en-IN" sz="1400" spc="-1" strike="noStrike">
                          <a:solidFill>
                            <a:srgbClr val="000000"/>
                          </a:solidFill>
                          <a:latin typeface="Verdana"/>
                        </a:rPr>
                        <a:t>(DX) </a:t>
                      </a:r>
                      <a:r>
                        <a:rPr b="1" lang="en-IN" sz="1400" spc="-1" strike="noStrike">
                          <a:solidFill>
                            <a:srgbClr val="000000"/>
                          </a:solidFill>
                          <a:latin typeface="Symbol"/>
                        </a:rPr>
                        <a:t></a:t>
                      </a:r>
                      <a:r>
                        <a:rPr b="1" lang="en-IN" sz="1400" spc="-1" strike="noStrike">
                          <a:solidFill>
                            <a:srgbClr val="000000"/>
                          </a:solidFill>
                          <a:latin typeface="Verdana"/>
                        </a:rPr>
                        <a:t> (DX)(AX) MOD(mem16) Remainder </a:t>
                      </a:r>
                      <a:endParaRPr b="0" lang="en-IN" sz="1400" spc="-1" strike="noStrike">
                        <a:latin typeface="Arial"/>
                      </a:endParaRPr>
                    </a:p>
                    <a:p>
                      <a:pPr>
                        <a:lnSpc>
                          <a:spcPct val="100000"/>
                        </a:lnSpc>
                      </a:pP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cccc"/>
                    </a:solidFill>
                  </a:tcPr>
                </a:tc>
              </a:tr>
            </a:tbl>
          </a:graphicData>
        </a:graphic>
      </p:graphicFrame>
    </p:spTree>
  </p:cSld>
  <mc:AlternateContent>
    <mc:Choice Requires="p14">
      <p:transition spd="slow" p14:dur="2000"/>
    </mc:Choice>
    <mc:Fallback>
      <p:transition spd="slow"/>
    </mc:Fallback>
  </mc:AlternateContent>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6" name="CustomShape 1"/>
          <p:cNvSpPr/>
          <p:nvPr/>
        </p:nvSpPr>
        <p:spPr>
          <a:xfrm>
            <a:off x="6781680" y="1282680"/>
            <a:ext cx="609120" cy="3942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1857" name="CustomShape 2"/>
          <p:cNvSpPr/>
          <p:nvPr/>
        </p:nvSpPr>
        <p:spPr>
          <a:xfrm>
            <a:off x="263880" y="849960"/>
            <a:ext cx="8651160" cy="39420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800" spc="-1" strike="noStrike">
                <a:solidFill>
                  <a:srgbClr val="0070c0"/>
                </a:solidFill>
                <a:latin typeface="Verdana"/>
                <a:ea typeface="Verdana"/>
              </a:rPr>
              <a:t>2. Arithmetic Instructions</a:t>
            </a:r>
            <a:endParaRPr b="0" lang="en-IN" sz="1800" spc="-1" strike="noStrike">
              <a:latin typeface="Arial"/>
            </a:endParaRPr>
          </a:p>
        </p:txBody>
      </p:sp>
      <p:sp>
        <p:nvSpPr>
          <p:cNvPr id="1858" name="TextShape 3"/>
          <p:cNvSpPr txBox="1"/>
          <p:nvPr/>
        </p:nvSpPr>
        <p:spPr>
          <a:xfrm>
            <a:off x="2895480" y="110880"/>
            <a:ext cx="6019560" cy="487080"/>
          </a:xfrm>
          <a:prstGeom prst="rect">
            <a:avLst/>
          </a:prstGeom>
          <a:noFill/>
          <a:ln>
            <a:noFill/>
          </a:ln>
        </p:spPr>
        <p:txBody>
          <a:bodyPr anchor="ctr"/>
          <a:p>
            <a:pPr>
              <a:lnSpc>
                <a:spcPct val="100000"/>
              </a:lnSpc>
            </a:pPr>
            <a:r>
              <a:rPr b="1" lang="en-US" sz="2000" spc="-1" strike="noStrike">
                <a:solidFill>
                  <a:srgbClr val="ff0066"/>
                </a:solidFill>
                <a:latin typeface="Verdana"/>
                <a:ea typeface="Verdana"/>
              </a:rPr>
              <a:t>Instruction Set</a:t>
            </a:r>
            <a:endParaRPr b="0" lang="en-US" sz="2000" spc="-1" strike="noStrike">
              <a:solidFill>
                <a:srgbClr val="000000"/>
              </a:solidFill>
              <a:latin typeface="Verdana"/>
            </a:endParaRPr>
          </a:p>
        </p:txBody>
      </p:sp>
      <p:sp>
        <p:nvSpPr>
          <p:cNvPr id="1859" name="TextShape 4"/>
          <p:cNvSpPr txBox="1"/>
          <p:nvPr/>
        </p:nvSpPr>
        <p:spPr>
          <a:xfrm>
            <a:off x="6553080" y="6356520"/>
            <a:ext cx="2133360" cy="364680"/>
          </a:xfrm>
          <a:prstGeom prst="rect">
            <a:avLst/>
          </a:prstGeom>
          <a:noFill/>
          <a:ln>
            <a:noFill/>
          </a:ln>
        </p:spPr>
        <p:txBody>
          <a:bodyPr anchor="ctr"/>
          <a:p>
            <a:pPr algn="r">
              <a:lnSpc>
                <a:spcPct val="100000"/>
              </a:lnSpc>
            </a:pPr>
            <a:fld id="{8CEC0BC2-61CE-493F-BD98-1E3AD3674608}" type="slidenum">
              <a:rPr b="0" lang="en-IN" sz="1200" spc="-1" strike="noStrike">
                <a:solidFill>
                  <a:srgbClr val="8b8b8b"/>
                </a:solidFill>
                <a:latin typeface="Verdana"/>
                <a:ea typeface="Verdana"/>
              </a:rPr>
              <a:t>&lt;number&gt;</a:t>
            </a:fld>
            <a:endParaRPr b="0" lang="en-IN" sz="1200" spc="-1" strike="noStrike">
              <a:latin typeface="Times New Roman"/>
            </a:endParaRPr>
          </a:p>
        </p:txBody>
      </p:sp>
      <p:sp>
        <p:nvSpPr>
          <p:cNvPr id="1860" name="CustomShape 5"/>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1861" name="CustomShape 6"/>
          <p:cNvSpPr/>
          <p:nvPr/>
        </p:nvSpPr>
        <p:spPr>
          <a:xfrm>
            <a:off x="263880" y="1295280"/>
            <a:ext cx="8651160" cy="3646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200" spc="-1" strike="noStrike">
                <a:solidFill>
                  <a:srgbClr val="000000"/>
                </a:solidFill>
                <a:latin typeface="Verdana"/>
              </a:rPr>
              <a:t>Mnemonics: </a:t>
            </a:r>
            <a:r>
              <a:rPr b="1" lang="en-IN" sz="1800" spc="-1" strike="noStrike">
                <a:solidFill>
                  <a:srgbClr val="ff0000"/>
                </a:solidFill>
                <a:latin typeface="Verdana"/>
              </a:rPr>
              <a:t>ADD, ADC, SUB, SBB, INC, DEC, MUL, DIV, CMP…</a:t>
            </a:r>
            <a:endParaRPr b="0" lang="en-IN" sz="1800" spc="-1" strike="noStrike">
              <a:latin typeface="Arial"/>
            </a:endParaRPr>
          </a:p>
        </p:txBody>
      </p:sp>
      <p:graphicFrame>
        <p:nvGraphicFramePr>
          <p:cNvPr id="1862" name="Table 7"/>
          <p:cNvGraphicFramePr/>
          <p:nvPr/>
        </p:nvGraphicFramePr>
        <p:xfrm>
          <a:off x="533520" y="1905120"/>
          <a:ext cx="8152920" cy="1369080"/>
        </p:xfrm>
        <a:graphic>
          <a:graphicData uri="http://schemas.openxmlformats.org/drawingml/2006/table">
            <a:tbl>
              <a:tblPr/>
              <a:tblGrid>
                <a:gridCol w="2133360"/>
                <a:gridCol w="6019560"/>
              </a:tblGrid>
              <a:tr h="1369440">
                <a:tc>
                  <a:txBody>
                    <a:bodyPr/>
                    <a:p>
                      <a:pPr>
                        <a:lnSpc>
                          <a:spcPct val="100000"/>
                        </a:lnSpc>
                      </a:pPr>
                      <a:r>
                        <a:rPr b="1" lang="en-IN" sz="1400" spc="-1" strike="noStrike">
                          <a:solidFill>
                            <a:srgbClr val="ff0000"/>
                          </a:solidFill>
                          <a:latin typeface="Verdana"/>
                        </a:rPr>
                        <a:t>IDIV reg/ mem</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IDIV reg</a:t>
                      </a: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IDIV mem </a:t>
                      </a:r>
                      <a:endParaRPr b="0" lang="en-IN" sz="1400" spc="-1" strike="noStrike">
                        <a:latin typeface="Arial"/>
                      </a:endParaRPr>
                    </a:p>
                    <a:p>
                      <a:pPr>
                        <a:lnSpc>
                          <a:spcPct val="100000"/>
                        </a:lnSpc>
                      </a:pP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cccc"/>
                    </a:solidFill>
                  </a:tcPr>
                </a:tc>
                <a:tc>
                  <a:txBody>
                    <a:bodyPr/>
                    <a:p>
                      <a:pPr>
                        <a:lnSpc>
                          <a:spcPct val="100000"/>
                        </a:lnSpc>
                      </a:pP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IN" sz="1400" spc="-1" strike="noStrike" u="sng">
                          <a:solidFill>
                            <a:srgbClr val="000000"/>
                          </a:solidFill>
                          <a:uFillTx/>
                          <a:latin typeface="Verdana"/>
                        </a:rPr>
                        <a:t>For 16-bit :- 8-bit </a:t>
                      </a:r>
                      <a:r>
                        <a:rPr b="1" lang="en-IN" sz="1400" spc="-1" strike="noStrike">
                          <a:solidFill>
                            <a:srgbClr val="000000"/>
                          </a:solidFill>
                          <a:latin typeface="Verdana"/>
                        </a:rPr>
                        <a:t>: </a:t>
                      </a:r>
                      <a:endParaRPr b="0" lang="en-IN" sz="1400" spc="-1" strike="noStrike">
                        <a:latin typeface="Arial"/>
                      </a:endParaRPr>
                    </a:p>
                    <a:p>
                      <a:pPr>
                        <a:lnSpc>
                          <a:spcPct val="100000"/>
                        </a:lnSpc>
                      </a:pPr>
                      <a:r>
                        <a:rPr b="1" lang="en-IN" sz="1400" spc="-1" strike="noStrike">
                          <a:solidFill>
                            <a:srgbClr val="000000"/>
                          </a:solidFill>
                          <a:latin typeface="Verdana"/>
                        </a:rPr>
                        <a:t>(AL) </a:t>
                      </a:r>
                      <a:r>
                        <a:rPr b="1" lang="en-IN" sz="1400" spc="-1" strike="noStrike">
                          <a:solidFill>
                            <a:srgbClr val="000000"/>
                          </a:solidFill>
                          <a:latin typeface="Symbol"/>
                        </a:rPr>
                        <a:t></a:t>
                      </a:r>
                      <a:r>
                        <a:rPr b="1" lang="en-IN" sz="1400" spc="-1" strike="noStrike">
                          <a:solidFill>
                            <a:srgbClr val="000000"/>
                          </a:solidFill>
                          <a:latin typeface="Verdana"/>
                        </a:rPr>
                        <a:t> (AX) :- (reg8)   Quotient</a:t>
                      </a:r>
                      <a:endParaRPr b="0" lang="en-IN" sz="1400" spc="-1" strike="noStrike">
                        <a:latin typeface="Arial"/>
                      </a:endParaRPr>
                    </a:p>
                    <a:p>
                      <a:pPr>
                        <a:lnSpc>
                          <a:spcPct val="100000"/>
                        </a:lnSpc>
                      </a:pPr>
                      <a:r>
                        <a:rPr b="1" lang="en-IN" sz="1400" spc="-1" strike="noStrike">
                          <a:solidFill>
                            <a:srgbClr val="000000"/>
                          </a:solidFill>
                          <a:latin typeface="Verdana"/>
                        </a:rPr>
                        <a:t>(AH) </a:t>
                      </a:r>
                      <a:r>
                        <a:rPr b="1" lang="en-IN" sz="1400" spc="-1" strike="noStrike">
                          <a:solidFill>
                            <a:srgbClr val="000000"/>
                          </a:solidFill>
                          <a:latin typeface="Symbol"/>
                        </a:rPr>
                        <a:t></a:t>
                      </a:r>
                      <a:r>
                        <a:rPr b="1" lang="en-IN" sz="1400" spc="-1" strike="noStrike">
                          <a:solidFill>
                            <a:srgbClr val="000000"/>
                          </a:solidFill>
                          <a:latin typeface="Verdana"/>
                        </a:rPr>
                        <a:t> (AX) MOD(reg8) Remainder </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u="sng">
                          <a:solidFill>
                            <a:srgbClr val="000000"/>
                          </a:solidFill>
                          <a:uFillTx/>
                          <a:latin typeface="Verdana"/>
                        </a:rPr>
                        <a:t>For 32-bit :- 16-bit </a:t>
                      </a:r>
                      <a:r>
                        <a:rPr b="1" lang="en-IN" sz="1400" spc="-1" strike="noStrike">
                          <a:solidFill>
                            <a:srgbClr val="000000"/>
                          </a:solidFill>
                          <a:latin typeface="Verdana"/>
                        </a:rPr>
                        <a:t>: </a:t>
                      </a:r>
                      <a:endParaRPr b="0" lang="en-IN" sz="1400" spc="-1" strike="noStrike">
                        <a:latin typeface="Arial"/>
                      </a:endParaRPr>
                    </a:p>
                    <a:p>
                      <a:pPr>
                        <a:lnSpc>
                          <a:spcPct val="100000"/>
                        </a:lnSpc>
                      </a:pPr>
                      <a:r>
                        <a:rPr b="1" lang="en-IN" sz="1400" spc="-1" strike="noStrike">
                          <a:solidFill>
                            <a:srgbClr val="000000"/>
                          </a:solidFill>
                          <a:latin typeface="Verdana"/>
                        </a:rPr>
                        <a:t>(AX) </a:t>
                      </a:r>
                      <a:r>
                        <a:rPr b="1" lang="en-IN" sz="1400" spc="-1" strike="noStrike">
                          <a:solidFill>
                            <a:srgbClr val="000000"/>
                          </a:solidFill>
                          <a:latin typeface="Symbol"/>
                        </a:rPr>
                        <a:t></a:t>
                      </a:r>
                      <a:r>
                        <a:rPr b="1" lang="en-IN" sz="1400" spc="-1" strike="noStrike">
                          <a:solidFill>
                            <a:srgbClr val="000000"/>
                          </a:solidFill>
                          <a:latin typeface="Verdana"/>
                        </a:rPr>
                        <a:t> (DX)(AX) :- (reg16)   Quotient</a:t>
                      </a:r>
                      <a:endParaRPr b="0" lang="en-IN" sz="1400" spc="-1" strike="noStrike">
                        <a:latin typeface="Arial"/>
                      </a:endParaRPr>
                    </a:p>
                    <a:p>
                      <a:pPr>
                        <a:lnSpc>
                          <a:spcPct val="100000"/>
                        </a:lnSpc>
                      </a:pPr>
                      <a:r>
                        <a:rPr b="1" lang="en-IN" sz="1400" spc="-1" strike="noStrike">
                          <a:solidFill>
                            <a:srgbClr val="000000"/>
                          </a:solidFill>
                          <a:latin typeface="Verdana"/>
                        </a:rPr>
                        <a:t>(DX) </a:t>
                      </a:r>
                      <a:r>
                        <a:rPr b="1" lang="en-IN" sz="1400" spc="-1" strike="noStrike">
                          <a:solidFill>
                            <a:srgbClr val="000000"/>
                          </a:solidFill>
                          <a:latin typeface="Symbol"/>
                        </a:rPr>
                        <a:t></a:t>
                      </a:r>
                      <a:r>
                        <a:rPr b="1" lang="en-IN" sz="1400" spc="-1" strike="noStrike">
                          <a:solidFill>
                            <a:srgbClr val="000000"/>
                          </a:solidFill>
                          <a:latin typeface="Verdana"/>
                        </a:rPr>
                        <a:t> (DX)(AX) MOD(reg16) Remainder </a:t>
                      </a: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u="sng">
                          <a:solidFill>
                            <a:srgbClr val="000000"/>
                          </a:solidFill>
                          <a:uFillTx/>
                          <a:latin typeface="Verdana"/>
                        </a:rPr>
                        <a:t>For 16-bit :- 8-bit </a:t>
                      </a:r>
                      <a:r>
                        <a:rPr b="1" lang="en-IN" sz="1400" spc="-1" strike="noStrike">
                          <a:solidFill>
                            <a:srgbClr val="000000"/>
                          </a:solidFill>
                          <a:latin typeface="Verdana"/>
                        </a:rPr>
                        <a:t>: </a:t>
                      </a:r>
                      <a:endParaRPr b="0" lang="en-IN" sz="1400" spc="-1" strike="noStrike">
                        <a:latin typeface="Arial"/>
                      </a:endParaRPr>
                    </a:p>
                    <a:p>
                      <a:pPr>
                        <a:lnSpc>
                          <a:spcPct val="100000"/>
                        </a:lnSpc>
                      </a:pPr>
                      <a:r>
                        <a:rPr b="1" lang="en-IN" sz="1400" spc="-1" strike="noStrike">
                          <a:solidFill>
                            <a:srgbClr val="000000"/>
                          </a:solidFill>
                          <a:latin typeface="Verdana"/>
                        </a:rPr>
                        <a:t>(AL) </a:t>
                      </a:r>
                      <a:r>
                        <a:rPr b="1" lang="en-IN" sz="1400" spc="-1" strike="noStrike">
                          <a:solidFill>
                            <a:srgbClr val="000000"/>
                          </a:solidFill>
                          <a:latin typeface="Symbol"/>
                        </a:rPr>
                        <a:t></a:t>
                      </a:r>
                      <a:r>
                        <a:rPr b="1" lang="en-IN" sz="1400" spc="-1" strike="noStrike">
                          <a:solidFill>
                            <a:srgbClr val="000000"/>
                          </a:solidFill>
                          <a:latin typeface="Verdana"/>
                        </a:rPr>
                        <a:t> (AX) :- (mem8)   Quotient</a:t>
                      </a:r>
                      <a:endParaRPr b="0" lang="en-IN" sz="1400" spc="-1" strike="noStrike">
                        <a:latin typeface="Arial"/>
                      </a:endParaRPr>
                    </a:p>
                    <a:p>
                      <a:pPr>
                        <a:lnSpc>
                          <a:spcPct val="100000"/>
                        </a:lnSpc>
                      </a:pPr>
                      <a:r>
                        <a:rPr b="1" lang="en-IN" sz="1400" spc="-1" strike="noStrike">
                          <a:solidFill>
                            <a:srgbClr val="000000"/>
                          </a:solidFill>
                          <a:latin typeface="Verdana"/>
                        </a:rPr>
                        <a:t>(AH) </a:t>
                      </a:r>
                      <a:r>
                        <a:rPr b="1" lang="en-IN" sz="1400" spc="-1" strike="noStrike">
                          <a:solidFill>
                            <a:srgbClr val="000000"/>
                          </a:solidFill>
                          <a:latin typeface="Symbol"/>
                        </a:rPr>
                        <a:t></a:t>
                      </a:r>
                      <a:r>
                        <a:rPr b="1" lang="en-IN" sz="1400" spc="-1" strike="noStrike">
                          <a:solidFill>
                            <a:srgbClr val="000000"/>
                          </a:solidFill>
                          <a:latin typeface="Verdana"/>
                        </a:rPr>
                        <a:t> (AX) MOD(mem8) Remainder </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u="sng">
                          <a:solidFill>
                            <a:srgbClr val="000000"/>
                          </a:solidFill>
                          <a:uFillTx/>
                          <a:latin typeface="Verdana"/>
                        </a:rPr>
                        <a:t>For 32-bit :- 16-bit </a:t>
                      </a:r>
                      <a:r>
                        <a:rPr b="1" lang="en-IN" sz="1400" spc="-1" strike="noStrike">
                          <a:solidFill>
                            <a:srgbClr val="000000"/>
                          </a:solidFill>
                          <a:latin typeface="Verdana"/>
                        </a:rPr>
                        <a:t>: </a:t>
                      </a:r>
                      <a:endParaRPr b="0" lang="en-IN" sz="1400" spc="-1" strike="noStrike">
                        <a:latin typeface="Arial"/>
                      </a:endParaRPr>
                    </a:p>
                    <a:p>
                      <a:pPr>
                        <a:lnSpc>
                          <a:spcPct val="100000"/>
                        </a:lnSpc>
                      </a:pPr>
                      <a:r>
                        <a:rPr b="1" lang="en-IN" sz="1400" spc="-1" strike="noStrike">
                          <a:solidFill>
                            <a:srgbClr val="000000"/>
                          </a:solidFill>
                          <a:latin typeface="Verdana"/>
                        </a:rPr>
                        <a:t>(AX) </a:t>
                      </a:r>
                      <a:r>
                        <a:rPr b="1" lang="en-IN" sz="1400" spc="-1" strike="noStrike">
                          <a:solidFill>
                            <a:srgbClr val="000000"/>
                          </a:solidFill>
                          <a:latin typeface="Symbol"/>
                        </a:rPr>
                        <a:t></a:t>
                      </a:r>
                      <a:r>
                        <a:rPr b="1" lang="en-IN" sz="1400" spc="-1" strike="noStrike">
                          <a:solidFill>
                            <a:srgbClr val="000000"/>
                          </a:solidFill>
                          <a:latin typeface="Verdana"/>
                        </a:rPr>
                        <a:t> (DX)(AX) :- (mem16)   Quotient</a:t>
                      </a:r>
                      <a:endParaRPr b="0" lang="en-IN" sz="1400" spc="-1" strike="noStrike">
                        <a:latin typeface="Arial"/>
                      </a:endParaRPr>
                    </a:p>
                    <a:p>
                      <a:pPr>
                        <a:lnSpc>
                          <a:spcPct val="100000"/>
                        </a:lnSpc>
                      </a:pPr>
                      <a:r>
                        <a:rPr b="1" lang="en-IN" sz="1400" spc="-1" strike="noStrike">
                          <a:solidFill>
                            <a:srgbClr val="000000"/>
                          </a:solidFill>
                          <a:latin typeface="Verdana"/>
                        </a:rPr>
                        <a:t>(DX) </a:t>
                      </a:r>
                      <a:r>
                        <a:rPr b="1" lang="en-IN" sz="1400" spc="-1" strike="noStrike">
                          <a:solidFill>
                            <a:srgbClr val="000000"/>
                          </a:solidFill>
                          <a:latin typeface="Symbol"/>
                        </a:rPr>
                        <a:t></a:t>
                      </a:r>
                      <a:r>
                        <a:rPr b="1" lang="en-IN" sz="1400" spc="-1" strike="noStrike">
                          <a:solidFill>
                            <a:srgbClr val="000000"/>
                          </a:solidFill>
                          <a:latin typeface="Verdana"/>
                        </a:rPr>
                        <a:t> (DX)(AX) MOD(mem16) Remainder </a:t>
                      </a:r>
                      <a:endParaRPr b="0" lang="en-IN" sz="1400" spc="-1" strike="noStrike">
                        <a:latin typeface="Arial"/>
                      </a:endParaRPr>
                    </a:p>
                    <a:p>
                      <a:pPr>
                        <a:lnSpc>
                          <a:spcPct val="100000"/>
                        </a:lnSpc>
                      </a:pP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cccc"/>
                    </a:solidFill>
                  </a:tcPr>
                </a:tc>
              </a:tr>
            </a:tbl>
          </a:graphicData>
        </a:graphic>
      </p:graphicFrame>
    </p:spTree>
  </p:cSld>
  <mc:AlternateContent>
    <mc:Choice Requires="p14">
      <p:transition spd="slow" p14:dur="2000"/>
    </mc:Choice>
    <mc:Fallback>
      <p:transition spd="slow"/>
    </mc:Fallback>
  </mc:AlternateContent>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3" name="CustomShape 1"/>
          <p:cNvSpPr/>
          <p:nvPr/>
        </p:nvSpPr>
        <p:spPr>
          <a:xfrm>
            <a:off x="7436160" y="1282680"/>
            <a:ext cx="609120" cy="3942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1864" name="CustomShape 2"/>
          <p:cNvSpPr/>
          <p:nvPr/>
        </p:nvSpPr>
        <p:spPr>
          <a:xfrm>
            <a:off x="263880" y="849960"/>
            <a:ext cx="8651160" cy="39420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800" spc="-1" strike="noStrike">
                <a:solidFill>
                  <a:srgbClr val="0070c0"/>
                </a:solidFill>
                <a:latin typeface="Verdana"/>
                <a:ea typeface="Verdana"/>
              </a:rPr>
              <a:t>2. Arithmetic Instructions</a:t>
            </a:r>
            <a:endParaRPr b="0" lang="en-IN" sz="1800" spc="-1" strike="noStrike">
              <a:latin typeface="Arial"/>
            </a:endParaRPr>
          </a:p>
        </p:txBody>
      </p:sp>
      <p:sp>
        <p:nvSpPr>
          <p:cNvPr id="1865" name="TextShape 3"/>
          <p:cNvSpPr txBox="1"/>
          <p:nvPr/>
        </p:nvSpPr>
        <p:spPr>
          <a:xfrm>
            <a:off x="2895480" y="110880"/>
            <a:ext cx="6019560" cy="487080"/>
          </a:xfrm>
          <a:prstGeom prst="rect">
            <a:avLst/>
          </a:prstGeom>
          <a:noFill/>
          <a:ln>
            <a:noFill/>
          </a:ln>
        </p:spPr>
        <p:txBody>
          <a:bodyPr anchor="ctr"/>
          <a:p>
            <a:pPr>
              <a:lnSpc>
                <a:spcPct val="100000"/>
              </a:lnSpc>
            </a:pPr>
            <a:r>
              <a:rPr b="1" lang="en-US" sz="2000" spc="-1" strike="noStrike">
                <a:solidFill>
                  <a:srgbClr val="ff0066"/>
                </a:solidFill>
                <a:latin typeface="Verdana"/>
                <a:ea typeface="Verdana"/>
              </a:rPr>
              <a:t>Instruction Set</a:t>
            </a:r>
            <a:endParaRPr b="0" lang="en-US" sz="2000" spc="-1" strike="noStrike">
              <a:solidFill>
                <a:srgbClr val="000000"/>
              </a:solidFill>
              <a:latin typeface="Verdana"/>
            </a:endParaRPr>
          </a:p>
        </p:txBody>
      </p:sp>
      <p:sp>
        <p:nvSpPr>
          <p:cNvPr id="1866" name="TextShape 4"/>
          <p:cNvSpPr txBox="1"/>
          <p:nvPr/>
        </p:nvSpPr>
        <p:spPr>
          <a:xfrm>
            <a:off x="6553080" y="6356520"/>
            <a:ext cx="2133360" cy="364680"/>
          </a:xfrm>
          <a:prstGeom prst="rect">
            <a:avLst/>
          </a:prstGeom>
          <a:noFill/>
          <a:ln>
            <a:noFill/>
          </a:ln>
        </p:spPr>
        <p:txBody>
          <a:bodyPr anchor="ctr"/>
          <a:p>
            <a:pPr algn="r">
              <a:lnSpc>
                <a:spcPct val="100000"/>
              </a:lnSpc>
            </a:pPr>
            <a:fld id="{A0C9D2EC-C83E-4A21-9D32-4D2D9DF637E3}" type="slidenum">
              <a:rPr b="0" lang="en-IN" sz="1200" spc="-1" strike="noStrike">
                <a:solidFill>
                  <a:srgbClr val="8b8b8b"/>
                </a:solidFill>
                <a:latin typeface="Verdana"/>
                <a:ea typeface="Verdana"/>
              </a:rPr>
              <a:t>&lt;number&gt;</a:t>
            </a:fld>
            <a:endParaRPr b="0" lang="en-IN" sz="1200" spc="-1" strike="noStrike">
              <a:latin typeface="Times New Roman"/>
            </a:endParaRPr>
          </a:p>
        </p:txBody>
      </p:sp>
      <p:sp>
        <p:nvSpPr>
          <p:cNvPr id="1867" name="CustomShape 5"/>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1868" name="CustomShape 6"/>
          <p:cNvSpPr/>
          <p:nvPr/>
        </p:nvSpPr>
        <p:spPr>
          <a:xfrm>
            <a:off x="263880" y="1295280"/>
            <a:ext cx="8651160" cy="3646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200" spc="-1" strike="noStrike">
                <a:solidFill>
                  <a:srgbClr val="000000"/>
                </a:solidFill>
                <a:latin typeface="Verdana"/>
              </a:rPr>
              <a:t>Mnemonics: </a:t>
            </a:r>
            <a:r>
              <a:rPr b="1" lang="en-IN" sz="1800" spc="-1" strike="noStrike">
                <a:solidFill>
                  <a:srgbClr val="ff0000"/>
                </a:solidFill>
                <a:latin typeface="Verdana"/>
              </a:rPr>
              <a:t>ADD, ADC, SUB, SBB, INC, DEC, MUL, DIV, CMP…</a:t>
            </a:r>
            <a:endParaRPr b="0" lang="en-IN" sz="1800" spc="-1" strike="noStrike">
              <a:latin typeface="Arial"/>
            </a:endParaRPr>
          </a:p>
        </p:txBody>
      </p:sp>
      <p:graphicFrame>
        <p:nvGraphicFramePr>
          <p:cNvPr id="1869" name="Table 7"/>
          <p:cNvGraphicFramePr/>
          <p:nvPr/>
        </p:nvGraphicFramePr>
        <p:xfrm>
          <a:off x="533520" y="1905120"/>
          <a:ext cx="8152920" cy="1369080"/>
        </p:xfrm>
        <a:graphic>
          <a:graphicData uri="http://schemas.openxmlformats.org/drawingml/2006/table">
            <a:tbl>
              <a:tblPr/>
              <a:tblGrid>
                <a:gridCol w="3124080"/>
                <a:gridCol w="5029200"/>
              </a:tblGrid>
              <a:tr h="1369440">
                <a:tc>
                  <a:txBody>
                    <a:bodyPr/>
                    <a:p>
                      <a:pPr>
                        <a:lnSpc>
                          <a:spcPct val="100000"/>
                        </a:lnSpc>
                      </a:pPr>
                      <a:r>
                        <a:rPr b="1" lang="en-IN" sz="1400" spc="-1" strike="noStrike">
                          <a:solidFill>
                            <a:srgbClr val="ff0000"/>
                          </a:solidFill>
                          <a:latin typeface="Verdana"/>
                        </a:rPr>
                        <a:t>CMP reg2/mem, reg1/ mem</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CMP reg2, reg1</a:t>
                      </a: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CMP reg2, mem</a:t>
                      </a: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CMP mem, reg1</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cccc"/>
                    </a:solidFill>
                  </a:tcPr>
                </a:tc>
                <a:tc>
                  <a:txBody>
                    <a:bodyPr/>
                    <a:p>
                      <a:pPr>
                        <a:lnSpc>
                          <a:spcPct val="100000"/>
                        </a:lnSpc>
                      </a:pP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IN" sz="1400" spc="-1" strike="noStrike">
                          <a:solidFill>
                            <a:srgbClr val="000000"/>
                          </a:solidFill>
                          <a:latin typeface="Verdana"/>
                        </a:rPr>
                        <a:t>Modify flags </a:t>
                      </a:r>
                      <a:r>
                        <a:rPr b="1" lang="en-IN" sz="1400" spc="-1" strike="noStrike">
                          <a:solidFill>
                            <a:srgbClr val="000000"/>
                          </a:solidFill>
                          <a:latin typeface="Symbol"/>
                        </a:rPr>
                        <a:t></a:t>
                      </a:r>
                      <a:r>
                        <a:rPr b="1" lang="en-IN" sz="1400" spc="-1" strike="noStrike">
                          <a:solidFill>
                            <a:srgbClr val="000000"/>
                          </a:solidFill>
                          <a:latin typeface="Verdana"/>
                        </a:rPr>
                        <a:t> (reg2) – (reg1)</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If (reg2) &gt; (reg1)  then CF=0, ZF=0, SF=0</a:t>
                      </a:r>
                      <a:endParaRPr b="0" lang="en-IN" sz="1400" spc="-1" strike="noStrike">
                        <a:latin typeface="Arial"/>
                      </a:endParaRPr>
                    </a:p>
                    <a:p>
                      <a:pPr>
                        <a:lnSpc>
                          <a:spcPct val="100000"/>
                        </a:lnSpc>
                      </a:pPr>
                      <a:r>
                        <a:rPr b="1" lang="en-IN" sz="1400" spc="-1" strike="noStrike">
                          <a:solidFill>
                            <a:srgbClr val="000000"/>
                          </a:solidFill>
                          <a:latin typeface="Verdana"/>
                        </a:rPr>
                        <a:t>If (reg2) &lt; (reg1)  then CF=1, ZF=0, SF=1</a:t>
                      </a:r>
                      <a:endParaRPr b="0" lang="en-IN" sz="1400" spc="-1" strike="noStrike">
                        <a:latin typeface="Arial"/>
                      </a:endParaRPr>
                    </a:p>
                    <a:p>
                      <a:pPr>
                        <a:lnSpc>
                          <a:spcPct val="100000"/>
                        </a:lnSpc>
                      </a:pPr>
                      <a:r>
                        <a:rPr b="1" lang="en-IN" sz="1400" spc="-1" strike="noStrike">
                          <a:solidFill>
                            <a:srgbClr val="000000"/>
                          </a:solidFill>
                          <a:latin typeface="Verdana"/>
                        </a:rPr>
                        <a:t>If (reg2) = (reg1)  then CF=0, ZF=1, SF=0</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Modify flags </a:t>
                      </a:r>
                      <a:r>
                        <a:rPr b="1" lang="en-IN" sz="1400" spc="-1" strike="noStrike">
                          <a:solidFill>
                            <a:srgbClr val="000000"/>
                          </a:solidFill>
                          <a:latin typeface="Symbol"/>
                        </a:rPr>
                        <a:t></a:t>
                      </a:r>
                      <a:r>
                        <a:rPr b="1" lang="en-IN" sz="1400" spc="-1" strike="noStrike">
                          <a:solidFill>
                            <a:srgbClr val="000000"/>
                          </a:solidFill>
                          <a:latin typeface="Verdana"/>
                        </a:rPr>
                        <a:t> (reg2) – (mem)</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If (reg2) &gt; (mem)  then CF=0, ZF=0, SF=0</a:t>
                      </a:r>
                      <a:endParaRPr b="0" lang="en-IN" sz="1400" spc="-1" strike="noStrike">
                        <a:latin typeface="Arial"/>
                      </a:endParaRPr>
                    </a:p>
                    <a:p>
                      <a:pPr>
                        <a:lnSpc>
                          <a:spcPct val="100000"/>
                        </a:lnSpc>
                      </a:pPr>
                      <a:r>
                        <a:rPr b="1" lang="en-IN" sz="1400" spc="-1" strike="noStrike">
                          <a:solidFill>
                            <a:srgbClr val="000000"/>
                          </a:solidFill>
                          <a:latin typeface="Verdana"/>
                        </a:rPr>
                        <a:t>If (reg2) &lt; (mem)  then CF=1, ZF=0, SF=1</a:t>
                      </a:r>
                      <a:endParaRPr b="0" lang="en-IN" sz="1400" spc="-1" strike="noStrike">
                        <a:latin typeface="Arial"/>
                      </a:endParaRPr>
                    </a:p>
                    <a:p>
                      <a:pPr>
                        <a:lnSpc>
                          <a:spcPct val="100000"/>
                        </a:lnSpc>
                      </a:pPr>
                      <a:r>
                        <a:rPr b="1" lang="en-IN" sz="1400" spc="-1" strike="noStrike">
                          <a:solidFill>
                            <a:srgbClr val="000000"/>
                          </a:solidFill>
                          <a:latin typeface="Verdana"/>
                        </a:rPr>
                        <a:t>If (reg2) = (mem)  then CF=0, ZF=1, SF=0</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Modify flags </a:t>
                      </a:r>
                      <a:r>
                        <a:rPr b="1" lang="en-IN" sz="1400" spc="-1" strike="noStrike">
                          <a:solidFill>
                            <a:srgbClr val="000000"/>
                          </a:solidFill>
                          <a:latin typeface="Symbol"/>
                        </a:rPr>
                        <a:t></a:t>
                      </a:r>
                      <a:r>
                        <a:rPr b="1" lang="en-IN" sz="1400" spc="-1" strike="noStrike">
                          <a:solidFill>
                            <a:srgbClr val="000000"/>
                          </a:solidFill>
                          <a:latin typeface="Verdana"/>
                        </a:rPr>
                        <a:t> (mem) – (reg1)</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If (mem) &gt; (reg1)  then CF=0, ZF=0, SF=0</a:t>
                      </a:r>
                      <a:endParaRPr b="0" lang="en-IN" sz="1400" spc="-1" strike="noStrike">
                        <a:latin typeface="Arial"/>
                      </a:endParaRPr>
                    </a:p>
                    <a:p>
                      <a:pPr>
                        <a:lnSpc>
                          <a:spcPct val="100000"/>
                        </a:lnSpc>
                      </a:pPr>
                      <a:r>
                        <a:rPr b="1" lang="en-IN" sz="1400" spc="-1" strike="noStrike">
                          <a:solidFill>
                            <a:srgbClr val="000000"/>
                          </a:solidFill>
                          <a:latin typeface="Verdana"/>
                        </a:rPr>
                        <a:t>If (mem) &lt; (reg1)  then CF=1, ZF=0, SF=1</a:t>
                      </a:r>
                      <a:endParaRPr b="0" lang="en-IN" sz="1400" spc="-1" strike="noStrike">
                        <a:latin typeface="Arial"/>
                      </a:endParaRPr>
                    </a:p>
                    <a:p>
                      <a:pPr>
                        <a:lnSpc>
                          <a:spcPct val="100000"/>
                        </a:lnSpc>
                      </a:pPr>
                      <a:r>
                        <a:rPr b="1" lang="en-IN" sz="1400" spc="-1" strike="noStrike">
                          <a:solidFill>
                            <a:srgbClr val="000000"/>
                          </a:solidFill>
                          <a:latin typeface="Verdana"/>
                        </a:rPr>
                        <a:t>If (mem) = (reg1)  then CF=0, ZF=1, SF=0</a:t>
                      </a:r>
                      <a:endParaRPr b="0" lang="en-IN" sz="1400" spc="-1" strike="noStrike">
                        <a:latin typeface="Arial"/>
                      </a:endParaRPr>
                    </a:p>
                    <a:p>
                      <a:pPr>
                        <a:lnSpc>
                          <a:spcPct val="100000"/>
                        </a:lnSpc>
                      </a:pP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cccc"/>
                    </a:solidFill>
                  </a:tcPr>
                </a:tc>
              </a:tr>
            </a:tbl>
          </a:graphicData>
        </a:graphic>
      </p:graphicFrame>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485" name="Table 1"/>
          <p:cNvGraphicFramePr/>
          <p:nvPr/>
        </p:nvGraphicFramePr>
        <p:xfrm>
          <a:off x="1523880" y="1463040"/>
          <a:ext cx="6095520" cy="360000"/>
        </p:xfrm>
        <a:graphic>
          <a:graphicData uri="http://schemas.openxmlformats.org/drawingml/2006/table">
            <a:tbl>
              <a:tblPr/>
              <a:tblGrid>
                <a:gridCol w="1523880"/>
                <a:gridCol w="1523880"/>
                <a:gridCol w="1523880"/>
                <a:gridCol w="1523880"/>
              </a:tblGrid>
              <a:tr h="0">
                <a:tc>
                  <a:txBody>
                    <a:bodyPr anchor="ctr"/>
                    <a:p>
                      <a:pPr>
                        <a:lnSpc>
                          <a:spcPct val="100000"/>
                        </a:lnSpc>
                      </a:pPr>
                      <a:r>
                        <a:rPr b="0" lang="en-IN" sz="1800" spc="-1" strike="noStrike">
                          <a:solidFill>
                            <a:srgbClr val="000000"/>
                          </a:solidFill>
                          <a:latin typeface="Calibri"/>
                        </a:rPr>
                        <a:t>IO/M</a:t>
                      </a:r>
                      <a:endParaRPr b="0" lang="en-IN" sz="1800" spc="-1" strike="noStrike">
                        <a:latin typeface="Arial"/>
                      </a:endParaRPr>
                    </a:p>
                  </a:txBody>
                  <a:tcPr marL="91440" marR="91440">
                    <a:solidFill>
                      <a:srgbClr val="f4f4f8"/>
                    </a:solidFill>
                  </a:tcPr>
                </a:tc>
                <a:tc>
                  <a:txBody>
                    <a:bodyPr anchor="ctr"/>
                    <a:p>
                      <a:pPr>
                        <a:lnSpc>
                          <a:spcPct val="100000"/>
                        </a:lnSpc>
                      </a:pPr>
                      <a:r>
                        <a:rPr b="0" lang="en-IN" sz="1800" spc="-1" strike="noStrike">
                          <a:solidFill>
                            <a:srgbClr val="000000"/>
                          </a:solidFill>
                          <a:latin typeface="Calibri"/>
                        </a:rPr>
                        <a:t>S1</a:t>
                      </a:r>
                      <a:endParaRPr b="0" lang="en-IN" sz="1800" spc="-1" strike="noStrike">
                        <a:latin typeface="Arial"/>
                      </a:endParaRPr>
                    </a:p>
                  </a:txBody>
                  <a:tcPr marL="91440" marR="91440">
                    <a:solidFill>
                      <a:srgbClr val="f4f4f8"/>
                    </a:solidFill>
                  </a:tcPr>
                </a:tc>
                <a:tc>
                  <a:txBody>
                    <a:bodyPr anchor="ctr"/>
                    <a:p>
                      <a:pPr>
                        <a:lnSpc>
                          <a:spcPct val="100000"/>
                        </a:lnSpc>
                      </a:pPr>
                      <a:r>
                        <a:rPr b="0" lang="en-IN" sz="1800" spc="-1" strike="noStrike">
                          <a:solidFill>
                            <a:srgbClr val="000000"/>
                          </a:solidFill>
                          <a:latin typeface="Calibri"/>
                        </a:rPr>
                        <a:t>S0</a:t>
                      </a:r>
                      <a:endParaRPr b="0" lang="en-IN" sz="1800" spc="-1" strike="noStrike">
                        <a:latin typeface="Arial"/>
                      </a:endParaRPr>
                    </a:p>
                  </a:txBody>
                  <a:tcPr marL="91440" marR="91440">
                    <a:solidFill>
                      <a:srgbClr val="f4f4f8"/>
                    </a:solidFill>
                  </a:tcPr>
                </a:tc>
                <a:tc>
                  <a:txBody>
                    <a:bodyPr anchor="ctr"/>
                    <a:p>
                      <a:pPr>
                        <a:lnSpc>
                          <a:spcPct val="100000"/>
                        </a:lnSpc>
                      </a:pPr>
                      <a:r>
                        <a:rPr b="0" lang="en-IN" sz="1800" spc="-1" strike="noStrike">
                          <a:solidFill>
                            <a:srgbClr val="000000"/>
                          </a:solidFill>
                          <a:latin typeface="Calibri"/>
                        </a:rPr>
                        <a:t>OPERATION</a:t>
                      </a:r>
                      <a:endParaRPr b="0" lang="en-IN" sz="1800" spc="-1" strike="noStrike">
                        <a:latin typeface="Arial"/>
                      </a:endParaRPr>
                    </a:p>
                  </a:txBody>
                  <a:tcPr marL="91440" marR="91440">
                    <a:solidFill>
                      <a:srgbClr val="f4f4f8"/>
                    </a:solidFill>
                  </a:tcPr>
                </a:tc>
              </a:tr>
              <a:tr h="0">
                <a:tc>
                  <a:txBody>
                    <a:bodyPr anchor="ctr"/>
                    <a:p>
                      <a:pPr>
                        <a:lnSpc>
                          <a:spcPct val="100000"/>
                        </a:lnSpc>
                      </a:pPr>
                      <a:r>
                        <a:rPr b="0" lang="en-IN" sz="1800" spc="-1" strike="noStrike">
                          <a:solidFill>
                            <a:srgbClr val="000000"/>
                          </a:solidFill>
                          <a:latin typeface="Calibri"/>
                        </a:rPr>
                        <a:t>0</a:t>
                      </a:r>
                      <a:endParaRPr b="0" lang="en-IN" sz="1800" spc="-1" strike="noStrike">
                        <a:latin typeface="Arial"/>
                      </a:endParaRPr>
                    </a:p>
                  </a:txBody>
                  <a:tcPr marL="91440" marR="91440">
                    <a:noFill/>
                  </a:tcPr>
                </a:tc>
                <a:tc>
                  <a:txBody>
                    <a:bodyPr anchor="ctr"/>
                    <a:p>
                      <a:pPr>
                        <a:lnSpc>
                          <a:spcPct val="100000"/>
                        </a:lnSpc>
                      </a:pPr>
                      <a:r>
                        <a:rPr b="0" lang="en-IN" sz="1800" spc="-1" strike="noStrike">
                          <a:solidFill>
                            <a:srgbClr val="000000"/>
                          </a:solidFill>
                          <a:latin typeface="Calibri"/>
                        </a:rPr>
                        <a:t>1</a:t>
                      </a:r>
                      <a:endParaRPr b="0" lang="en-IN" sz="1800" spc="-1" strike="noStrike">
                        <a:latin typeface="Arial"/>
                      </a:endParaRPr>
                    </a:p>
                  </a:txBody>
                  <a:tcPr marL="91440" marR="91440">
                    <a:noFill/>
                  </a:tcPr>
                </a:tc>
                <a:tc>
                  <a:txBody>
                    <a:bodyPr anchor="ctr"/>
                    <a:p>
                      <a:pPr>
                        <a:lnSpc>
                          <a:spcPct val="100000"/>
                        </a:lnSpc>
                      </a:pPr>
                      <a:r>
                        <a:rPr b="0" lang="en-IN" sz="1800" spc="-1" strike="noStrike">
                          <a:solidFill>
                            <a:srgbClr val="000000"/>
                          </a:solidFill>
                          <a:latin typeface="Calibri"/>
                        </a:rPr>
                        <a:t>1</a:t>
                      </a:r>
                      <a:endParaRPr b="0" lang="en-IN" sz="1800" spc="-1" strike="noStrike">
                        <a:latin typeface="Arial"/>
                      </a:endParaRPr>
                    </a:p>
                  </a:txBody>
                  <a:tcPr marL="91440" marR="91440">
                    <a:noFill/>
                  </a:tcPr>
                </a:tc>
                <a:tc>
                  <a:txBody>
                    <a:bodyPr anchor="ctr"/>
                    <a:p>
                      <a:pPr>
                        <a:lnSpc>
                          <a:spcPct val="100000"/>
                        </a:lnSpc>
                      </a:pPr>
                      <a:r>
                        <a:rPr b="0" lang="en-IN" sz="1800" spc="-1" strike="noStrike">
                          <a:solidFill>
                            <a:srgbClr val="000000"/>
                          </a:solidFill>
                          <a:latin typeface="Calibri"/>
                        </a:rPr>
                        <a:t>Opcode fetch</a:t>
                      </a:r>
                      <a:endParaRPr b="0" lang="en-IN" sz="1800" spc="-1" strike="noStrike">
                        <a:latin typeface="Arial"/>
                      </a:endParaRPr>
                    </a:p>
                  </a:txBody>
                  <a:tcPr marL="91440" marR="91440">
                    <a:noFill/>
                  </a:tcPr>
                </a:tc>
              </a:tr>
              <a:tr h="0">
                <a:tc>
                  <a:txBody>
                    <a:bodyPr anchor="ctr"/>
                    <a:p>
                      <a:pPr>
                        <a:lnSpc>
                          <a:spcPct val="100000"/>
                        </a:lnSpc>
                      </a:pPr>
                      <a:r>
                        <a:rPr b="0" lang="en-IN" sz="1800" spc="-1" strike="noStrike">
                          <a:solidFill>
                            <a:srgbClr val="000000"/>
                          </a:solidFill>
                          <a:latin typeface="Calibri"/>
                        </a:rPr>
                        <a:t>0</a:t>
                      </a:r>
                      <a:endParaRPr b="0" lang="en-IN" sz="1800" spc="-1" strike="noStrike">
                        <a:latin typeface="Arial"/>
                      </a:endParaRPr>
                    </a:p>
                  </a:txBody>
                  <a:tcPr marL="91440" marR="91440">
                    <a:solidFill>
                      <a:srgbClr val="f4f4f8"/>
                    </a:solidFill>
                  </a:tcPr>
                </a:tc>
                <a:tc>
                  <a:txBody>
                    <a:bodyPr anchor="ctr"/>
                    <a:p>
                      <a:pPr>
                        <a:lnSpc>
                          <a:spcPct val="100000"/>
                        </a:lnSpc>
                      </a:pPr>
                      <a:r>
                        <a:rPr b="0" lang="en-IN" sz="1800" spc="-1" strike="noStrike">
                          <a:solidFill>
                            <a:srgbClr val="000000"/>
                          </a:solidFill>
                          <a:latin typeface="Calibri"/>
                        </a:rPr>
                        <a:t>1</a:t>
                      </a:r>
                      <a:endParaRPr b="0" lang="en-IN" sz="1800" spc="-1" strike="noStrike">
                        <a:latin typeface="Arial"/>
                      </a:endParaRPr>
                    </a:p>
                  </a:txBody>
                  <a:tcPr marL="91440" marR="91440">
                    <a:solidFill>
                      <a:srgbClr val="f4f4f8"/>
                    </a:solidFill>
                  </a:tcPr>
                </a:tc>
                <a:tc>
                  <a:txBody>
                    <a:bodyPr anchor="ctr"/>
                    <a:p>
                      <a:pPr>
                        <a:lnSpc>
                          <a:spcPct val="100000"/>
                        </a:lnSpc>
                      </a:pPr>
                      <a:r>
                        <a:rPr b="0" lang="en-IN" sz="1800" spc="-1" strike="noStrike">
                          <a:solidFill>
                            <a:srgbClr val="000000"/>
                          </a:solidFill>
                          <a:latin typeface="Calibri"/>
                        </a:rPr>
                        <a:t>0</a:t>
                      </a:r>
                      <a:endParaRPr b="0" lang="en-IN" sz="1800" spc="-1" strike="noStrike">
                        <a:latin typeface="Arial"/>
                      </a:endParaRPr>
                    </a:p>
                  </a:txBody>
                  <a:tcPr marL="91440" marR="91440">
                    <a:solidFill>
                      <a:srgbClr val="f4f4f8"/>
                    </a:solidFill>
                  </a:tcPr>
                </a:tc>
                <a:tc>
                  <a:txBody>
                    <a:bodyPr anchor="ctr"/>
                    <a:p>
                      <a:pPr>
                        <a:lnSpc>
                          <a:spcPct val="100000"/>
                        </a:lnSpc>
                      </a:pPr>
                      <a:r>
                        <a:rPr b="0" lang="en-IN" sz="1800" spc="-1" strike="noStrike">
                          <a:solidFill>
                            <a:srgbClr val="000000"/>
                          </a:solidFill>
                          <a:latin typeface="Calibri"/>
                        </a:rPr>
                        <a:t>Memory read</a:t>
                      </a:r>
                      <a:endParaRPr b="0" lang="en-IN" sz="1800" spc="-1" strike="noStrike">
                        <a:latin typeface="Arial"/>
                      </a:endParaRPr>
                    </a:p>
                  </a:txBody>
                  <a:tcPr marL="91440" marR="91440">
                    <a:solidFill>
                      <a:srgbClr val="f4f4f8"/>
                    </a:solidFill>
                  </a:tcPr>
                </a:tc>
              </a:tr>
              <a:tr h="0">
                <a:tc>
                  <a:txBody>
                    <a:bodyPr anchor="ctr"/>
                    <a:p>
                      <a:pPr>
                        <a:lnSpc>
                          <a:spcPct val="100000"/>
                        </a:lnSpc>
                      </a:pPr>
                      <a:r>
                        <a:rPr b="0" lang="en-IN" sz="1800" spc="-1" strike="noStrike">
                          <a:solidFill>
                            <a:srgbClr val="000000"/>
                          </a:solidFill>
                          <a:latin typeface="Calibri"/>
                        </a:rPr>
                        <a:t>0</a:t>
                      </a:r>
                      <a:endParaRPr b="0" lang="en-IN" sz="1800" spc="-1" strike="noStrike">
                        <a:latin typeface="Arial"/>
                      </a:endParaRPr>
                    </a:p>
                  </a:txBody>
                  <a:tcPr marL="91440" marR="91440">
                    <a:noFill/>
                  </a:tcPr>
                </a:tc>
                <a:tc>
                  <a:txBody>
                    <a:bodyPr anchor="ctr"/>
                    <a:p>
                      <a:pPr>
                        <a:lnSpc>
                          <a:spcPct val="100000"/>
                        </a:lnSpc>
                      </a:pPr>
                      <a:r>
                        <a:rPr b="0" lang="en-IN" sz="1800" spc="-1" strike="noStrike">
                          <a:solidFill>
                            <a:srgbClr val="000000"/>
                          </a:solidFill>
                          <a:latin typeface="Calibri"/>
                        </a:rPr>
                        <a:t>0</a:t>
                      </a:r>
                      <a:endParaRPr b="0" lang="en-IN" sz="1800" spc="-1" strike="noStrike">
                        <a:latin typeface="Arial"/>
                      </a:endParaRPr>
                    </a:p>
                  </a:txBody>
                  <a:tcPr marL="91440" marR="91440">
                    <a:noFill/>
                  </a:tcPr>
                </a:tc>
                <a:tc>
                  <a:txBody>
                    <a:bodyPr anchor="ctr"/>
                    <a:p>
                      <a:pPr>
                        <a:lnSpc>
                          <a:spcPct val="100000"/>
                        </a:lnSpc>
                      </a:pPr>
                      <a:r>
                        <a:rPr b="0" lang="en-IN" sz="1800" spc="-1" strike="noStrike">
                          <a:solidFill>
                            <a:srgbClr val="000000"/>
                          </a:solidFill>
                          <a:latin typeface="Calibri"/>
                        </a:rPr>
                        <a:t>1</a:t>
                      </a:r>
                      <a:endParaRPr b="0" lang="en-IN" sz="1800" spc="-1" strike="noStrike">
                        <a:latin typeface="Arial"/>
                      </a:endParaRPr>
                    </a:p>
                  </a:txBody>
                  <a:tcPr marL="91440" marR="91440">
                    <a:noFill/>
                  </a:tcPr>
                </a:tc>
                <a:tc>
                  <a:txBody>
                    <a:bodyPr anchor="ctr"/>
                    <a:p>
                      <a:pPr>
                        <a:lnSpc>
                          <a:spcPct val="100000"/>
                        </a:lnSpc>
                      </a:pPr>
                      <a:r>
                        <a:rPr b="0" lang="en-IN" sz="1800" spc="-1" strike="noStrike">
                          <a:solidFill>
                            <a:srgbClr val="000000"/>
                          </a:solidFill>
                          <a:latin typeface="Calibri"/>
                        </a:rPr>
                        <a:t>Memory write</a:t>
                      </a:r>
                      <a:endParaRPr b="0" lang="en-IN" sz="1800" spc="-1" strike="noStrike">
                        <a:latin typeface="Arial"/>
                      </a:endParaRPr>
                    </a:p>
                  </a:txBody>
                  <a:tcPr marL="91440" marR="91440">
                    <a:noFill/>
                  </a:tcPr>
                </a:tc>
              </a:tr>
              <a:tr h="0">
                <a:tc>
                  <a:txBody>
                    <a:bodyPr anchor="ctr"/>
                    <a:p>
                      <a:pPr>
                        <a:lnSpc>
                          <a:spcPct val="100000"/>
                        </a:lnSpc>
                      </a:pPr>
                      <a:r>
                        <a:rPr b="0" lang="en-IN" sz="1800" spc="-1" strike="noStrike">
                          <a:solidFill>
                            <a:srgbClr val="000000"/>
                          </a:solidFill>
                          <a:latin typeface="Calibri"/>
                        </a:rPr>
                        <a:t>1</a:t>
                      </a:r>
                      <a:endParaRPr b="0" lang="en-IN" sz="1800" spc="-1" strike="noStrike">
                        <a:latin typeface="Arial"/>
                      </a:endParaRPr>
                    </a:p>
                  </a:txBody>
                  <a:tcPr marL="91440" marR="91440">
                    <a:solidFill>
                      <a:srgbClr val="f4f4f8"/>
                    </a:solidFill>
                  </a:tcPr>
                </a:tc>
                <a:tc>
                  <a:txBody>
                    <a:bodyPr anchor="ctr"/>
                    <a:p>
                      <a:pPr>
                        <a:lnSpc>
                          <a:spcPct val="100000"/>
                        </a:lnSpc>
                      </a:pPr>
                      <a:r>
                        <a:rPr b="0" lang="en-IN" sz="1800" spc="-1" strike="noStrike">
                          <a:solidFill>
                            <a:srgbClr val="000000"/>
                          </a:solidFill>
                          <a:latin typeface="Calibri"/>
                        </a:rPr>
                        <a:t>1</a:t>
                      </a:r>
                      <a:endParaRPr b="0" lang="en-IN" sz="1800" spc="-1" strike="noStrike">
                        <a:latin typeface="Arial"/>
                      </a:endParaRPr>
                    </a:p>
                  </a:txBody>
                  <a:tcPr marL="91440" marR="91440">
                    <a:solidFill>
                      <a:srgbClr val="f4f4f8"/>
                    </a:solidFill>
                  </a:tcPr>
                </a:tc>
                <a:tc>
                  <a:txBody>
                    <a:bodyPr anchor="ctr"/>
                    <a:p>
                      <a:pPr>
                        <a:lnSpc>
                          <a:spcPct val="100000"/>
                        </a:lnSpc>
                      </a:pPr>
                      <a:r>
                        <a:rPr b="0" lang="en-IN" sz="1800" spc="-1" strike="noStrike">
                          <a:solidFill>
                            <a:srgbClr val="000000"/>
                          </a:solidFill>
                          <a:latin typeface="Calibri"/>
                        </a:rPr>
                        <a:t>0</a:t>
                      </a:r>
                      <a:endParaRPr b="0" lang="en-IN" sz="1800" spc="-1" strike="noStrike">
                        <a:latin typeface="Arial"/>
                      </a:endParaRPr>
                    </a:p>
                  </a:txBody>
                  <a:tcPr marL="91440" marR="91440">
                    <a:solidFill>
                      <a:srgbClr val="f4f4f8"/>
                    </a:solidFill>
                  </a:tcPr>
                </a:tc>
                <a:tc>
                  <a:txBody>
                    <a:bodyPr anchor="ctr"/>
                    <a:p>
                      <a:pPr>
                        <a:lnSpc>
                          <a:spcPct val="100000"/>
                        </a:lnSpc>
                      </a:pPr>
                      <a:r>
                        <a:rPr b="0" lang="en-IN" sz="1800" spc="-1" strike="noStrike">
                          <a:solidFill>
                            <a:srgbClr val="000000"/>
                          </a:solidFill>
                          <a:latin typeface="Calibri"/>
                        </a:rPr>
                        <a:t>I/O read</a:t>
                      </a:r>
                      <a:endParaRPr b="0" lang="en-IN" sz="1800" spc="-1" strike="noStrike">
                        <a:latin typeface="Arial"/>
                      </a:endParaRPr>
                    </a:p>
                  </a:txBody>
                  <a:tcPr marL="91440" marR="91440">
                    <a:solidFill>
                      <a:srgbClr val="f4f4f8"/>
                    </a:solidFill>
                  </a:tcPr>
                </a:tc>
              </a:tr>
              <a:tr h="0">
                <a:tc>
                  <a:txBody>
                    <a:bodyPr anchor="ctr"/>
                    <a:p>
                      <a:pPr>
                        <a:lnSpc>
                          <a:spcPct val="100000"/>
                        </a:lnSpc>
                      </a:pPr>
                      <a:r>
                        <a:rPr b="0" lang="en-IN" sz="1800" spc="-1" strike="noStrike">
                          <a:solidFill>
                            <a:srgbClr val="000000"/>
                          </a:solidFill>
                          <a:latin typeface="Calibri"/>
                        </a:rPr>
                        <a:t>1</a:t>
                      </a:r>
                      <a:endParaRPr b="0" lang="en-IN" sz="1800" spc="-1" strike="noStrike">
                        <a:latin typeface="Arial"/>
                      </a:endParaRPr>
                    </a:p>
                  </a:txBody>
                  <a:tcPr marL="91440" marR="91440">
                    <a:noFill/>
                  </a:tcPr>
                </a:tc>
                <a:tc>
                  <a:txBody>
                    <a:bodyPr anchor="ctr"/>
                    <a:p>
                      <a:pPr>
                        <a:lnSpc>
                          <a:spcPct val="100000"/>
                        </a:lnSpc>
                      </a:pPr>
                      <a:r>
                        <a:rPr b="0" lang="en-IN" sz="1800" spc="-1" strike="noStrike">
                          <a:solidFill>
                            <a:srgbClr val="000000"/>
                          </a:solidFill>
                          <a:latin typeface="Calibri"/>
                        </a:rPr>
                        <a:t>0</a:t>
                      </a:r>
                      <a:endParaRPr b="0" lang="en-IN" sz="1800" spc="-1" strike="noStrike">
                        <a:latin typeface="Arial"/>
                      </a:endParaRPr>
                    </a:p>
                  </a:txBody>
                  <a:tcPr marL="91440" marR="91440">
                    <a:noFill/>
                  </a:tcPr>
                </a:tc>
                <a:tc>
                  <a:txBody>
                    <a:bodyPr anchor="ctr"/>
                    <a:p>
                      <a:pPr>
                        <a:lnSpc>
                          <a:spcPct val="100000"/>
                        </a:lnSpc>
                      </a:pPr>
                      <a:r>
                        <a:rPr b="0" lang="en-IN" sz="1800" spc="-1" strike="noStrike">
                          <a:solidFill>
                            <a:srgbClr val="000000"/>
                          </a:solidFill>
                          <a:latin typeface="Calibri"/>
                        </a:rPr>
                        <a:t>1</a:t>
                      </a:r>
                      <a:endParaRPr b="0" lang="en-IN" sz="1800" spc="-1" strike="noStrike">
                        <a:latin typeface="Arial"/>
                      </a:endParaRPr>
                    </a:p>
                  </a:txBody>
                  <a:tcPr marL="91440" marR="91440">
                    <a:noFill/>
                  </a:tcPr>
                </a:tc>
                <a:tc>
                  <a:txBody>
                    <a:bodyPr anchor="ctr"/>
                    <a:p>
                      <a:pPr>
                        <a:lnSpc>
                          <a:spcPct val="100000"/>
                        </a:lnSpc>
                      </a:pPr>
                      <a:r>
                        <a:rPr b="0" lang="en-IN" sz="1800" spc="-1" strike="noStrike">
                          <a:solidFill>
                            <a:srgbClr val="000000"/>
                          </a:solidFill>
                          <a:latin typeface="Calibri"/>
                        </a:rPr>
                        <a:t>I/O write</a:t>
                      </a:r>
                      <a:endParaRPr b="0" lang="en-IN" sz="1800" spc="-1" strike="noStrike">
                        <a:latin typeface="Arial"/>
                      </a:endParaRPr>
                    </a:p>
                  </a:txBody>
                  <a:tcPr marL="91440" marR="91440">
                    <a:noFill/>
                  </a:tcPr>
                </a:tc>
              </a:tr>
              <a:tr h="0">
                <a:tc>
                  <a:txBody>
                    <a:bodyPr anchor="ctr"/>
                    <a:p>
                      <a:pPr>
                        <a:lnSpc>
                          <a:spcPct val="100000"/>
                        </a:lnSpc>
                      </a:pPr>
                      <a:r>
                        <a:rPr b="0" lang="en-IN" sz="1800" spc="-1" strike="noStrike">
                          <a:solidFill>
                            <a:srgbClr val="000000"/>
                          </a:solidFill>
                          <a:latin typeface="Calibri"/>
                        </a:rPr>
                        <a:t>1</a:t>
                      </a:r>
                      <a:endParaRPr b="0" lang="en-IN" sz="1800" spc="-1" strike="noStrike">
                        <a:latin typeface="Arial"/>
                      </a:endParaRPr>
                    </a:p>
                  </a:txBody>
                  <a:tcPr marL="91440" marR="91440">
                    <a:solidFill>
                      <a:srgbClr val="f4f4f8"/>
                    </a:solidFill>
                  </a:tcPr>
                </a:tc>
                <a:tc>
                  <a:txBody>
                    <a:bodyPr anchor="ctr"/>
                    <a:p>
                      <a:pPr>
                        <a:lnSpc>
                          <a:spcPct val="100000"/>
                        </a:lnSpc>
                      </a:pPr>
                      <a:r>
                        <a:rPr b="0" lang="en-IN" sz="1800" spc="-1" strike="noStrike">
                          <a:solidFill>
                            <a:srgbClr val="000000"/>
                          </a:solidFill>
                          <a:latin typeface="Calibri"/>
                        </a:rPr>
                        <a:t>1</a:t>
                      </a:r>
                      <a:endParaRPr b="0" lang="en-IN" sz="1800" spc="-1" strike="noStrike">
                        <a:latin typeface="Arial"/>
                      </a:endParaRPr>
                    </a:p>
                  </a:txBody>
                  <a:tcPr marL="91440" marR="91440">
                    <a:solidFill>
                      <a:srgbClr val="f4f4f8"/>
                    </a:solidFill>
                  </a:tcPr>
                </a:tc>
                <a:tc>
                  <a:txBody>
                    <a:bodyPr anchor="ctr"/>
                    <a:p>
                      <a:pPr>
                        <a:lnSpc>
                          <a:spcPct val="100000"/>
                        </a:lnSpc>
                      </a:pPr>
                      <a:r>
                        <a:rPr b="0" lang="en-IN" sz="1800" spc="-1" strike="noStrike">
                          <a:solidFill>
                            <a:srgbClr val="000000"/>
                          </a:solidFill>
                          <a:latin typeface="Calibri"/>
                        </a:rPr>
                        <a:t>0</a:t>
                      </a:r>
                      <a:endParaRPr b="0" lang="en-IN" sz="1800" spc="-1" strike="noStrike">
                        <a:latin typeface="Arial"/>
                      </a:endParaRPr>
                    </a:p>
                  </a:txBody>
                  <a:tcPr marL="91440" marR="91440">
                    <a:solidFill>
                      <a:srgbClr val="f4f4f8"/>
                    </a:solidFill>
                  </a:tcPr>
                </a:tc>
                <a:tc>
                  <a:txBody>
                    <a:bodyPr anchor="ctr"/>
                    <a:p>
                      <a:pPr>
                        <a:lnSpc>
                          <a:spcPct val="100000"/>
                        </a:lnSpc>
                      </a:pPr>
                      <a:r>
                        <a:rPr b="0" lang="en-IN" sz="1800" spc="-1" strike="noStrike">
                          <a:solidFill>
                            <a:srgbClr val="000000"/>
                          </a:solidFill>
                          <a:latin typeface="Calibri"/>
                        </a:rPr>
                        <a:t>Interrupt acknowledge</a:t>
                      </a:r>
                      <a:endParaRPr b="0" lang="en-IN" sz="1800" spc="-1" strike="noStrike">
                        <a:latin typeface="Arial"/>
                      </a:endParaRPr>
                    </a:p>
                  </a:txBody>
                  <a:tcPr marL="91440" marR="91440">
                    <a:solidFill>
                      <a:srgbClr val="f4f4f8"/>
                    </a:solidFill>
                  </a:tcPr>
                </a:tc>
              </a:tr>
              <a:tr h="0">
                <a:tc>
                  <a:txBody>
                    <a:bodyPr anchor="ctr"/>
                    <a:p>
                      <a:pPr>
                        <a:lnSpc>
                          <a:spcPct val="100000"/>
                        </a:lnSpc>
                      </a:pPr>
                      <a:r>
                        <a:rPr b="0" lang="en-IN" sz="1800" spc="-1" strike="noStrike">
                          <a:solidFill>
                            <a:srgbClr val="000000"/>
                          </a:solidFill>
                          <a:latin typeface="Calibri"/>
                        </a:rPr>
                        <a:t>Z</a:t>
                      </a:r>
                      <a:endParaRPr b="0" lang="en-IN" sz="1800" spc="-1" strike="noStrike">
                        <a:latin typeface="Arial"/>
                      </a:endParaRPr>
                    </a:p>
                  </a:txBody>
                  <a:tcPr marL="91440" marR="91440">
                    <a:noFill/>
                  </a:tcPr>
                </a:tc>
                <a:tc>
                  <a:txBody>
                    <a:bodyPr anchor="ctr"/>
                    <a:p>
                      <a:pPr>
                        <a:lnSpc>
                          <a:spcPct val="100000"/>
                        </a:lnSpc>
                      </a:pPr>
                      <a:r>
                        <a:rPr b="0" lang="en-IN" sz="1800" spc="-1" strike="noStrike">
                          <a:solidFill>
                            <a:srgbClr val="000000"/>
                          </a:solidFill>
                          <a:latin typeface="Calibri"/>
                        </a:rPr>
                        <a:t>0</a:t>
                      </a:r>
                      <a:endParaRPr b="0" lang="en-IN" sz="1800" spc="-1" strike="noStrike">
                        <a:latin typeface="Arial"/>
                      </a:endParaRPr>
                    </a:p>
                  </a:txBody>
                  <a:tcPr marL="91440" marR="91440">
                    <a:noFill/>
                  </a:tcPr>
                </a:tc>
                <a:tc>
                  <a:txBody>
                    <a:bodyPr anchor="ctr"/>
                    <a:p>
                      <a:pPr>
                        <a:lnSpc>
                          <a:spcPct val="100000"/>
                        </a:lnSpc>
                      </a:pPr>
                      <a:r>
                        <a:rPr b="0" lang="en-IN" sz="1800" spc="-1" strike="noStrike">
                          <a:solidFill>
                            <a:srgbClr val="000000"/>
                          </a:solidFill>
                          <a:latin typeface="Calibri"/>
                        </a:rPr>
                        <a:t>1</a:t>
                      </a:r>
                      <a:endParaRPr b="0" lang="en-IN" sz="1800" spc="-1" strike="noStrike">
                        <a:latin typeface="Arial"/>
                      </a:endParaRPr>
                    </a:p>
                  </a:txBody>
                  <a:tcPr marL="91440" marR="91440">
                    <a:noFill/>
                  </a:tcPr>
                </a:tc>
                <a:tc>
                  <a:txBody>
                    <a:bodyPr anchor="ctr"/>
                    <a:p>
                      <a:pPr>
                        <a:lnSpc>
                          <a:spcPct val="100000"/>
                        </a:lnSpc>
                      </a:pPr>
                      <a:r>
                        <a:rPr b="0" lang="en-IN" sz="1800" spc="-1" strike="noStrike">
                          <a:solidFill>
                            <a:srgbClr val="000000"/>
                          </a:solidFill>
                          <a:latin typeface="Calibri"/>
                        </a:rPr>
                        <a:t>Halt</a:t>
                      </a:r>
                      <a:endParaRPr b="0" lang="en-IN" sz="1800" spc="-1" strike="noStrike">
                        <a:latin typeface="Arial"/>
                      </a:endParaRPr>
                    </a:p>
                  </a:txBody>
                  <a:tcPr marL="91440" marR="91440">
                    <a:noFill/>
                  </a:tcPr>
                </a:tc>
              </a:tr>
              <a:tr h="0">
                <a:tc>
                  <a:txBody>
                    <a:bodyPr anchor="ctr"/>
                    <a:p>
                      <a:pPr>
                        <a:lnSpc>
                          <a:spcPct val="100000"/>
                        </a:lnSpc>
                      </a:pPr>
                      <a:r>
                        <a:rPr b="0" lang="en-IN" sz="1800" spc="-1" strike="noStrike">
                          <a:solidFill>
                            <a:srgbClr val="000000"/>
                          </a:solidFill>
                          <a:latin typeface="Calibri"/>
                        </a:rPr>
                        <a:t>Z</a:t>
                      </a:r>
                      <a:endParaRPr b="0" lang="en-IN" sz="1800" spc="-1" strike="noStrike">
                        <a:latin typeface="Arial"/>
                      </a:endParaRPr>
                    </a:p>
                  </a:txBody>
                  <a:tcPr marL="91440" marR="91440">
                    <a:solidFill>
                      <a:srgbClr val="f4f4f8"/>
                    </a:solidFill>
                  </a:tcPr>
                </a:tc>
                <a:tc>
                  <a:txBody>
                    <a:bodyPr anchor="ctr"/>
                    <a:p>
                      <a:pPr>
                        <a:lnSpc>
                          <a:spcPct val="100000"/>
                        </a:lnSpc>
                      </a:pPr>
                      <a:r>
                        <a:rPr b="0" lang="en-IN" sz="1800" spc="-1" strike="noStrike">
                          <a:solidFill>
                            <a:srgbClr val="000000"/>
                          </a:solidFill>
                          <a:latin typeface="Calibri"/>
                        </a:rPr>
                        <a:t>x</a:t>
                      </a:r>
                      <a:endParaRPr b="0" lang="en-IN" sz="1800" spc="-1" strike="noStrike">
                        <a:latin typeface="Arial"/>
                      </a:endParaRPr>
                    </a:p>
                  </a:txBody>
                  <a:tcPr marL="91440" marR="91440">
                    <a:solidFill>
                      <a:srgbClr val="f4f4f8"/>
                    </a:solidFill>
                  </a:tcPr>
                </a:tc>
                <a:tc>
                  <a:txBody>
                    <a:bodyPr anchor="ctr"/>
                    <a:p>
                      <a:pPr>
                        <a:lnSpc>
                          <a:spcPct val="100000"/>
                        </a:lnSpc>
                      </a:pPr>
                      <a:r>
                        <a:rPr b="0" lang="en-IN" sz="1800" spc="-1" strike="noStrike">
                          <a:solidFill>
                            <a:srgbClr val="000000"/>
                          </a:solidFill>
                          <a:latin typeface="Calibri"/>
                        </a:rPr>
                        <a:t>x</a:t>
                      </a:r>
                      <a:endParaRPr b="0" lang="en-IN" sz="1800" spc="-1" strike="noStrike">
                        <a:latin typeface="Arial"/>
                      </a:endParaRPr>
                    </a:p>
                  </a:txBody>
                  <a:tcPr marL="91440" marR="91440">
                    <a:solidFill>
                      <a:srgbClr val="f4f4f8"/>
                    </a:solidFill>
                  </a:tcPr>
                </a:tc>
                <a:tc>
                  <a:txBody>
                    <a:bodyPr anchor="ctr"/>
                    <a:p>
                      <a:pPr>
                        <a:lnSpc>
                          <a:spcPct val="100000"/>
                        </a:lnSpc>
                      </a:pPr>
                      <a:r>
                        <a:rPr b="0" lang="en-IN" sz="1800" spc="-1" strike="noStrike">
                          <a:solidFill>
                            <a:srgbClr val="000000"/>
                          </a:solidFill>
                          <a:latin typeface="Calibri"/>
                        </a:rPr>
                        <a:t>Hold</a:t>
                      </a:r>
                      <a:endParaRPr b="0" lang="en-IN" sz="1800" spc="-1" strike="noStrike">
                        <a:latin typeface="Arial"/>
                      </a:endParaRPr>
                    </a:p>
                  </a:txBody>
                  <a:tcPr marL="91440" marR="91440">
                    <a:solidFill>
                      <a:srgbClr val="f4f4f8"/>
                    </a:solidFill>
                  </a:tcPr>
                </a:tc>
              </a:tr>
              <a:tr h="0">
                <a:tc>
                  <a:txBody>
                    <a:bodyPr anchor="ctr"/>
                    <a:p>
                      <a:pPr>
                        <a:lnSpc>
                          <a:spcPct val="100000"/>
                        </a:lnSpc>
                      </a:pPr>
                      <a:r>
                        <a:rPr b="0" lang="en-IN" sz="1800" spc="-1" strike="noStrike">
                          <a:solidFill>
                            <a:srgbClr val="000000"/>
                          </a:solidFill>
                          <a:latin typeface="Calibri"/>
                        </a:rPr>
                        <a:t>Z</a:t>
                      </a:r>
                      <a:endParaRPr b="0" lang="en-IN" sz="1800" spc="-1" strike="noStrike">
                        <a:latin typeface="Arial"/>
                      </a:endParaRPr>
                    </a:p>
                  </a:txBody>
                  <a:tcPr marL="91440" marR="91440">
                    <a:noFill/>
                  </a:tcPr>
                </a:tc>
                <a:tc>
                  <a:txBody>
                    <a:bodyPr anchor="ctr"/>
                    <a:p>
                      <a:pPr>
                        <a:lnSpc>
                          <a:spcPct val="100000"/>
                        </a:lnSpc>
                      </a:pPr>
                      <a:r>
                        <a:rPr b="0" lang="en-IN" sz="1800" spc="-1" strike="noStrike">
                          <a:solidFill>
                            <a:srgbClr val="000000"/>
                          </a:solidFill>
                          <a:latin typeface="Calibri"/>
                        </a:rPr>
                        <a:t>x</a:t>
                      </a:r>
                      <a:endParaRPr b="0" lang="en-IN" sz="1800" spc="-1" strike="noStrike">
                        <a:latin typeface="Arial"/>
                      </a:endParaRPr>
                    </a:p>
                  </a:txBody>
                  <a:tcPr marL="91440" marR="91440">
                    <a:noFill/>
                  </a:tcPr>
                </a:tc>
                <a:tc>
                  <a:txBody>
                    <a:bodyPr anchor="ctr"/>
                    <a:p>
                      <a:pPr>
                        <a:lnSpc>
                          <a:spcPct val="100000"/>
                        </a:lnSpc>
                      </a:pPr>
                      <a:r>
                        <a:rPr b="0" lang="en-IN" sz="1800" spc="-1" strike="noStrike">
                          <a:solidFill>
                            <a:srgbClr val="000000"/>
                          </a:solidFill>
                          <a:latin typeface="Calibri"/>
                        </a:rPr>
                        <a:t>x</a:t>
                      </a:r>
                      <a:endParaRPr b="0" lang="en-IN" sz="1800" spc="-1" strike="noStrike">
                        <a:latin typeface="Arial"/>
                      </a:endParaRPr>
                    </a:p>
                  </a:txBody>
                  <a:tcPr marL="91440" marR="91440">
                    <a:noFill/>
                  </a:tcPr>
                </a:tc>
                <a:tc>
                  <a:txBody>
                    <a:bodyPr anchor="ctr"/>
                    <a:p>
                      <a:pPr>
                        <a:lnSpc>
                          <a:spcPct val="100000"/>
                        </a:lnSpc>
                      </a:pPr>
                      <a:r>
                        <a:rPr b="0" lang="en-IN" sz="1800" spc="-1" strike="noStrike">
                          <a:solidFill>
                            <a:srgbClr val="000000"/>
                          </a:solidFill>
                          <a:latin typeface="Calibri"/>
                        </a:rPr>
                        <a:t>Reset</a:t>
                      </a:r>
                      <a:endParaRPr b="0" lang="en-IN" sz="1800" spc="-1" strike="noStrike">
                        <a:latin typeface="Arial"/>
                      </a:endParaRPr>
                    </a:p>
                  </a:txBody>
                  <a:tcPr marL="91440" marR="91440">
                    <a:noFill/>
                  </a:tcPr>
                </a:tc>
              </a:tr>
            </a:tbl>
          </a:graphicData>
        </a:graphic>
      </p:graphicFrame>
      <p:sp>
        <p:nvSpPr>
          <p:cNvPr id="486" name="CustomShape 2"/>
          <p:cNvSpPr/>
          <p:nvPr/>
        </p:nvSpPr>
        <p:spPr>
          <a:xfrm>
            <a:off x="2895480" y="609480"/>
            <a:ext cx="4343040" cy="699840"/>
          </a:xfrm>
          <a:prstGeom prst="rect">
            <a:avLst/>
          </a:prstGeom>
          <a:noFill/>
          <a:ln>
            <a:noFill/>
          </a:ln>
        </p:spPr>
        <p:style>
          <a:lnRef idx="0"/>
          <a:fillRef idx="0"/>
          <a:effectRef idx="0"/>
          <a:fontRef idx="minor"/>
        </p:style>
        <p:txBody>
          <a:bodyPr lIns="90000" rIns="90000" tIns="45000" bIns="45000"/>
          <a:p>
            <a:pPr algn="ctr">
              <a:lnSpc>
                <a:spcPct val="100000"/>
              </a:lnSpc>
            </a:pPr>
            <a:r>
              <a:rPr b="1" lang="en-IN" sz="4000" spc="-1" strike="noStrike">
                <a:solidFill>
                  <a:srgbClr val="000000"/>
                </a:solidFill>
                <a:latin typeface="Calibri"/>
              </a:rPr>
              <a:t>Status Signals </a:t>
            </a:r>
            <a:endParaRPr b="0" lang="en-IN" sz="4000" spc="-1" strike="noStrike">
              <a:latin typeface="Arial"/>
            </a:endParaRPr>
          </a:p>
        </p:txBody>
      </p:sp>
    </p:spTree>
  </p:cSld>
  <mc:AlternateContent>
    <mc:Choice Requires="p14">
      <p:transition spd="slow" p14:dur="2000"/>
    </mc:Choice>
    <mc:Fallback>
      <p:transition spd="slow"/>
    </mc:Fallback>
  </mc:AlternateContent>
  <p:timing>
    <p:tnLst>
      <p:par>
        <p:cTn id="136" dur="indefinite" restart="never" nodeType="tmRoot">
          <p:childTnLst>
            <p:seq>
              <p:cTn id="137" dur="indefinite" nodeType="mainSeq"/>
              <p:prevCondLst>
                <p:cond delay="0" evt="onPrev">
                  <p:tgtEl>
                    <p:sldTgt/>
                  </p:tgtEl>
                </p:cond>
              </p:prevCondLst>
              <p:nextCondLst>
                <p:cond delay="0" evt="onNext">
                  <p:tgtEl>
                    <p:sldTgt/>
                  </p:tgtEl>
                </p:cond>
              </p:nextCondLst>
            </p:seq>
          </p:childTnLst>
        </p:cTn>
      </p:par>
    </p:tnLst>
  </p:timing>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0" name="CustomShape 1"/>
          <p:cNvSpPr/>
          <p:nvPr/>
        </p:nvSpPr>
        <p:spPr>
          <a:xfrm>
            <a:off x="7436160" y="1282680"/>
            <a:ext cx="609120" cy="3942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1871" name="CustomShape 2"/>
          <p:cNvSpPr/>
          <p:nvPr/>
        </p:nvSpPr>
        <p:spPr>
          <a:xfrm>
            <a:off x="263880" y="849960"/>
            <a:ext cx="8651160" cy="39420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800" spc="-1" strike="noStrike">
                <a:solidFill>
                  <a:srgbClr val="0070c0"/>
                </a:solidFill>
                <a:latin typeface="Verdana"/>
                <a:ea typeface="Verdana"/>
              </a:rPr>
              <a:t>2. Arithmetic Instructions</a:t>
            </a:r>
            <a:endParaRPr b="0" lang="en-IN" sz="1800" spc="-1" strike="noStrike">
              <a:latin typeface="Arial"/>
            </a:endParaRPr>
          </a:p>
        </p:txBody>
      </p:sp>
      <p:sp>
        <p:nvSpPr>
          <p:cNvPr id="1872" name="TextShape 3"/>
          <p:cNvSpPr txBox="1"/>
          <p:nvPr/>
        </p:nvSpPr>
        <p:spPr>
          <a:xfrm>
            <a:off x="2895480" y="110880"/>
            <a:ext cx="6019560" cy="487080"/>
          </a:xfrm>
          <a:prstGeom prst="rect">
            <a:avLst/>
          </a:prstGeom>
          <a:noFill/>
          <a:ln>
            <a:noFill/>
          </a:ln>
        </p:spPr>
        <p:txBody>
          <a:bodyPr anchor="ctr"/>
          <a:p>
            <a:pPr>
              <a:lnSpc>
                <a:spcPct val="100000"/>
              </a:lnSpc>
            </a:pPr>
            <a:r>
              <a:rPr b="1" lang="en-US" sz="2000" spc="-1" strike="noStrike">
                <a:solidFill>
                  <a:srgbClr val="ff0066"/>
                </a:solidFill>
                <a:latin typeface="Verdana"/>
                <a:ea typeface="Verdana"/>
              </a:rPr>
              <a:t>Instruction Set</a:t>
            </a:r>
            <a:endParaRPr b="0" lang="en-US" sz="2000" spc="-1" strike="noStrike">
              <a:solidFill>
                <a:srgbClr val="000000"/>
              </a:solidFill>
              <a:latin typeface="Verdana"/>
            </a:endParaRPr>
          </a:p>
        </p:txBody>
      </p:sp>
      <p:sp>
        <p:nvSpPr>
          <p:cNvPr id="1873" name="TextShape 4"/>
          <p:cNvSpPr txBox="1"/>
          <p:nvPr/>
        </p:nvSpPr>
        <p:spPr>
          <a:xfrm>
            <a:off x="6553080" y="6356520"/>
            <a:ext cx="2133360" cy="364680"/>
          </a:xfrm>
          <a:prstGeom prst="rect">
            <a:avLst/>
          </a:prstGeom>
          <a:noFill/>
          <a:ln>
            <a:noFill/>
          </a:ln>
        </p:spPr>
        <p:txBody>
          <a:bodyPr anchor="ctr"/>
          <a:p>
            <a:pPr algn="r">
              <a:lnSpc>
                <a:spcPct val="100000"/>
              </a:lnSpc>
            </a:pPr>
            <a:fld id="{D12643BF-0A54-45E7-AC8D-BC14264F8F74}" type="slidenum">
              <a:rPr b="0" lang="en-IN" sz="1200" spc="-1" strike="noStrike">
                <a:solidFill>
                  <a:srgbClr val="8b8b8b"/>
                </a:solidFill>
                <a:latin typeface="Verdana"/>
                <a:ea typeface="Verdana"/>
              </a:rPr>
              <a:t>&lt;number&gt;</a:t>
            </a:fld>
            <a:endParaRPr b="0" lang="en-IN" sz="1200" spc="-1" strike="noStrike">
              <a:latin typeface="Times New Roman"/>
            </a:endParaRPr>
          </a:p>
        </p:txBody>
      </p:sp>
      <p:sp>
        <p:nvSpPr>
          <p:cNvPr id="1874" name="CustomShape 5"/>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1875" name="CustomShape 6"/>
          <p:cNvSpPr/>
          <p:nvPr/>
        </p:nvSpPr>
        <p:spPr>
          <a:xfrm>
            <a:off x="263880" y="1295280"/>
            <a:ext cx="8651160" cy="3646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200" spc="-1" strike="noStrike">
                <a:solidFill>
                  <a:srgbClr val="000000"/>
                </a:solidFill>
                <a:latin typeface="Verdana"/>
              </a:rPr>
              <a:t>Mnemonics: </a:t>
            </a:r>
            <a:r>
              <a:rPr b="1" lang="en-IN" sz="1800" spc="-1" strike="noStrike">
                <a:solidFill>
                  <a:srgbClr val="ff0000"/>
                </a:solidFill>
                <a:latin typeface="Verdana"/>
              </a:rPr>
              <a:t>ADD, ADC, SUB, SBB, INC, DEC, MUL, DIV, CMP…</a:t>
            </a:r>
            <a:endParaRPr b="0" lang="en-IN" sz="1800" spc="-1" strike="noStrike">
              <a:latin typeface="Arial"/>
            </a:endParaRPr>
          </a:p>
        </p:txBody>
      </p:sp>
      <p:graphicFrame>
        <p:nvGraphicFramePr>
          <p:cNvPr id="1876" name="Table 7"/>
          <p:cNvGraphicFramePr/>
          <p:nvPr/>
        </p:nvGraphicFramePr>
        <p:xfrm>
          <a:off x="533520" y="1905120"/>
          <a:ext cx="8152920" cy="1369080"/>
        </p:xfrm>
        <a:graphic>
          <a:graphicData uri="http://schemas.openxmlformats.org/drawingml/2006/table">
            <a:tbl>
              <a:tblPr/>
              <a:tblGrid>
                <a:gridCol w="3124080"/>
                <a:gridCol w="5029200"/>
              </a:tblGrid>
              <a:tr h="1369440">
                <a:tc>
                  <a:txBody>
                    <a:bodyPr/>
                    <a:p>
                      <a:pPr>
                        <a:lnSpc>
                          <a:spcPct val="100000"/>
                        </a:lnSpc>
                      </a:pPr>
                      <a:r>
                        <a:rPr b="1" lang="en-IN" sz="1400" spc="-1" strike="noStrike">
                          <a:solidFill>
                            <a:srgbClr val="ff0000"/>
                          </a:solidFill>
                          <a:latin typeface="Verdana"/>
                        </a:rPr>
                        <a:t>CMP reg/mem, data </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CMP reg, data</a:t>
                      </a: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CMP mem, data</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cccc"/>
                    </a:solidFill>
                  </a:tcPr>
                </a:tc>
                <a:tc>
                  <a:txBody>
                    <a:bodyPr/>
                    <a:p>
                      <a:pPr>
                        <a:lnSpc>
                          <a:spcPct val="100000"/>
                        </a:lnSpc>
                      </a:pP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IN" sz="1400" spc="-1" strike="noStrike">
                          <a:solidFill>
                            <a:srgbClr val="000000"/>
                          </a:solidFill>
                          <a:latin typeface="Verdana"/>
                        </a:rPr>
                        <a:t>Modify flags </a:t>
                      </a:r>
                      <a:r>
                        <a:rPr b="1" lang="en-IN" sz="1400" spc="-1" strike="noStrike">
                          <a:solidFill>
                            <a:srgbClr val="000000"/>
                          </a:solidFill>
                          <a:latin typeface="Symbol"/>
                        </a:rPr>
                        <a:t></a:t>
                      </a:r>
                      <a:r>
                        <a:rPr b="1" lang="en-IN" sz="1400" spc="-1" strike="noStrike">
                          <a:solidFill>
                            <a:srgbClr val="000000"/>
                          </a:solidFill>
                          <a:latin typeface="Verdana"/>
                        </a:rPr>
                        <a:t> (reg) – (data)</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If (reg) &gt; data  then CF=0, ZF=0, SF=0</a:t>
                      </a:r>
                      <a:endParaRPr b="0" lang="en-IN" sz="1400" spc="-1" strike="noStrike">
                        <a:latin typeface="Arial"/>
                      </a:endParaRPr>
                    </a:p>
                    <a:p>
                      <a:pPr>
                        <a:lnSpc>
                          <a:spcPct val="100000"/>
                        </a:lnSpc>
                      </a:pPr>
                      <a:r>
                        <a:rPr b="1" lang="en-IN" sz="1400" spc="-1" strike="noStrike">
                          <a:solidFill>
                            <a:srgbClr val="000000"/>
                          </a:solidFill>
                          <a:latin typeface="Verdana"/>
                        </a:rPr>
                        <a:t>If (reg) &lt; data  then CF=1, ZF=0, SF=1</a:t>
                      </a:r>
                      <a:endParaRPr b="0" lang="en-IN" sz="1400" spc="-1" strike="noStrike">
                        <a:latin typeface="Arial"/>
                      </a:endParaRPr>
                    </a:p>
                    <a:p>
                      <a:pPr>
                        <a:lnSpc>
                          <a:spcPct val="100000"/>
                        </a:lnSpc>
                      </a:pPr>
                      <a:r>
                        <a:rPr b="1" lang="en-IN" sz="1400" spc="-1" strike="noStrike">
                          <a:solidFill>
                            <a:srgbClr val="000000"/>
                          </a:solidFill>
                          <a:latin typeface="Verdana"/>
                        </a:rPr>
                        <a:t>If (reg) = data  then CF=0, ZF=1, SF=0</a:t>
                      </a: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Modify flags </a:t>
                      </a:r>
                      <a:r>
                        <a:rPr b="1" lang="en-IN" sz="1400" spc="-1" strike="noStrike">
                          <a:solidFill>
                            <a:srgbClr val="000000"/>
                          </a:solidFill>
                          <a:latin typeface="Symbol"/>
                        </a:rPr>
                        <a:t></a:t>
                      </a:r>
                      <a:r>
                        <a:rPr b="1" lang="en-IN" sz="1400" spc="-1" strike="noStrike">
                          <a:solidFill>
                            <a:srgbClr val="000000"/>
                          </a:solidFill>
                          <a:latin typeface="Verdana"/>
                        </a:rPr>
                        <a:t> (mem) – (mem)</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If (mem) &gt; data  then CF=0, ZF=0, SF=0</a:t>
                      </a:r>
                      <a:endParaRPr b="0" lang="en-IN" sz="1400" spc="-1" strike="noStrike">
                        <a:latin typeface="Arial"/>
                      </a:endParaRPr>
                    </a:p>
                    <a:p>
                      <a:pPr>
                        <a:lnSpc>
                          <a:spcPct val="100000"/>
                        </a:lnSpc>
                      </a:pPr>
                      <a:r>
                        <a:rPr b="1" lang="en-IN" sz="1400" spc="-1" strike="noStrike">
                          <a:solidFill>
                            <a:srgbClr val="000000"/>
                          </a:solidFill>
                          <a:latin typeface="Verdana"/>
                        </a:rPr>
                        <a:t>If (mem) &lt; data  then CF=1, ZF=0, SF=1</a:t>
                      </a:r>
                      <a:endParaRPr b="0" lang="en-IN" sz="1400" spc="-1" strike="noStrike">
                        <a:latin typeface="Arial"/>
                      </a:endParaRPr>
                    </a:p>
                    <a:p>
                      <a:pPr>
                        <a:lnSpc>
                          <a:spcPct val="100000"/>
                        </a:lnSpc>
                      </a:pPr>
                      <a:r>
                        <a:rPr b="1" lang="en-IN" sz="1400" spc="-1" strike="noStrike">
                          <a:solidFill>
                            <a:srgbClr val="000000"/>
                          </a:solidFill>
                          <a:latin typeface="Verdana"/>
                        </a:rPr>
                        <a:t>If (mem) = data  then CF=0, ZF=1, SF=0</a:t>
                      </a:r>
                      <a:endParaRPr b="0" lang="en-IN" sz="1400" spc="-1" strike="noStrike">
                        <a:latin typeface="Arial"/>
                      </a:endParaRPr>
                    </a:p>
                    <a:p>
                      <a:pPr>
                        <a:lnSpc>
                          <a:spcPct val="100000"/>
                        </a:lnSpc>
                      </a:pP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cccc"/>
                    </a:solidFill>
                  </a:tcPr>
                </a:tc>
              </a:tr>
            </a:tbl>
          </a:graphicData>
        </a:graphic>
      </p:graphicFrame>
    </p:spTree>
  </p:cSld>
  <mc:AlternateContent>
    <mc:Choice Requires="p14">
      <p:transition spd="slow" p14:dur="2000"/>
    </mc:Choice>
    <mc:Fallback>
      <p:transition spd="slow"/>
    </mc:Fallback>
  </mc:AlternateContent>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7" name="CustomShape 1"/>
          <p:cNvSpPr/>
          <p:nvPr/>
        </p:nvSpPr>
        <p:spPr>
          <a:xfrm>
            <a:off x="7436160" y="1282680"/>
            <a:ext cx="609120" cy="3942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1878" name="CustomShape 2"/>
          <p:cNvSpPr/>
          <p:nvPr/>
        </p:nvSpPr>
        <p:spPr>
          <a:xfrm>
            <a:off x="263880" y="849960"/>
            <a:ext cx="8651160" cy="39420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800" spc="-1" strike="noStrike">
                <a:solidFill>
                  <a:srgbClr val="0070c0"/>
                </a:solidFill>
                <a:latin typeface="Verdana"/>
                <a:ea typeface="Verdana"/>
              </a:rPr>
              <a:t>2. Arithmetic Instructions</a:t>
            </a:r>
            <a:endParaRPr b="0" lang="en-IN" sz="1800" spc="-1" strike="noStrike">
              <a:latin typeface="Arial"/>
            </a:endParaRPr>
          </a:p>
        </p:txBody>
      </p:sp>
      <p:sp>
        <p:nvSpPr>
          <p:cNvPr id="1879" name="TextShape 3"/>
          <p:cNvSpPr txBox="1"/>
          <p:nvPr/>
        </p:nvSpPr>
        <p:spPr>
          <a:xfrm>
            <a:off x="2895480" y="110880"/>
            <a:ext cx="6019560" cy="487080"/>
          </a:xfrm>
          <a:prstGeom prst="rect">
            <a:avLst/>
          </a:prstGeom>
          <a:noFill/>
          <a:ln>
            <a:noFill/>
          </a:ln>
        </p:spPr>
        <p:txBody>
          <a:bodyPr anchor="ctr"/>
          <a:p>
            <a:pPr>
              <a:lnSpc>
                <a:spcPct val="100000"/>
              </a:lnSpc>
            </a:pPr>
            <a:r>
              <a:rPr b="1" lang="en-US" sz="2000" spc="-1" strike="noStrike">
                <a:solidFill>
                  <a:srgbClr val="ff0066"/>
                </a:solidFill>
                <a:latin typeface="Verdana"/>
                <a:ea typeface="Verdana"/>
              </a:rPr>
              <a:t>Instruction Set</a:t>
            </a:r>
            <a:endParaRPr b="0" lang="en-US" sz="2000" spc="-1" strike="noStrike">
              <a:solidFill>
                <a:srgbClr val="000000"/>
              </a:solidFill>
              <a:latin typeface="Verdana"/>
            </a:endParaRPr>
          </a:p>
        </p:txBody>
      </p:sp>
      <p:sp>
        <p:nvSpPr>
          <p:cNvPr id="1880" name="TextShape 4"/>
          <p:cNvSpPr txBox="1"/>
          <p:nvPr/>
        </p:nvSpPr>
        <p:spPr>
          <a:xfrm>
            <a:off x="6553080" y="6356520"/>
            <a:ext cx="2133360" cy="364680"/>
          </a:xfrm>
          <a:prstGeom prst="rect">
            <a:avLst/>
          </a:prstGeom>
          <a:noFill/>
          <a:ln>
            <a:noFill/>
          </a:ln>
        </p:spPr>
        <p:txBody>
          <a:bodyPr anchor="ctr"/>
          <a:p>
            <a:pPr algn="r">
              <a:lnSpc>
                <a:spcPct val="100000"/>
              </a:lnSpc>
            </a:pPr>
            <a:fld id="{9A26E69A-E30C-43CE-9168-0FB7F1CFF6D2}" type="slidenum">
              <a:rPr b="0" lang="en-IN" sz="1200" spc="-1" strike="noStrike">
                <a:solidFill>
                  <a:srgbClr val="8b8b8b"/>
                </a:solidFill>
                <a:latin typeface="Verdana"/>
                <a:ea typeface="Verdana"/>
              </a:rPr>
              <a:t>&lt;number&gt;</a:t>
            </a:fld>
            <a:endParaRPr b="0" lang="en-IN" sz="1200" spc="-1" strike="noStrike">
              <a:latin typeface="Times New Roman"/>
            </a:endParaRPr>
          </a:p>
        </p:txBody>
      </p:sp>
      <p:sp>
        <p:nvSpPr>
          <p:cNvPr id="1881" name="CustomShape 5"/>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1882" name="CustomShape 6"/>
          <p:cNvSpPr/>
          <p:nvPr/>
        </p:nvSpPr>
        <p:spPr>
          <a:xfrm>
            <a:off x="263880" y="1295280"/>
            <a:ext cx="8651160" cy="3646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200" spc="-1" strike="noStrike">
                <a:solidFill>
                  <a:srgbClr val="000000"/>
                </a:solidFill>
                <a:latin typeface="Verdana"/>
              </a:rPr>
              <a:t>Mnemonics: </a:t>
            </a:r>
            <a:r>
              <a:rPr b="1" lang="en-IN" sz="1800" spc="-1" strike="noStrike">
                <a:solidFill>
                  <a:srgbClr val="ff0000"/>
                </a:solidFill>
                <a:latin typeface="Verdana"/>
              </a:rPr>
              <a:t>ADD, ADC, SUB, SBB, INC, DEC, MUL, DIV, CMP…</a:t>
            </a:r>
            <a:endParaRPr b="0" lang="en-IN" sz="1800" spc="-1" strike="noStrike">
              <a:latin typeface="Arial"/>
            </a:endParaRPr>
          </a:p>
        </p:txBody>
      </p:sp>
      <p:graphicFrame>
        <p:nvGraphicFramePr>
          <p:cNvPr id="1883" name="Table 7"/>
          <p:cNvGraphicFramePr/>
          <p:nvPr/>
        </p:nvGraphicFramePr>
        <p:xfrm>
          <a:off x="533520" y="1905120"/>
          <a:ext cx="8152920" cy="1369080"/>
        </p:xfrm>
        <a:graphic>
          <a:graphicData uri="http://schemas.openxmlformats.org/drawingml/2006/table">
            <a:tbl>
              <a:tblPr/>
              <a:tblGrid>
                <a:gridCol w="3124080"/>
                <a:gridCol w="5029200"/>
              </a:tblGrid>
              <a:tr h="1369440">
                <a:tc>
                  <a:txBody>
                    <a:bodyPr/>
                    <a:p>
                      <a:pPr>
                        <a:lnSpc>
                          <a:spcPct val="100000"/>
                        </a:lnSpc>
                      </a:pPr>
                      <a:r>
                        <a:rPr b="1" lang="en-IN" sz="1400" spc="-1" strike="noStrike">
                          <a:solidFill>
                            <a:srgbClr val="ff0000"/>
                          </a:solidFill>
                          <a:latin typeface="Verdana"/>
                        </a:rPr>
                        <a:t>CMP A, data </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CMP AL, data8</a:t>
                      </a: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CMP AX, data16</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cccc"/>
                    </a:solidFill>
                  </a:tcPr>
                </a:tc>
                <a:tc>
                  <a:txBody>
                    <a:bodyPr/>
                    <a:p>
                      <a:pPr>
                        <a:lnSpc>
                          <a:spcPct val="100000"/>
                        </a:lnSpc>
                      </a:pP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IN" sz="1400" spc="-1" strike="noStrike">
                          <a:solidFill>
                            <a:srgbClr val="000000"/>
                          </a:solidFill>
                          <a:latin typeface="Verdana"/>
                        </a:rPr>
                        <a:t>Modify flags </a:t>
                      </a:r>
                      <a:r>
                        <a:rPr b="1" lang="en-IN" sz="1400" spc="-1" strike="noStrike">
                          <a:solidFill>
                            <a:srgbClr val="000000"/>
                          </a:solidFill>
                          <a:latin typeface="Symbol"/>
                        </a:rPr>
                        <a:t></a:t>
                      </a:r>
                      <a:r>
                        <a:rPr b="1" lang="en-IN" sz="1400" spc="-1" strike="noStrike">
                          <a:solidFill>
                            <a:srgbClr val="000000"/>
                          </a:solidFill>
                          <a:latin typeface="Verdana"/>
                        </a:rPr>
                        <a:t> (AL) – data8</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If (AL) &gt; data8  then CF=0, ZF=0, SF=0</a:t>
                      </a:r>
                      <a:endParaRPr b="0" lang="en-IN" sz="1400" spc="-1" strike="noStrike">
                        <a:latin typeface="Arial"/>
                      </a:endParaRPr>
                    </a:p>
                    <a:p>
                      <a:pPr>
                        <a:lnSpc>
                          <a:spcPct val="100000"/>
                        </a:lnSpc>
                      </a:pPr>
                      <a:r>
                        <a:rPr b="1" lang="en-IN" sz="1400" spc="-1" strike="noStrike">
                          <a:solidFill>
                            <a:srgbClr val="000000"/>
                          </a:solidFill>
                          <a:latin typeface="Verdana"/>
                        </a:rPr>
                        <a:t>If (AL) &lt; data8  then CF=1, ZF=0, SF=1</a:t>
                      </a:r>
                      <a:endParaRPr b="0" lang="en-IN" sz="1400" spc="-1" strike="noStrike">
                        <a:latin typeface="Arial"/>
                      </a:endParaRPr>
                    </a:p>
                    <a:p>
                      <a:pPr>
                        <a:lnSpc>
                          <a:spcPct val="100000"/>
                        </a:lnSpc>
                      </a:pPr>
                      <a:r>
                        <a:rPr b="1" lang="en-IN" sz="1400" spc="-1" strike="noStrike">
                          <a:solidFill>
                            <a:srgbClr val="000000"/>
                          </a:solidFill>
                          <a:latin typeface="Verdana"/>
                        </a:rPr>
                        <a:t>If (AL) = data8  then CF=0, ZF=1, SF=0</a:t>
                      </a: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Modify flags </a:t>
                      </a:r>
                      <a:r>
                        <a:rPr b="1" lang="en-IN" sz="1400" spc="-1" strike="noStrike">
                          <a:solidFill>
                            <a:srgbClr val="000000"/>
                          </a:solidFill>
                          <a:latin typeface="Symbol"/>
                        </a:rPr>
                        <a:t></a:t>
                      </a:r>
                      <a:r>
                        <a:rPr b="1" lang="en-IN" sz="1400" spc="-1" strike="noStrike">
                          <a:solidFill>
                            <a:srgbClr val="000000"/>
                          </a:solidFill>
                          <a:latin typeface="Verdana"/>
                        </a:rPr>
                        <a:t> (AX) – data16</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If (AX) &gt; data16      then CF=0, ZF=0, SF=0</a:t>
                      </a:r>
                      <a:endParaRPr b="0" lang="en-IN" sz="1400" spc="-1" strike="noStrike">
                        <a:latin typeface="Arial"/>
                      </a:endParaRPr>
                    </a:p>
                    <a:p>
                      <a:pPr>
                        <a:lnSpc>
                          <a:spcPct val="100000"/>
                        </a:lnSpc>
                      </a:pPr>
                      <a:r>
                        <a:rPr b="1" lang="en-IN" sz="1400" spc="-1" strike="noStrike">
                          <a:solidFill>
                            <a:srgbClr val="000000"/>
                          </a:solidFill>
                          <a:latin typeface="Verdana"/>
                        </a:rPr>
                        <a:t>If (mem) &lt; data16  then CF=1, ZF=0, SF=1</a:t>
                      </a:r>
                      <a:endParaRPr b="0" lang="en-IN" sz="1400" spc="-1" strike="noStrike">
                        <a:latin typeface="Arial"/>
                      </a:endParaRPr>
                    </a:p>
                    <a:p>
                      <a:pPr>
                        <a:lnSpc>
                          <a:spcPct val="100000"/>
                        </a:lnSpc>
                      </a:pPr>
                      <a:r>
                        <a:rPr b="1" lang="en-IN" sz="1400" spc="-1" strike="noStrike">
                          <a:solidFill>
                            <a:srgbClr val="000000"/>
                          </a:solidFill>
                          <a:latin typeface="Verdana"/>
                        </a:rPr>
                        <a:t>If (mem) = data16  then CF=0, ZF=1, SF=0</a:t>
                      </a:r>
                      <a:endParaRPr b="0" lang="en-IN" sz="1400" spc="-1" strike="noStrike">
                        <a:latin typeface="Arial"/>
                      </a:endParaRPr>
                    </a:p>
                    <a:p>
                      <a:pPr>
                        <a:lnSpc>
                          <a:spcPct val="100000"/>
                        </a:lnSpc>
                      </a:pP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cccc"/>
                    </a:solidFill>
                  </a:tcPr>
                </a:tc>
              </a:tr>
            </a:tbl>
          </a:graphicData>
        </a:graphic>
      </p:graphicFrame>
    </p:spTree>
  </p:cSld>
  <mc:AlternateContent>
    <mc:Choice Requires="p14">
      <p:transition spd="slow" p14:dur="2000"/>
    </mc:Choice>
    <mc:Fallback>
      <p:transition spd="slow"/>
    </mc:Fallback>
  </mc:AlternateContent>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4" name="CustomShape 1"/>
          <p:cNvSpPr/>
          <p:nvPr/>
        </p:nvSpPr>
        <p:spPr>
          <a:xfrm>
            <a:off x="2362320" y="1282680"/>
            <a:ext cx="609120" cy="3942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1885" name="CustomShape 2"/>
          <p:cNvSpPr/>
          <p:nvPr/>
        </p:nvSpPr>
        <p:spPr>
          <a:xfrm>
            <a:off x="263880" y="849960"/>
            <a:ext cx="8651160" cy="39420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800" spc="-1" strike="noStrike">
                <a:solidFill>
                  <a:srgbClr val="0070c0"/>
                </a:solidFill>
                <a:latin typeface="Verdana"/>
                <a:ea typeface="Verdana"/>
              </a:rPr>
              <a:t>3. Logical Instructions</a:t>
            </a:r>
            <a:endParaRPr b="0" lang="en-IN" sz="1800" spc="-1" strike="noStrike">
              <a:latin typeface="Arial"/>
            </a:endParaRPr>
          </a:p>
        </p:txBody>
      </p:sp>
      <p:sp>
        <p:nvSpPr>
          <p:cNvPr id="1886" name="TextShape 3"/>
          <p:cNvSpPr txBox="1"/>
          <p:nvPr/>
        </p:nvSpPr>
        <p:spPr>
          <a:xfrm>
            <a:off x="2895480" y="110880"/>
            <a:ext cx="6019560" cy="487080"/>
          </a:xfrm>
          <a:prstGeom prst="rect">
            <a:avLst/>
          </a:prstGeom>
          <a:noFill/>
          <a:ln>
            <a:noFill/>
          </a:ln>
        </p:spPr>
        <p:txBody>
          <a:bodyPr anchor="ctr"/>
          <a:p>
            <a:pPr>
              <a:lnSpc>
                <a:spcPct val="100000"/>
              </a:lnSpc>
            </a:pPr>
            <a:r>
              <a:rPr b="1" lang="en-US" sz="2000" spc="-1" strike="noStrike">
                <a:solidFill>
                  <a:srgbClr val="ff0066"/>
                </a:solidFill>
                <a:latin typeface="Verdana"/>
                <a:ea typeface="Verdana"/>
              </a:rPr>
              <a:t>Instruction Set</a:t>
            </a:r>
            <a:endParaRPr b="0" lang="en-US" sz="2000" spc="-1" strike="noStrike">
              <a:solidFill>
                <a:srgbClr val="000000"/>
              </a:solidFill>
              <a:latin typeface="Verdana"/>
            </a:endParaRPr>
          </a:p>
        </p:txBody>
      </p:sp>
      <p:sp>
        <p:nvSpPr>
          <p:cNvPr id="1887" name="TextShape 4"/>
          <p:cNvSpPr txBox="1"/>
          <p:nvPr/>
        </p:nvSpPr>
        <p:spPr>
          <a:xfrm>
            <a:off x="6553080" y="6356520"/>
            <a:ext cx="2133360" cy="364680"/>
          </a:xfrm>
          <a:prstGeom prst="rect">
            <a:avLst/>
          </a:prstGeom>
          <a:noFill/>
          <a:ln>
            <a:noFill/>
          </a:ln>
        </p:spPr>
        <p:txBody>
          <a:bodyPr anchor="ctr"/>
          <a:p>
            <a:pPr algn="r">
              <a:lnSpc>
                <a:spcPct val="100000"/>
              </a:lnSpc>
            </a:pPr>
            <a:fld id="{0C772BAF-9CDB-408E-805F-1920C49A4B80}" type="slidenum">
              <a:rPr b="0" lang="en-IN" sz="1200" spc="-1" strike="noStrike">
                <a:solidFill>
                  <a:srgbClr val="8b8b8b"/>
                </a:solidFill>
                <a:latin typeface="Verdana"/>
                <a:ea typeface="Verdana"/>
              </a:rPr>
              <a:t>&lt;number&gt;</a:t>
            </a:fld>
            <a:endParaRPr b="0" lang="en-IN" sz="1200" spc="-1" strike="noStrike">
              <a:latin typeface="Times New Roman"/>
            </a:endParaRPr>
          </a:p>
        </p:txBody>
      </p:sp>
      <p:sp>
        <p:nvSpPr>
          <p:cNvPr id="1888" name="CustomShape 5"/>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1889" name="CustomShape 6"/>
          <p:cNvSpPr/>
          <p:nvPr/>
        </p:nvSpPr>
        <p:spPr>
          <a:xfrm>
            <a:off x="263880" y="1295280"/>
            <a:ext cx="8651160" cy="3646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200" spc="-1" strike="noStrike">
                <a:solidFill>
                  <a:srgbClr val="000000"/>
                </a:solidFill>
                <a:latin typeface="Verdana"/>
              </a:rPr>
              <a:t>Mnemonics:  </a:t>
            </a:r>
            <a:r>
              <a:rPr b="1" lang="en-IN" sz="1800" spc="-1" strike="noStrike">
                <a:solidFill>
                  <a:srgbClr val="ff0000"/>
                </a:solidFill>
                <a:latin typeface="Verdana"/>
              </a:rPr>
              <a:t>AND, OR, XOR, TEST, SHR, SHL, RCR, RCL …</a:t>
            </a:r>
            <a:endParaRPr b="0" lang="en-IN" sz="1800" spc="-1" strike="noStrike">
              <a:latin typeface="Arial"/>
            </a:endParaRPr>
          </a:p>
        </p:txBody>
      </p:sp>
      <p:pic>
        <p:nvPicPr>
          <p:cNvPr id="1890" name="Picture 3" descr=""/>
          <p:cNvPicPr/>
          <p:nvPr/>
        </p:nvPicPr>
        <p:blipFill>
          <a:blip r:embed="rId1"/>
          <a:stretch/>
        </p:blipFill>
        <p:spPr>
          <a:xfrm>
            <a:off x="990720" y="1828800"/>
            <a:ext cx="6845760" cy="2423880"/>
          </a:xfrm>
          <a:prstGeom prst="rect">
            <a:avLst/>
          </a:prstGeom>
          <a:ln>
            <a:noFill/>
          </a:ln>
        </p:spPr>
      </p:pic>
      <p:pic>
        <p:nvPicPr>
          <p:cNvPr id="1891" name="Picture 5" descr=""/>
          <p:cNvPicPr/>
          <p:nvPr/>
        </p:nvPicPr>
        <p:blipFill>
          <a:blip r:embed="rId2"/>
          <a:stretch/>
        </p:blipFill>
        <p:spPr>
          <a:xfrm>
            <a:off x="1077480" y="4311720"/>
            <a:ext cx="6790320" cy="2464200"/>
          </a:xfrm>
          <a:prstGeom prst="rect">
            <a:avLst/>
          </a:prstGeom>
          <a:ln>
            <a:noFill/>
          </a:ln>
        </p:spPr>
      </p:pic>
      <p:pic>
        <p:nvPicPr>
          <p:cNvPr id="1892" name="Picture 6" descr=""/>
          <p:cNvPicPr/>
          <p:nvPr/>
        </p:nvPicPr>
        <p:blipFill>
          <a:blip r:embed="rId3"/>
          <a:stretch/>
        </p:blipFill>
        <p:spPr>
          <a:xfrm>
            <a:off x="1014840" y="1883520"/>
            <a:ext cx="6781320" cy="2314080"/>
          </a:xfrm>
          <a:prstGeom prst="rect">
            <a:avLst/>
          </a:prstGeom>
          <a:ln>
            <a:noFill/>
          </a:ln>
        </p:spPr>
      </p:pic>
    </p:spTree>
  </p:cSld>
  <mc:AlternateContent>
    <mc:Choice Requires="p14">
      <p:transition spd="slow" p14:dur="2000"/>
    </mc:Choice>
    <mc:Fallback>
      <p:transition spd="slow"/>
    </mc:Fallback>
  </mc:AlternateContent>
  <p:timing>
    <p:tnLst>
      <p:par>
        <p:cTn id="1188" dur="indefinite" restart="never" nodeType="tmRoot">
          <p:childTnLst>
            <p:seq>
              <p:cTn id="1189" dur="indefinite" nodeType="mainSeq">
                <p:childTnLst>
                  <p:par>
                    <p:cTn id="1190" fill="hold">
                      <p:stCondLst>
                        <p:cond delay="indefinite"/>
                      </p:stCondLst>
                      <p:childTnLst>
                        <p:par>
                          <p:cTn id="1191" fill="hold">
                            <p:stCondLst>
                              <p:cond delay="0"/>
                            </p:stCondLst>
                            <p:childTnLst>
                              <p:par>
                                <p:cTn id="1192" nodeType="clickEffect" fill="hold" presetClass="exit" presetID="1">
                                  <p:stCondLst>
                                    <p:cond delay="0"/>
                                  </p:stCondLst>
                                  <p:childTnLst>
                                    <p:set>
                                      <p:cBhvr>
                                        <p:cTn id="1193" dur="1" fill="hold">
                                          <p:stCondLst>
                                            <p:cond delay="0"/>
                                          </p:stCondLst>
                                        </p:cTn>
                                        <p:tgtEl>
                                          <p:spTgt spid="1890"/>
                                        </p:tgtEl>
                                        <p:attrNameLst>
                                          <p:attrName>style.visibility</p:attrName>
                                        </p:attrNameLst>
                                      </p:cBhvr>
                                      <p:to>
                                        <p:strVal val="hidden"/>
                                      </p:to>
                                    </p:set>
                                  </p:childTnLst>
                                </p:cTn>
                              </p:par>
                              <p:par>
                                <p:cTn id="1194" nodeType="withEffect" fill="hold" presetClass="exit" presetID="1">
                                  <p:stCondLst>
                                    <p:cond delay="0"/>
                                  </p:stCondLst>
                                  <p:childTnLst>
                                    <p:set>
                                      <p:cBhvr>
                                        <p:cTn id="1195" dur="1" fill="hold">
                                          <p:stCondLst>
                                            <p:cond delay="0"/>
                                          </p:stCondLst>
                                        </p:cTn>
                                        <p:tgtEl>
                                          <p:spTgt spid="1891"/>
                                        </p:tgtEl>
                                        <p:attrNameLst>
                                          <p:attrName>style.visibility</p:attrName>
                                        </p:attrNameLst>
                                      </p:cBhvr>
                                      <p:to>
                                        <p:strVal val="hidden"/>
                                      </p:to>
                                    </p:set>
                                  </p:childTnLst>
                                </p:cTn>
                              </p:par>
                              <p:par>
                                <p:cTn id="1196" nodeType="withEffect" fill="hold" presetClass="entr" presetID="10">
                                  <p:stCondLst>
                                    <p:cond delay="0"/>
                                  </p:stCondLst>
                                  <p:childTnLst>
                                    <p:set>
                                      <p:cBhvr>
                                        <p:cTn id="1197" dur="1" fill="hold">
                                          <p:stCondLst>
                                            <p:cond delay="0"/>
                                          </p:stCondLst>
                                        </p:cTn>
                                        <p:tgtEl>
                                          <p:spTgt spid="1892"/>
                                        </p:tgtEl>
                                        <p:attrNameLst>
                                          <p:attrName>style.visibility</p:attrName>
                                        </p:attrNameLst>
                                      </p:cBhvr>
                                      <p:to>
                                        <p:strVal val="visible"/>
                                      </p:to>
                                    </p:set>
                                    <p:animEffect filter="fade" transition="in">
                                      <p:cBhvr additive="repl">
                                        <p:cTn id="1198" dur="500"/>
                                        <p:tgtEl>
                                          <p:spTgt spid="189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3" name="CustomShape 1"/>
          <p:cNvSpPr/>
          <p:nvPr/>
        </p:nvSpPr>
        <p:spPr>
          <a:xfrm>
            <a:off x="2971800" y="1282680"/>
            <a:ext cx="609120" cy="3942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1894" name="CustomShape 2"/>
          <p:cNvSpPr/>
          <p:nvPr/>
        </p:nvSpPr>
        <p:spPr>
          <a:xfrm>
            <a:off x="263880" y="849960"/>
            <a:ext cx="8651160" cy="39420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800" spc="-1" strike="noStrike">
                <a:solidFill>
                  <a:srgbClr val="0070c0"/>
                </a:solidFill>
                <a:latin typeface="Verdana"/>
                <a:ea typeface="Verdana"/>
              </a:rPr>
              <a:t>3. Logical Instructions</a:t>
            </a:r>
            <a:endParaRPr b="0" lang="en-IN" sz="1800" spc="-1" strike="noStrike">
              <a:latin typeface="Arial"/>
            </a:endParaRPr>
          </a:p>
        </p:txBody>
      </p:sp>
      <p:sp>
        <p:nvSpPr>
          <p:cNvPr id="1895" name="TextShape 3"/>
          <p:cNvSpPr txBox="1"/>
          <p:nvPr/>
        </p:nvSpPr>
        <p:spPr>
          <a:xfrm>
            <a:off x="2895480" y="110880"/>
            <a:ext cx="6019560" cy="487080"/>
          </a:xfrm>
          <a:prstGeom prst="rect">
            <a:avLst/>
          </a:prstGeom>
          <a:noFill/>
          <a:ln>
            <a:noFill/>
          </a:ln>
        </p:spPr>
        <p:txBody>
          <a:bodyPr anchor="ctr"/>
          <a:p>
            <a:pPr>
              <a:lnSpc>
                <a:spcPct val="100000"/>
              </a:lnSpc>
            </a:pPr>
            <a:r>
              <a:rPr b="1" lang="en-US" sz="2000" spc="-1" strike="noStrike">
                <a:solidFill>
                  <a:srgbClr val="ff0066"/>
                </a:solidFill>
                <a:latin typeface="Verdana"/>
                <a:ea typeface="Verdana"/>
              </a:rPr>
              <a:t>Instruction Set</a:t>
            </a:r>
            <a:endParaRPr b="0" lang="en-US" sz="2000" spc="-1" strike="noStrike">
              <a:solidFill>
                <a:srgbClr val="000000"/>
              </a:solidFill>
              <a:latin typeface="Verdana"/>
            </a:endParaRPr>
          </a:p>
        </p:txBody>
      </p:sp>
      <p:sp>
        <p:nvSpPr>
          <p:cNvPr id="1896" name="TextShape 4"/>
          <p:cNvSpPr txBox="1"/>
          <p:nvPr/>
        </p:nvSpPr>
        <p:spPr>
          <a:xfrm>
            <a:off x="6553080" y="6356520"/>
            <a:ext cx="2133360" cy="364680"/>
          </a:xfrm>
          <a:prstGeom prst="rect">
            <a:avLst/>
          </a:prstGeom>
          <a:noFill/>
          <a:ln>
            <a:noFill/>
          </a:ln>
        </p:spPr>
        <p:txBody>
          <a:bodyPr anchor="ctr"/>
          <a:p>
            <a:pPr algn="r">
              <a:lnSpc>
                <a:spcPct val="100000"/>
              </a:lnSpc>
            </a:pPr>
            <a:fld id="{4D542235-2328-46B0-8BEB-CDA75AFAF21E}" type="slidenum">
              <a:rPr b="0" lang="en-IN" sz="1200" spc="-1" strike="noStrike">
                <a:solidFill>
                  <a:srgbClr val="8b8b8b"/>
                </a:solidFill>
                <a:latin typeface="Verdana"/>
                <a:ea typeface="Verdana"/>
              </a:rPr>
              <a:t>&lt;number&gt;</a:t>
            </a:fld>
            <a:endParaRPr b="0" lang="en-IN" sz="1200" spc="-1" strike="noStrike">
              <a:latin typeface="Times New Roman"/>
            </a:endParaRPr>
          </a:p>
        </p:txBody>
      </p:sp>
      <p:sp>
        <p:nvSpPr>
          <p:cNvPr id="1897" name="CustomShape 5"/>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1898" name="CustomShape 6"/>
          <p:cNvSpPr/>
          <p:nvPr/>
        </p:nvSpPr>
        <p:spPr>
          <a:xfrm>
            <a:off x="263880" y="1295280"/>
            <a:ext cx="8651160" cy="3646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200" spc="-1" strike="noStrike">
                <a:solidFill>
                  <a:srgbClr val="000000"/>
                </a:solidFill>
                <a:latin typeface="Verdana"/>
              </a:rPr>
              <a:t>Mnemonics:  </a:t>
            </a:r>
            <a:r>
              <a:rPr b="1" lang="en-IN" sz="1800" spc="-1" strike="noStrike">
                <a:solidFill>
                  <a:srgbClr val="ff0000"/>
                </a:solidFill>
                <a:latin typeface="Verdana"/>
              </a:rPr>
              <a:t>AND, OR, XOR, TEST, SHR, SHL, RCR, RCL …</a:t>
            </a:r>
            <a:endParaRPr b="0" lang="en-IN" sz="1800" spc="-1" strike="noStrike">
              <a:latin typeface="Arial"/>
            </a:endParaRPr>
          </a:p>
        </p:txBody>
      </p:sp>
      <p:pic>
        <p:nvPicPr>
          <p:cNvPr id="1899" name="Picture 2" descr=""/>
          <p:cNvPicPr/>
          <p:nvPr/>
        </p:nvPicPr>
        <p:blipFill>
          <a:blip r:embed="rId1"/>
          <a:stretch/>
        </p:blipFill>
        <p:spPr>
          <a:xfrm>
            <a:off x="1260720" y="1664640"/>
            <a:ext cx="6248160" cy="2467080"/>
          </a:xfrm>
          <a:prstGeom prst="rect">
            <a:avLst/>
          </a:prstGeom>
          <a:ln>
            <a:noFill/>
          </a:ln>
        </p:spPr>
      </p:pic>
      <p:pic>
        <p:nvPicPr>
          <p:cNvPr id="1900" name="Picture 3" descr=""/>
          <p:cNvPicPr/>
          <p:nvPr/>
        </p:nvPicPr>
        <p:blipFill>
          <a:blip r:embed="rId2"/>
          <a:stretch/>
        </p:blipFill>
        <p:spPr>
          <a:xfrm>
            <a:off x="1281600" y="4074480"/>
            <a:ext cx="6248160" cy="1680120"/>
          </a:xfrm>
          <a:prstGeom prst="rect">
            <a:avLst/>
          </a:prstGeom>
          <a:ln>
            <a:noFill/>
          </a:ln>
        </p:spPr>
      </p:pic>
      <p:pic>
        <p:nvPicPr>
          <p:cNvPr id="1901" name="Picture 5" descr=""/>
          <p:cNvPicPr/>
          <p:nvPr/>
        </p:nvPicPr>
        <p:blipFill>
          <a:blip r:embed="rId3"/>
          <a:stretch/>
        </p:blipFill>
        <p:spPr>
          <a:xfrm>
            <a:off x="1281600" y="5519520"/>
            <a:ext cx="6472080" cy="1347480"/>
          </a:xfrm>
          <a:prstGeom prst="rect">
            <a:avLst/>
          </a:prstGeom>
          <a:ln>
            <a:noFill/>
          </a:ln>
        </p:spPr>
      </p:pic>
    </p:spTree>
  </p:cSld>
  <mc:AlternateContent>
    <mc:Choice Requires="p14">
      <p:transition spd="slow" p14:dur="2000"/>
    </mc:Choice>
    <mc:Fallback>
      <p:transition spd="slow"/>
    </mc:Fallback>
  </mc:AlternateContent>
  <p:timing>
    <p:tnLst>
      <p:par>
        <p:cTn id="1199" dur="indefinite" restart="never" nodeType="tmRoot">
          <p:childTnLst>
            <p:seq>
              <p:cTn id="1200" dur="indefinite" nodeType="mainSeq">
                <p:childTnLst>
                  <p:par>
                    <p:cTn id="1201" fill="hold">
                      <p:stCondLst>
                        <p:cond delay="indefinite"/>
                      </p:stCondLst>
                      <p:childTnLst>
                        <p:par>
                          <p:cTn id="1202" fill="hold">
                            <p:stCondLst>
                              <p:cond delay="0"/>
                            </p:stCondLst>
                            <p:childTnLst>
                              <p:par>
                                <p:cTn id="1203" nodeType="clickEffect" fill="hold" presetClass="entr" presetID="10">
                                  <p:stCondLst>
                                    <p:cond delay="0"/>
                                  </p:stCondLst>
                                  <p:childTnLst>
                                    <p:set>
                                      <p:cBhvr>
                                        <p:cTn id="1204" dur="1" fill="hold">
                                          <p:stCondLst>
                                            <p:cond delay="0"/>
                                          </p:stCondLst>
                                        </p:cTn>
                                        <p:tgtEl>
                                          <p:spTgt spid="1900"/>
                                        </p:tgtEl>
                                        <p:attrNameLst>
                                          <p:attrName>style.visibility</p:attrName>
                                        </p:attrNameLst>
                                      </p:cBhvr>
                                      <p:to>
                                        <p:strVal val="visible"/>
                                      </p:to>
                                    </p:set>
                                    <p:animEffect filter="fade" transition="in">
                                      <p:cBhvr additive="repl">
                                        <p:cTn id="1205" dur="500"/>
                                        <p:tgtEl>
                                          <p:spTgt spid="1900"/>
                                        </p:tgtEl>
                                      </p:cBhvr>
                                    </p:animEffect>
                                  </p:childTnLst>
                                </p:cTn>
                              </p:par>
                            </p:childTnLst>
                          </p:cTn>
                        </p:par>
                      </p:childTnLst>
                    </p:cTn>
                  </p:par>
                  <p:par>
                    <p:cTn id="1206" fill="hold">
                      <p:stCondLst>
                        <p:cond delay="indefinite"/>
                      </p:stCondLst>
                      <p:childTnLst>
                        <p:par>
                          <p:cTn id="1207" fill="hold">
                            <p:stCondLst>
                              <p:cond delay="0"/>
                            </p:stCondLst>
                            <p:childTnLst>
                              <p:par>
                                <p:cTn id="1208" nodeType="clickEffect" fill="hold" presetClass="entr" presetID="10">
                                  <p:stCondLst>
                                    <p:cond delay="0"/>
                                  </p:stCondLst>
                                  <p:childTnLst>
                                    <p:set>
                                      <p:cBhvr>
                                        <p:cTn id="1209" dur="1" fill="hold">
                                          <p:stCondLst>
                                            <p:cond delay="0"/>
                                          </p:stCondLst>
                                        </p:cTn>
                                        <p:tgtEl>
                                          <p:spTgt spid="1901"/>
                                        </p:tgtEl>
                                        <p:attrNameLst>
                                          <p:attrName>style.visibility</p:attrName>
                                        </p:attrNameLst>
                                      </p:cBhvr>
                                      <p:to>
                                        <p:strVal val="visible"/>
                                      </p:to>
                                    </p:set>
                                    <p:animEffect filter="fade" transition="in">
                                      <p:cBhvr additive="repl">
                                        <p:cTn id="1210" dur="500"/>
                                        <p:tgtEl>
                                          <p:spTgt spid="190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2" name="CustomShape 1"/>
          <p:cNvSpPr/>
          <p:nvPr/>
        </p:nvSpPr>
        <p:spPr>
          <a:xfrm>
            <a:off x="3612960" y="1282680"/>
            <a:ext cx="609120" cy="3942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1903" name="CustomShape 2"/>
          <p:cNvSpPr/>
          <p:nvPr/>
        </p:nvSpPr>
        <p:spPr>
          <a:xfrm>
            <a:off x="263880" y="849960"/>
            <a:ext cx="8651160" cy="39420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800" spc="-1" strike="noStrike">
                <a:solidFill>
                  <a:srgbClr val="0070c0"/>
                </a:solidFill>
                <a:latin typeface="Verdana"/>
                <a:ea typeface="Verdana"/>
              </a:rPr>
              <a:t>3. Logical Instructions</a:t>
            </a:r>
            <a:endParaRPr b="0" lang="en-IN" sz="1800" spc="-1" strike="noStrike">
              <a:latin typeface="Arial"/>
            </a:endParaRPr>
          </a:p>
        </p:txBody>
      </p:sp>
      <p:sp>
        <p:nvSpPr>
          <p:cNvPr id="1904" name="TextShape 3"/>
          <p:cNvSpPr txBox="1"/>
          <p:nvPr/>
        </p:nvSpPr>
        <p:spPr>
          <a:xfrm>
            <a:off x="2895480" y="110880"/>
            <a:ext cx="6019560" cy="487080"/>
          </a:xfrm>
          <a:prstGeom prst="rect">
            <a:avLst/>
          </a:prstGeom>
          <a:noFill/>
          <a:ln>
            <a:noFill/>
          </a:ln>
        </p:spPr>
        <p:txBody>
          <a:bodyPr anchor="ctr"/>
          <a:p>
            <a:pPr>
              <a:lnSpc>
                <a:spcPct val="100000"/>
              </a:lnSpc>
            </a:pPr>
            <a:r>
              <a:rPr b="1" lang="en-US" sz="2000" spc="-1" strike="noStrike">
                <a:solidFill>
                  <a:srgbClr val="ff0066"/>
                </a:solidFill>
                <a:latin typeface="Verdana"/>
                <a:ea typeface="Verdana"/>
              </a:rPr>
              <a:t>Instruction Set</a:t>
            </a:r>
            <a:endParaRPr b="0" lang="en-US" sz="2000" spc="-1" strike="noStrike">
              <a:solidFill>
                <a:srgbClr val="000000"/>
              </a:solidFill>
              <a:latin typeface="Verdana"/>
            </a:endParaRPr>
          </a:p>
        </p:txBody>
      </p:sp>
      <p:sp>
        <p:nvSpPr>
          <p:cNvPr id="1905" name="TextShape 4"/>
          <p:cNvSpPr txBox="1"/>
          <p:nvPr/>
        </p:nvSpPr>
        <p:spPr>
          <a:xfrm>
            <a:off x="6553080" y="6356520"/>
            <a:ext cx="2133360" cy="364680"/>
          </a:xfrm>
          <a:prstGeom prst="rect">
            <a:avLst/>
          </a:prstGeom>
          <a:noFill/>
          <a:ln>
            <a:noFill/>
          </a:ln>
        </p:spPr>
        <p:txBody>
          <a:bodyPr anchor="ctr"/>
          <a:p>
            <a:pPr algn="r">
              <a:lnSpc>
                <a:spcPct val="100000"/>
              </a:lnSpc>
            </a:pPr>
            <a:fld id="{8728DD11-1508-4FF3-A368-E37F12E4986C}" type="slidenum">
              <a:rPr b="0" lang="en-IN" sz="1200" spc="-1" strike="noStrike">
                <a:solidFill>
                  <a:srgbClr val="8b8b8b"/>
                </a:solidFill>
                <a:latin typeface="Verdana"/>
                <a:ea typeface="Verdana"/>
              </a:rPr>
              <a:t>&lt;number&gt;</a:t>
            </a:fld>
            <a:endParaRPr b="0" lang="en-IN" sz="1200" spc="-1" strike="noStrike">
              <a:latin typeface="Times New Roman"/>
            </a:endParaRPr>
          </a:p>
        </p:txBody>
      </p:sp>
      <p:sp>
        <p:nvSpPr>
          <p:cNvPr id="1906" name="CustomShape 5"/>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1907" name="CustomShape 6"/>
          <p:cNvSpPr/>
          <p:nvPr/>
        </p:nvSpPr>
        <p:spPr>
          <a:xfrm>
            <a:off x="263880" y="1295280"/>
            <a:ext cx="8651160" cy="3646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200" spc="-1" strike="noStrike">
                <a:solidFill>
                  <a:srgbClr val="000000"/>
                </a:solidFill>
                <a:latin typeface="Verdana"/>
              </a:rPr>
              <a:t>Mnemonics:  </a:t>
            </a:r>
            <a:r>
              <a:rPr b="1" lang="en-IN" sz="1800" spc="-1" strike="noStrike">
                <a:solidFill>
                  <a:srgbClr val="ff0000"/>
                </a:solidFill>
                <a:latin typeface="Verdana"/>
              </a:rPr>
              <a:t>AND, OR, XOR, TEST, SHR, SHL, RCR, RCL …</a:t>
            </a:r>
            <a:endParaRPr b="0" lang="en-IN" sz="1800" spc="-1" strike="noStrike">
              <a:latin typeface="Arial"/>
            </a:endParaRPr>
          </a:p>
        </p:txBody>
      </p:sp>
      <p:pic>
        <p:nvPicPr>
          <p:cNvPr id="1908" name="Picture 2" descr=""/>
          <p:cNvPicPr/>
          <p:nvPr/>
        </p:nvPicPr>
        <p:blipFill>
          <a:blip r:embed="rId1"/>
          <a:stretch/>
        </p:blipFill>
        <p:spPr>
          <a:xfrm>
            <a:off x="1281600" y="1986840"/>
            <a:ext cx="6185520" cy="1560240"/>
          </a:xfrm>
          <a:prstGeom prst="rect">
            <a:avLst/>
          </a:prstGeom>
          <a:ln>
            <a:noFill/>
          </a:ln>
        </p:spPr>
      </p:pic>
      <p:pic>
        <p:nvPicPr>
          <p:cNvPr id="1909" name="Picture 3" descr=""/>
          <p:cNvPicPr/>
          <p:nvPr/>
        </p:nvPicPr>
        <p:blipFill>
          <a:blip r:embed="rId2"/>
          <a:stretch/>
        </p:blipFill>
        <p:spPr>
          <a:xfrm>
            <a:off x="1281600" y="3661560"/>
            <a:ext cx="6185520" cy="1259280"/>
          </a:xfrm>
          <a:prstGeom prst="rect">
            <a:avLst/>
          </a:prstGeom>
          <a:ln>
            <a:noFill/>
          </a:ln>
        </p:spPr>
      </p:pic>
      <p:pic>
        <p:nvPicPr>
          <p:cNvPr id="1910" name="Picture 4" descr=""/>
          <p:cNvPicPr/>
          <p:nvPr/>
        </p:nvPicPr>
        <p:blipFill>
          <a:blip r:embed="rId3"/>
          <a:stretch/>
        </p:blipFill>
        <p:spPr>
          <a:xfrm>
            <a:off x="1287000" y="5010480"/>
            <a:ext cx="6180120" cy="1314000"/>
          </a:xfrm>
          <a:prstGeom prst="rect">
            <a:avLst/>
          </a:prstGeom>
          <a:ln>
            <a:noFill/>
          </a:ln>
        </p:spPr>
      </p:pic>
    </p:spTree>
  </p:cSld>
  <mc:AlternateContent>
    <mc:Choice Requires="p14">
      <p:transition spd="slow" p14:dur="2000"/>
    </mc:Choice>
    <mc:Fallback>
      <p:transition spd="slow"/>
    </mc:Fallback>
  </mc:AlternateContent>
  <p:timing>
    <p:tnLst>
      <p:par>
        <p:cTn id="1211" dur="indefinite" restart="never" nodeType="tmRoot">
          <p:childTnLst>
            <p:seq>
              <p:cTn id="1212" dur="indefinite" nodeType="mainSeq">
                <p:childTnLst>
                  <p:par>
                    <p:cTn id="1213" fill="hold">
                      <p:stCondLst>
                        <p:cond delay="indefinite"/>
                      </p:stCondLst>
                      <p:childTnLst>
                        <p:par>
                          <p:cTn id="1214" fill="hold">
                            <p:stCondLst>
                              <p:cond delay="0"/>
                            </p:stCondLst>
                            <p:childTnLst>
                              <p:par>
                                <p:cTn id="1215" nodeType="clickEffect" fill="hold" presetClass="entr" presetID="10">
                                  <p:stCondLst>
                                    <p:cond delay="0"/>
                                  </p:stCondLst>
                                  <p:childTnLst>
                                    <p:set>
                                      <p:cBhvr>
                                        <p:cTn id="1216" dur="1" fill="hold">
                                          <p:stCondLst>
                                            <p:cond delay="0"/>
                                          </p:stCondLst>
                                        </p:cTn>
                                        <p:tgtEl>
                                          <p:spTgt spid="1909"/>
                                        </p:tgtEl>
                                        <p:attrNameLst>
                                          <p:attrName>style.visibility</p:attrName>
                                        </p:attrNameLst>
                                      </p:cBhvr>
                                      <p:to>
                                        <p:strVal val="visible"/>
                                      </p:to>
                                    </p:set>
                                    <p:animEffect filter="fade" transition="in">
                                      <p:cBhvr additive="repl">
                                        <p:cTn id="1217" dur="500"/>
                                        <p:tgtEl>
                                          <p:spTgt spid="1909"/>
                                        </p:tgtEl>
                                      </p:cBhvr>
                                    </p:animEffect>
                                  </p:childTnLst>
                                </p:cTn>
                              </p:par>
                            </p:childTnLst>
                          </p:cTn>
                        </p:par>
                      </p:childTnLst>
                    </p:cTn>
                  </p:par>
                  <p:par>
                    <p:cTn id="1218" fill="hold">
                      <p:stCondLst>
                        <p:cond delay="indefinite"/>
                      </p:stCondLst>
                      <p:childTnLst>
                        <p:par>
                          <p:cTn id="1219" fill="hold">
                            <p:stCondLst>
                              <p:cond delay="0"/>
                            </p:stCondLst>
                            <p:childTnLst>
                              <p:par>
                                <p:cTn id="1220" nodeType="clickEffect" fill="hold" presetClass="entr" presetID="10">
                                  <p:stCondLst>
                                    <p:cond delay="0"/>
                                  </p:stCondLst>
                                  <p:childTnLst>
                                    <p:set>
                                      <p:cBhvr>
                                        <p:cTn id="1221" dur="1" fill="hold">
                                          <p:stCondLst>
                                            <p:cond delay="0"/>
                                          </p:stCondLst>
                                        </p:cTn>
                                        <p:tgtEl>
                                          <p:spTgt spid="1910"/>
                                        </p:tgtEl>
                                        <p:attrNameLst>
                                          <p:attrName>style.visibility</p:attrName>
                                        </p:attrNameLst>
                                      </p:cBhvr>
                                      <p:to>
                                        <p:strVal val="visible"/>
                                      </p:to>
                                    </p:set>
                                    <p:animEffect filter="fade" transition="in">
                                      <p:cBhvr additive="repl">
                                        <p:cTn id="1222" dur="500"/>
                                        <p:tgtEl>
                                          <p:spTgt spid="191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1" name="CustomShape 1"/>
          <p:cNvSpPr/>
          <p:nvPr/>
        </p:nvSpPr>
        <p:spPr>
          <a:xfrm>
            <a:off x="4312800" y="1282680"/>
            <a:ext cx="670320" cy="3942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1912" name="CustomShape 2"/>
          <p:cNvSpPr/>
          <p:nvPr/>
        </p:nvSpPr>
        <p:spPr>
          <a:xfrm>
            <a:off x="263880" y="849960"/>
            <a:ext cx="8651160" cy="39420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800" spc="-1" strike="noStrike">
                <a:solidFill>
                  <a:srgbClr val="0070c0"/>
                </a:solidFill>
                <a:latin typeface="Verdana"/>
                <a:ea typeface="Verdana"/>
              </a:rPr>
              <a:t>3. Logical Instructions</a:t>
            </a:r>
            <a:endParaRPr b="0" lang="en-IN" sz="1800" spc="-1" strike="noStrike">
              <a:latin typeface="Arial"/>
            </a:endParaRPr>
          </a:p>
        </p:txBody>
      </p:sp>
      <p:sp>
        <p:nvSpPr>
          <p:cNvPr id="1913" name="TextShape 3"/>
          <p:cNvSpPr txBox="1"/>
          <p:nvPr/>
        </p:nvSpPr>
        <p:spPr>
          <a:xfrm>
            <a:off x="2895480" y="110880"/>
            <a:ext cx="6019560" cy="487080"/>
          </a:xfrm>
          <a:prstGeom prst="rect">
            <a:avLst/>
          </a:prstGeom>
          <a:noFill/>
          <a:ln>
            <a:noFill/>
          </a:ln>
        </p:spPr>
        <p:txBody>
          <a:bodyPr anchor="ctr"/>
          <a:p>
            <a:pPr>
              <a:lnSpc>
                <a:spcPct val="100000"/>
              </a:lnSpc>
            </a:pPr>
            <a:r>
              <a:rPr b="1" lang="en-US" sz="2000" spc="-1" strike="noStrike">
                <a:solidFill>
                  <a:srgbClr val="ff0066"/>
                </a:solidFill>
                <a:latin typeface="Verdana"/>
                <a:ea typeface="Verdana"/>
              </a:rPr>
              <a:t>Instruction Set</a:t>
            </a:r>
            <a:endParaRPr b="0" lang="en-US" sz="2000" spc="-1" strike="noStrike">
              <a:solidFill>
                <a:srgbClr val="000000"/>
              </a:solidFill>
              <a:latin typeface="Verdana"/>
            </a:endParaRPr>
          </a:p>
        </p:txBody>
      </p:sp>
      <p:sp>
        <p:nvSpPr>
          <p:cNvPr id="1914" name="TextShape 4"/>
          <p:cNvSpPr txBox="1"/>
          <p:nvPr/>
        </p:nvSpPr>
        <p:spPr>
          <a:xfrm>
            <a:off x="6553080" y="6356520"/>
            <a:ext cx="2133360" cy="364680"/>
          </a:xfrm>
          <a:prstGeom prst="rect">
            <a:avLst/>
          </a:prstGeom>
          <a:noFill/>
          <a:ln>
            <a:noFill/>
          </a:ln>
        </p:spPr>
        <p:txBody>
          <a:bodyPr anchor="ctr"/>
          <a:p>
            <a:pPr algn="r">
              <a:lnSpc>
                <a:spcPct val="100000"/>
              </a:lnSpc>
            </a:pPr>
            <a:fld id="{94F0353D-7C0A-48CB-8603-161507ADB0CE}" type="slidenum">
              <a:rPr b="0" lang="en-IN" sz="1200" spc="-1" strike="noStrike">
                <a:solidFill>
                  <a:srgbClr val="8b8b8b"/>
                </a:solidFill>
                <a:latin typeface="Verdana"/>
                <a:ea typeface="Verdana"/>
              </a:rPr>
              <a:t>&lt;number&gt;</a:t>
            </a:fld>
            <a:endParaRPr b="0" lang="en-IN" sz="1200" spc="-1" strike="noStrike">
              <a:latin typeface="Times New Roman"/>
            </a:endParaRPr>
          </a:p>
        </p:txBody>
      </p:sp>
      <p:sp>
        <p:nvSpPr>
          <p:cNvPr id="1915" name="CustomShape 5"/>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1916" name="CustomShape 6"/>
          <p:cNvSpPr/>
          <p:nvPr/>
        </p:nvSpPr>
        <p:spPr>
          <a:xfrm>
            <a:off x="263880" y="1295280"/>
            <a:ext cx="8651160" cy="3646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200" spc="-1" strike="noStrike">
                <a:solidFill>
                  <a:srgbClr val="000000"/>
                </a:solidFill>
                <a:latin typeface="Verdana"/>
              </a:rPr>
              <a:t>Mnemonics:  </a:t>
            </a:r>
            <a:r>
              <a:rPr b="1" lang="en-IN" sz="1800" spc="-1" strike="noStrike">
                <a:solidFill>
                  <a:srgbClr val="ff0000"/>
                </a:solidFill>
                <a:latin typeface="Verdana"/>
              </a:rPr>
              <a:t>AND, OR, XOR, TEST, SHR, SHL, RCR, RCL …</a:t>
            </a:r>
            <a:endParaRPr b="0" lang="en-IN" sz="1800" spc="-1" strike="noStrike">
              <a:latin typeface="Arial"/>
            </a:endParaRPr>
          </a:p>
        </p:txBody>
      </p:sp>
      <p:pic>
        <p:nvPicPr>
          <p:cNvPr id="1917" name="Picture 2" descr=""/>
          <p:cNvPicPr/>
          <p:nvPr/>
        </p:nvPicPr>
        <p:blipFill>
          <a:blip r:embed="rId1"/>
          <a:stretch/>
        </p:blipFill>
        <p:spPr>
          <a:xfrm>
            <a:off x="1347480" y="1834920"/>
            <a:ext cx="6272280" cy="1669320"/>
          </a:xfrm>
          <a:prstGeom prst="rect">
            <a:avLst/>
          </a:prstGeom>
          <a:ln>
            <a:noFill/>
          </a:ln>
        </p:spPr>
      </p:pic>
      <p:pic>
        <p:nvPicPr>
          <p:cNvPr id="1918" name="Picture 3" descr=""/>
          <p:cNvPicPr/>
          <p:nvPr/>
        </p:nvPicPr>
        <p:blipFill>
          <a:blip r:embed="rId2"/>
          <a:stretch/>
        </p:blipFill>
        <p:spPr>
          <a:xfrm>
            <a:off x="1287720" y="3483000"/>
            <a:ext cx="6255360" cy="1695600"/>
          </a:xfrm>
          <a:prstGeom prst="rect">
            <a:avLst/>
          </a:prstGeom>
          <a:ln>
            <a:noFill/>
          </a:ln>
        </p:spPr>
      </p:pic>
      <p:pic>
        <p:nvPicPr>
          <p:cNvPr id="1919" name="Picture 4" descr=""/>
          <p:cNvPicPr/>
          <p:nvPr/>
        </p:nvPicPr>
        <p:blipFill>
          <a:blip r:embed="rId3"/>
          <a:stretch/>
        </p:blipFill>
        <p:spPr>
          <a:xfrm>
            <a:off x="1319040" y="5178960"/>
            <a:ext cx="6219360" cy="1479600"/>
          </a:xfrm>
          <a:prstGeom prst="rect">
            <a:avLst/>
          </a:prstGeom>
          <a:ln>
            <a:noFill/>
          </a:ln>
        </p:spPr>
      </p:pic>
    </p:spTree>
  </p:cSld>
  <mc:AlternateContent>
    <mc:Choice Requires="p14">
      <p:transition spd="slow" p14:dur="2000"/>
    </mc:Choice>
    <mc:Fallback>
      <p:transition spd="slow"/>
    </mc:Fallback>
  </mc:AlternateContent>
  <p:timing>
    <p:tnLst>
      <p:par>
        <p:cTn id="1223" dur="indefinite" restart="never" nodeType="tmRoot">
          <p:childTnLst>
            <p:seq>
              <p:cTn id="1224" dur="indefinite" nodeType="mainSeq">
                <p:childTnLst>
                  <p:par>
                    <p:cTn id="1225" fill="hold">
                      <p:stCondLst>
                        <p:cond delay="indefinite"/>
                      </p:stCondLst>
                      <p:childTnLst>
                        <p:par>
                          <p:cTn id="1226" fill="hold">
                            <p:stCondLst>
                              <p:cond delay="0"/>
                            </p:stCondLst>
                            <p:childTnLst>
                              <p:par>
                                <p:cTn id="1227" nodeType="clickEffect" fill="hold" presetClass="entr" presetID="10">
                                  <p:stCondLst>
                                    <p:cond delay="0"/>
                                  </p:stCondLst>
                                  <p:childTnLst>
                                    <p:set>
                                      <p:cBhvr>
                                        <p:cTn id="1228" dur="1" fill="hold">
                                          <p:stCondLst>
                                            <p:cond delay="0"/>
                                          </p:stCondLst>
                                        </p:cTn>
                                        <p:tgtEl>
                                          <p:spTgt spid="1918"/>
                                        </p:tgtEl>
                                        <p:attrNameLst>
                                          <p:attrName>style.visibility</p:attrName>
                                        </p:attrNameLst>
                                      </p:cBhvr>
                                      <p:to>
                                        <p:strVal val="visible"/>
                                      </p:to>
                                    </p:set>
                                    <p:animEffect filter="fade" transition="in">
                                      <p:cBhvr additive="repl">
                                        <p:cTn id="1229" dur="500"/>
                                        <p:tgtEl>
                                          <p:spTgt spid="1918"/>
                                        </p:tgtEl>
                                      </p:cBhvr>
                                    </p:animEffect>
                                  </p:childTnLst>
                                </p:cTn>
                              </p:par>
                            </p:childTnLst>
                          </p:cTn>
                        </p:par>
                      </p:childTnLst>
                    </p:cTn>
                  </p:par>
                  <p:par>
                    <p:cTn id="1230" fill="hold">
                      <p:stCondLst>
                        <p:cond delay="indefinite"/>
                      </p:stCondLst>
                      <p:childTnLst>
                        <p:par>
                          <p:cTn id="1231" fill="hold">
                            <p:stCondLst>
                              <p:cond delay="0"/>
                            </p:stCondLst>
                            <p:childTnLst>
                              <p:par>
                                <p:cTn id="1232" nodeType="clickEffect" fill="hold" presetClass="entr" presetID="10">
                                  <p:stCondLst>
                                    <p:cond delay="0"/>
                                  </p:stCondLst>
                                  <p:childTnLst>
                                    <p:set>
                                      <p:cBhvr>
                                        <p:cTn id="1233" dur="1" fill="hold">
                                          <p:stCondLst>
                                            <p:cond delay="0"/>
                                          </p:stCondLst>
                                        </p:cTn>
                                        <p:tgtEl>
                                          <p:spTgt spid="1919"/>
                                        </p:tgtEl>
                                        <p:attrNameLst>
                                          <p:attrName>style.visibility</p:attrName>
                                        </p:attrNameLst>
                                      </p:cBhvr>
                                      <p:to>
                                        <p:strVal val="visible"/>
                                      </p:to>
                                    </p:set>
                                    <p:animEffect filter="fade" transition="in">
                                      <p:cBhvr additive="repl">
                                        <p:cTn id="1234" dur="500"/>
                                        <p:tgtEl>
                                          <p:spTgt spid="191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0" name="CustomShape 1"/>
          <p:cNvSpPr/>
          <p:nvPr/>
        </p:nvSpPr>
        <p:spPr>
          <a:xfrm>
            <a:off x="5060160" y="1282680"/>
            <a:ext cx="670320" cy="3942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1921" name="CustomShape 2"/>
          <p:cNvSpPr/>
          <p:nvPr/>
        </p:nvSpPr>
        <p:spPr>
          <a:xfrm>
            <a:off x="263880" y="849960"/>
            <a:ext cx="8651160" cy="39420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800" spc="-1" strike="noStrike">
                <a:solidFill>
                  <a:srgbClr val="0070c0"/>
                </a:solidFill>
                <a:latin typeface="Verdana"/>
                <a:ea typeface="Verdana"/>
              </a:rPr>
              <a:t>3. Logical Instructions</a:t>
            </a:r>
            <a:endParaRPr b="0" lang="en-IN" sz="1800" spc="-1" strike="noStrike">
              <a:latin typeface="Arial"/>
            </a:endParaRPr>
          </a:p>
        </p:txBody>
      </p:sp>
      <p:sp>
        <p:nvSpPr>
          <p:cNvPr id="1922" name="TextShape 3"/>
          <p:cNvSpPr txBox="1"/>
          <p:nvPr/>
        </p:nvSpPr>
        <p:spPr>
          <a:xfrm>
            <a:off x="2895480" y="110880"/>
            <a:ext cx="6019560" cy="487080"/>
          </a:xfrm>
          <a:prstGeom prst="rect">
            <a:avLst/>
          </a:prstGeom>
          <a:noFill/>
          <a:ln>
            <a:noFill/>
          </a:ln>
        </p:spPr>
        <p:txBody>
          <a:bodyPr anchor="ctr"/>
          <a:p>
            <a:pPr>
              <a:lnSpc>
                <a:spcPct val="100000"/>
              </a:lnSpc>
            </a:pPr>
            <a:r>
              <a:rPr b="1" lang="en-US" sz="2000" spc="-1" strike="noStrike">
                <a:solidFill>
                  <a:srgbClr val="ff0066"/>
                </a:solidFill>
                <a:latin typeface="Verdana"/>
                <a:ea typeface="Verdana"/>
              </a:rPr>
              <a:t>Instruction Set</a:t>
            </a:r>
            <a:endParaRPr b="0" lang="en-US" sz="2000" spc="-1" strike="noStrike">
              <a:solidFill>
                <a:srgbClr val="000000"/>
              </a:solidFill>
              <a:latin typeface="Verdana"/>
            </a:endParaRPr>
          </a:p>
        </p:txBody>
      </p:sp>
      <p:sp>
        <p:nvSpPr>
          <p:cNvPr id="1923" name="TextShape 4"/>
          <p:cNvSpPr txBox="1"/>
          <p:nvPr/>
        </p:nvSpPr>
        <p:spPr>
          <a:xfrm>
            <a:off x="6553080" y="6356520"/>
            <a:ext cx="2133360" cy="364680"/>
          </a:xfrm>
          <a:prstGeom prst="rect">
            <a:avLst/>
          </a:prstGeom>
          <a:noFill/>
          <a:ln>
            <a:noFill/>
          </a:ln>
        </p:spPr>
        <p:txBody>
          <a:bodyPr anchor="ctr"/>
          <a:p>
            <a:pPr algn="r">
              <a:lnSpc>
                <a:spcPct val="100000"/>
              </a:lnSpc>
            </a:pPr>
            <a:fld id="{8758EBB0-20A7-459D-9C33-5EEF113558E8}" type="slidenum">
              <a:rPr b="0" lang="en-IN" sz="1200" spc="-1" strike="noStrike">
                <a:solidFill>
                  <a:srgbClr val="8b8b8b"/>
                </a:solidFill>
                <a:latin typeface="Verdana"/>
                <a:ea typeface="Verdana"/>
              </a:rPr>
              <a:t>&lt;number&gt;</a:t>
            </a:fld>
            <a:endParaRPr b="0" lang="en-IN" sz="1200" spc="-1" strike="noStrike">
              <a:latin typeface="Times New Roman"/>
            </a:endParaRPr>
          </a:p>
        </p:txBody>
      </p:sp>
      <p:sp>
        <p:nvSpPr>
          <p:cNvPr id="1924" name="CustomShape 5"/>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1925" name="CustomShape 6"/>
          <p:cNvSpPr/>
          <p:nvPr/>
        </p:nvSpPr>
        <p:spPr>
          <a:xfrm>
            <a:off x="263880" y="1295280"/>
            <a:ext cx="8651160" cy="3646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200" spc="-1" strike="noStrike">
                <a:solidFill>
                  <a:srgbClr val="000000"/>
                </a:solidFill>
                <a:latin typeface="Verdana"/>
              </a:rPr>
              <a:t>Mnemonics:  </a:t>
            </a:r>
            <a:r>
              <a:rPr b="1" lang="en-IN" sz="1800" spc="-1" strike="noStrike">
                <a:solidFill>
                  <a:srgbClr val="ff0000"/>
                </a:solidFill>
                <a:latin typeface="Verdana"/>
              </a:rPr>
              <a:t>AND, OR, XOR, TEST, SHR, SHL, RCR, RCL …</a:t>
            </a:r>
            <a:endParaRPr b="0" lang="en-IN" sz="1800" spc="-1" strike="noStrike">
              <a:latin typeface="Arial"/>
            </a:endParaRPr>
          </a:p>
        </p:txBody>
      </p:sp>
      <p:pic>
        <p:nvPicPr>
          <p:cNvPr id="1926" name="Picture 3" descr=""/>
          <p:cNvPicPr/>
          <p:nvPr/>
        </p:nvPicPr>
        <p:blipFill>
          <a:blip r:embed="rId1"/>
          <a:stretch/>
        </p:blipFill>
        <p:spPr>
          <a:xfrm>
            <a:off x="552240" y="2007360"/>
            <a:ext cx="8074440" cy="4164480"/>
          </a:xfrm>
          <a:prstGeom prst="rect">
            <a:avLst/>
          </a:prstGeom>
          <a:ln>
            <a:noFill/>
          </a:ln>
        </p:spPr>
      </p:pic>
    </p:spTree>
  </p:cSld>
  <mc:AlternateContent>
    <mc:Choice Requires="p14">
      <p:transition spd="slow" p14:dur="2000"/>
    </mc:Choice>
    <mc:Fallback>
      <p:transition spd="slow"/>
    </mc:Fallback>
  </mc:AlternateContent>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7" name="CustomShape 1"/>
          <p:cNvSpPr/>
          <p:nvPr/>
        </p:nvSpPr>
        <p:spPr>
          <a:xfrm>
            <a:off x="5730120" y="1282680"/>
            <a:ext cx="670320" cy="3942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1928" name="CustomShape 2"/>
          <p:cNvSpPr/>
          <p:nvPr/>
        </p:nvSpPr>
        <p:spPr>
          <a:xfrm>
            <a:off x="263880" y="849960"/>
            <a:ext cx="8651160" cy="39420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800" spc="-1" strike="noStrike">
                <a:solidFill>
                  <a:srgbClr val="0070c0"/>
                </a:solidFill>
                <a:latin typeface="Verdana"/>
                <a:ea typeface="Verdana"/>
              </a:rPr>
              <a:t>3. Logical Instructions</a:t>
            </a:r>
            <a:endParaRPr b="0" lang="en-IN" sz="1800" spc="-1" strike="noStrike">
              <a:latin typeface="Arial"/>
            </a:endParaRPr>
          </a:p>
        </p:txBody>
      </p:sp>
      <p:sp>
        <p:nvSpPr>
          <p:cNvPr id="1929" name="TextShape 3"/>
          <p:cNvSpPr txBox="1"/>
          <p:nvPr/>
        </p:nvSpPr>
        <p:spPr>
          <a:xfrm>
            <a:off x="2895480" y="110880"/>
            <a:ext cx="6019560" cy="487080"/>
          </a:xfrm>
          <a:prstGeom prst="rect">
            <a:avLst/>
          </a:prstGeom>
          <a:noFill/>
          <a:ln>
            <a:noFill/>
          </a:ln>
        </p:spPr>
        <p:txBody>
          <a:bodyPr anchor="ctr"/>
          <a:p>
            <a:pPr>
              <a:lnSpc>
                <a:spcPct val="100000"/>
              </a:lnSpc>
            </a:pPr>
            <a:r>
              <a:rPr b="1" lang="en-US" sz="2000" spc="-1" strike="noStrike">
                <a:solidFill>
                  <a:srgbClr val="ff0066"/>
                </a:solidFill>
                <a:latin typeface="Verdana"/>
                <a:ea typeface="Verdana"/>
              </a:rPr>
              <a:t>Instruction Set</a:t>
            </a:r>
            <a:endParaRPr b="0" lang="en-US" sz="2000" spc="-1" strike="noStrike">
              <a:solidFill>
                <a:srgbClr val="000000"/>
              </a:solidFill>
              <a:latin typeface="Verdana"/>
            </a:endParaRPr>
          </a:p>
        </p:txBody>
      </p:sp>
      <p:sp>
        <p:nvSpPr>
          <p:cNvPr id="1930" name="TextShape 4"/>
          <p:cNvSpPr txBox="1"/>
          <p:nvPr/>
        </p:nvSpPr>
        <p:spPr>
          <a:xfrm>
            <a:off x="6553080" y="6356520"/>
            <a:ext cx="2133360" cy="364680"/>
          </a:xfrm>
          <a:prstGeom prst="rect">
            <a:avLst/>
          </a:prstGeom>
          <a:noFill/>
          <a:ln>
            <a:noFill/>
          </a:ln>
        </p:spPr>
        <p:txBody>
          <a:bodyPr anchor="ctr"/>
          <a:p>
            <a:pPr algn="r">
              <a:lnSpc>
                <a:spcPct val="100000"/>
              </a:lnSpc>
            </a:pPr>
            <a:fld id="{B7E1AC8B-531A-428B-8627-6DC67C369D5C}" type="slidenum">
              <a:rPr b="0" lang="en-IN" sz="1200" spc="-1" strike="noStrike">
                <a:solidFill>
                  <a:srgbClr val="8b8b8b"/>
                </a:solidFill>
                <a:latin typeface="Verdana"/>
                <a:ea typeface="Verdana"/>
              </a:rPr>
              <a:t>&lt;number&gt;</a:t>
            </a:fld>
            <a:endParaRPr b="0" lang="en-IN" sz="1200" spc="-1" strike="noStrike">
              <a:latin typeface="Times New Roman"/>
            </a:endParaRPr>
          </a:p>
        </p:txBody>
      </p:sp>
      <p:sp>
        <p:nvSpPr>
          <p:cNvPr id="1931" name="CustomShape 5"/>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1932" name="CustomShape 6"/>
          <p:cNvSpPr/>
          <p:nvPr/>
        </p:nvSpPr>
        <p:spPr>
          <a:xfrm>
            <a:off x="263880" y="1295280"/>
            <a:ext cx="8651160" cy="3646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200" spc="-1" strike="noStrike">
                <a:solidFill>
                  <a:srgbClr val="000000"/>
                </a:solidFill>
                <a:latin typeface="Verdana"/>
              </a:rPr>
              <a:t>Mnemonics:  </a:t>
            </a:r>
            <a:r>
              <a:rPr b="1" lang="en-IN" sz="1800" spc="-1" strike="noStrike">
                <a:solidFill>
                  <a:srgbClr val="ff0000"/>
                </a:solidFill>
                <a:latin typeface="Verdana"/>
              </a:rPr>
              <a:t>AND, OR, XOR, TEST, SHR, SHL, RCR, RCL …</a:t>
            </a:r>
            <a:endParaRPr b="0" lang="en-IN" sz="1800" spc="-1" strike="noStrike">
              <a:latin typeface="Arial"/>
            </a:endParaRPr>
          </a:p>
        </p:txBody>
      </p:sp>
      <p:pic>
        <p:nvPicPr>
          <p:cNvPr id="1933" name="Picture 2" descr=""/>
          <p:cNvPicPr/>
          <p:nvPr/>
        </p:nvPicPr>
        <p:blipFill>
          <a:blip r:embed="rId1"/>
          <a:stretch/>
        </p:blipFill>
        <p:spPr>
          <a:xfrm>
            <a:off x="333360" y="2086200"/>
            <a:ext cx="8505720" cy="3857040"/>
          </a:xfrm>
          <a:prstGeom prst="rect">
            <a:avLst/>
          </a:prstGeom>
          <a:ln>
            <a:noFill/>
          </a:ln>
        </p:spPr>
      </p:pic>
    </p:spTree>
  </p:cSld>
  <mc:AlternateContent>
    <mc:Choice Requires="p14">
      <p:transition spd="slow" p14:dur="2000"/>
    </mc:Choice>
    <mc:Fallback>
      <p:transition spd="slow"/>
    </mc:Fallback>
  </mc:AlternateContent>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4" name="CustomShape 1"/>
          <p:cNvSpPr/>
          <p:nvPr/>
        </p:nvSpPr>
        <p:spPr>
          <a:xfrm>
            <a:off x="6415920" y="1282680"/>
            <a:ext cx="670320" cy="3942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1935" name="CustomShape 2"/>
          <p:cNvSpPr/>
          <p:nvPr/>
        </p:nvSpPr>
        <p:spPr>
          <a:xfrm>
            <a:off x="263880" y="849960"/>
            <a:ext cx="8651160" cy="39420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800" spc="-1" strike="noStrike">
                <a:solidFill>
                  <a:srgbClr val="0070c0"/>
                </a:solidFill>
                <a:latin typeface="Verdana"/>
                <a:ea typeface="Verdana"/>
              </a:rPr>
              <a:t>3. Logical Instructions</a:t>
            </a:r>
            <a:endParaRPr b="0" lang="en-IN" sz="1800" spc="-1" strike="noStrike">
              <a:latin typeface="Arial"/>
            </a:endParaRPr>
          </a:p>
        </p:txBody>
      </p:sp>
      <p:sp>
        <p:nvSpPr>
          <p:cNvPr id="1936" name="TextShape 3"/>
          <p:cNvSpPr txBox="1"/>
          <p:nvPr/>
        </p:nvSpPr>
        <p:spPr>
          <a:xfrm>
            <a:off x="2895480" y="110880"/>
            <a:ext cx="6019560" cy="487080"/>
          </a:xfrm>
          <a:prstGeom prst="rect">
            <a:avLst/>
          </a:prstGeom>
          <a:noFill/>
          <a:ln>
            <a:noFill/>
          </a:ln>
        </p:spPr>
        <p:txBody>
          <a:bodyPr anchor="ctr"/>
          <a:p>
            <a:pPr>
              <a:lnSpc>
                <a:spcPct val="100000"/>
              </a:lnSpc>
            </a:pPr>
            <a:r>
              <a:rPr b="1" lang="en-US" sz="2000" spc="-1" strike="noStrike">
                <a:solidFill>
                  <a:srgbClr val="ff0066"/>
                </a:solidFill>
                <a:latin typeface="Verdana"/>
                <a:ea typeface="Verdana"/>
              </a:rPr>
              <a:t>Instruction Set</a:t>
            </a:r>
            <a:endParaRPr b="0" lang="en-US" sz="2000" spc="-1" strike="noStrike">
              <a:solidFill>
                <a:srgbClr val="000000"/>
              </a:solidFill>
              <a:latin typeface="Verdana"/>
            </a:endParaRPr>
          </a:p>
        </p:txBody>
      </p:sp>
      <p:sp>
        <p:nvSpPr>
          <p:cNvPr id="1937" name="TextShape 4"/>
          <p:cNvSpPr txBox="1"/>
          <p:nvPr/>
        </p:nvSpPr>
        <p:spPr>
          <a:xfrm>
            <a:off x="6553080" y="6356520"/>
            <a:ext cx="2133360" cy="364680"/>
          </a:xfrm>
          <a:prstGeom prst="rect">
            <a:avLst/>
          </a:prstGeom>
          <a:noFill/>
          <a:ln>
            <a:noFill/>
          </a:ln>
        </p:spPr>
        <p:txBody>
          <a:bodyPr anchor="ctr"/>
          <a:p>
            <a:pPr algn="r">
              <a:lnSpc>
                <a:spcPct val="100000"/>
              </a:lnSpc>
            </a:pPr>
            <a:fld id="{A8CDBACD-1206-420E-8AC6-1483AF84B922}" type="slidenum">
              <a:rPr b="0" lang="en-IN" sz="1200" spc="-1" strike="noStrike">
                <a:solidFill>
                  <a:srgbClr val="8b8b8b"/>
                </a:solidFill>
                <a:latin typeface="Verdana"/>
                <a:ea typeface="Verdana"/>
              </a:rPr>
              <a:t>&lt;number&gt;</a:t>
            </a:fld>
            <a:endParaRPr b="0" lang="en-IN" sz="1200" spc="-1" strike="noStrike">
              <a:latin typeface="Times New Roman"/>
            </a:endParaRPr>
          </a:p>
        </p:txBody>
      </p:sp>
      <p:sp>
        <p:nvSpPr>
          <p:cNvPr id="1938" name="CustomShape 5"/>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1939" name="CustomShape 6"/>
          <p:cNvSpPr/>
          <p:nvPr/>
        </p:nvSpPr>
        <p:spPr>
          <a:xfrm>
            <a:off x="263880" y="1295280"/>
            <a:ext cx="8651160" cy="3646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200" spc="-1" strike="noStrike">
                <a:solidFill>
                  <a:srgbClr val="000000"/>
                </a:solidFill>
                <a:latin typeface="Verdana"/>
              </a:rPr>
              <a:t>Mnemonics:  </a:t>
            </a:r>
            <a:r>
              <a:rPr b="1" lang="en-IN" sz="1800" spc="-1" strike="noStrike">
                <a:solidFill>
                  <a:srgbClr val="ff0000"/>
                </a:solidFill>
                <a:latin typeface="Verdana"/>
              </a:rPr>
              <a:t>AND, OR, XOR, TEST, SHR, SHL, RCR, RCL …</a:t>
            </a:r>
            <a:endParaRPr b="0" lang="en-IN" sz="1800" spc="-1" strike="noStrike">
              <a:latin typeface="Arial"/>
            </a:endParaRPr>
          </a:p>
        </p:txBody>
      </p:sp>
      <p:pic>
        <p:nvPicPr>
          <p:cNvPr id="1940" name="Picture 2" descr=""/>
          <p:cNvPicPr/>
          <p:nvPr/>
        </p:nvPicPr>
        <p:blipFill>
          <a:blip r:embed="rId1"/>
          <a:stretch/>
        </p:blipFill>
        <p:spPr>
          <a:xfrm>
            <a:off x="421200" y="2019960"/>
            <a:ext cx="8265240" cy="4228200"/>
          </a:xfrm>
          <a:prstGeom prst="rect">
            <a:avLst/>
          </a:prstGeom>
          <a:ln>
            <a:noFill/>
          </a:ln>
        </p:spPr>
      </p:pic>
    </p:spTree>
  </p:cSld>
  <mc:AlternateContent>
    <mc:Choice Requires="p14">
      <p:transition spd="slow" p14:dur="2000"/>
    </mc:Choice>
    <mc:Fallback>
      <p:transition spd="slow"/>
    </mc:Fallback>
  </mc:AlternateContent>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1" name="CustomShape 1"/>
          <p:cNvSpPr/>
          <p:nvPr/>
        </p:nvSpPr>
        <p:spPr>
          <a:xfrm>
            <a:off x="7101720" y="1282680"/>
            <a:ext cx="670320" cy="3942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1942" name="CustomShape 2"/>
          <p:cNvSpPr/>
          <p:nvPr/>
        </p:nvSpPr>
        <p:spPr>
          <a:xfrm>
            <a:off x="263880" y="849960"/>
            <a:ext cx="8651160" cy="39420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800" spc="-1" strike="noStrike">
                <a:solidFill>
                  <a:srgbClr val="0070c0"/>
                </a:solidFill>
                <a:latin typeface="Verdana"/>
                <a:ea typeface="Verdana"/>
              </a:rPr>
              <a:t>3. Logical Instructions</a:t>
            </a:r>
            <a:endParaRPr b="0" lang="en-IN" sz="1800" spc="-1" strike="noStrike">
              <a:latin typeface="Arial"/>
            </a:endParaRPr>
          </a:p>
        </p:txBody>
      </p:sp>
      <p:sp>
        <p:nvSpPr>
          <p:cNvPr id="1943" name="TextShape 3"/>
          <p:cNvSpPr txBox="1"/>
          <p:nvPr/>
        </p:nvSpPr>
        <p:spPr>
          <a:xfrm>
            <a:off x="2895480" y="110880"/>
            <a:ext cx="6019560" cy="487080"/>
          </a:xfrm>
          <a:prstGeom prst="rect">
            <a:avLst/>
          </a:prstGeom>
          <a:noFill/>
          <a:ln>
            <a:noFill/>
          </a:ln>
        </p:spPr>
        <p:txBody>
          <a:bodyPr anchor="ctr"/>
          <a:p>
            <a:pPr>
              <a:lnSpc>
                <a:spcPct val="100000"/>
              </a:lnSpc>
            </a:pPr>
            <a:r>
              <a:rPr b="1" lang="en-US" sz="2000" spc="-1" strike="noStrike">
                <a:solidFill>
                  <a:srgbClr val="ff0066"/>
                </a:solidFill>
                <a:latin typeface="Verdana"/>
                <a:ea typeface="Verdana"/>
              </a:rPr>
              <a:t>Instruction Set</a:t>
            </a:r>
            <a:endParaRPr b="0" lang="en-US" sz="2000" spc="-1" strike="noStrike">
              <a:solidFill>
                <a:srgbClr val="000000"/>
              </a:solidFill>
              <a:latin typeface="Verdana"/>
            </a:endParaRPr>
          </a:p>
        </p:txBody>
      </p:sp>
      <p:sp>
        <p:nvSpPr>
          <p:cNvPr id="1944" name="TextShape 4"/>
          <p:cNvSpPr txBox="1"/>
          <p:nvPr/>
        </p:nvSpPr>
        <p:spPr>
          <a:xfrm>
            <a:off x="6553080" y="6356520"/>
            <a:ext cx="2133360" cy="364680"/>
          </a:xfrm>
          <a:prstGeom prst="rect">
            <a:avLst/>
          </a:prstGeom>
          <a:noFill/>
          <a:ln>
            <a:noFill/>
          </a:ln>
        </p:spPr>
        <p:txBody>
          <a:bodyPr anchor="ctr"/>
          <a:p>
            <a:pPr algn="r">
              <a:lnSpc>
                <a:spcPct val="100000"/>
              </a:lnSpc>
            </a:pPr>
            <a:fld id="{C81F957E-E6AC-4A0C-B1F4-86DD5789C8F0}" type="slidenum">
              <a:rPr b="0" lang="en-IN" sz="1200" spc="-1" strike="noStrike">
                <a:solidFill>
                  <a:srgbClr val="8b8b8b"/>
                </a:solidFill>
                <a:latin typeface="Verdana"/>
                <a:ea typeface="Verdana"/>
              </a:rPr>
              <a:t>&lt;number&gt;</a:t>
            </a:fld>
            <a:endParaRPr b="0" lang="en-IN" sz="1200" spc="-1" strike="noStrike">
              <a:latin typeface="Times New Roman"/>
            </a:endParaRPr>
          </a:p>
        </p:txBody>
      </p:sp>
      <p:sp>
        <p:nvSpPr>
          <p:cNvPr id="1945" name="CustomShape 5"/>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1946" name="CustomShape 6"/>
          <p:cNvSpPr/>
          <p:nvPr/>
        </p:nvSpPr>
        <p:spPr>
          <a:xfrm>
            <a:off x="263880" y="1295280"/>
            <a:ext cx="8651160" cy="3646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200" spc="-1" strike="noStrike">
                <a:solidFill>
                  <a:srgbClr val="000000"/>
                </a:solidFill>
                <a:latin typeface="Verdana"/>
              </a:rPr>
              <a:t>Mnemonics:  </a:t>
            </a:r>
            <a:r>
              <a:rPr b="1" lang="en-IN" sz="1800" spc="-1" strike="noStrike">
                <a:solidFill>
                  <a:srgbClr val="ff0000"/>
                </a:solidFill>
                <a:latin typeface="Verdana"/>
              </a:rPr>
              <a:t>AND, OR, XOR, TEST, SHR, SHL, RCR, RCL …</a:t>
            </a:r>
            <a:endParaRPr b="0" lang="en-IN" sz="1800" spc="-1" strike="noStrike">
              <a:latin typeface="Arial"/>
            </a:endParaRPr>
          </a:p>
        </p:txBody>
      </p:sp>
      <p:pic>
        <p:nvPicPr>
          <p:cNvPr id="1947" name="Picture 2" descr=""/>
          <p:cNvPicPr/>
          <p:nvPr/>
        </p:nvPicPr>
        <p:blipFill>
          <a:blip r:embed="rId1"/>
          <a:stretch/>
        </p:blipFill>
        <p:spPr>
          <a:xfrm>
            <a:off x="459360" y="2057400"/>
            <a:ext cx="8150760" cy="401544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7" name="TextShape 1"/>
          <p:cNvSpPr txBox="1"/>
          <p:nvPr/>
        </p:nvSpPr>
        <p:spPr>
          <a:xfrm>
            <a:off x="457200" y="274680"/>
            <a:ext cx="8229240" cy="715680"/>
          </a:xfrm>
          <a:prstGeom prst="rect">
            <a:avLst/>
          </a:prstGeom>
          <a:noFill/>
          <a:ln>
            <a:noFill/>
          </a:ln>
        </p:spPr>
        <p:txBody>
          <a:bodyPr anchor="ctr">
            <a:normAutofit fontScale="91000"/>
          </a:bodyPr>
          <a:p>
            <a:pPr algn="ctr">
              <a:lnSpc>
                <a:spcPct val="100000"/>
              </a:lnSpc>
            </a:pPr>
            <a:r>
              <a:rPr b="0" lang="en-US" sz="4400" spc="-1" strike="noStrike">
                <a:solidFill>
                  <a:srgbClr val="000000"/>
                </a:solidFill>
                <a:latin typeface="Calibri"/>
              </a:rPr>
              <a:t>Reset Signal</a:t>
            </a:r>
            <a:endParaRPr b="0" lang="en-US" sz="4400" spc="-1" strike="noStrike">
              <a:solidFill>
                <a:srgbClr val="000000"/>
              </a:solidFill>
              <a:latin typeface="Calibri"/>
            </a:endParaRPr>
          </a:p>
        </p:txBody>
      </p:sp>
      <p:sp>
        <p:nvSpPr>
          <p:cNvPr id="488" name="TextShape 2"/>
          <p:cNvSpPr txBox="1"/>
          <p:nvPr/>
        </p:nvSpPr>
        <p:spPr>
          <a:xfrm>
            <a:off x="457200" y="1295280"/>
            <a:ext cx="8229240" cy="4830480"/>
          </a:xfrm>
          <a:prstGeom prst="rect">
            <a:avLst/>
          </a:prstGeom>
          <a:noFill/>
          <a:ln>
            <a:noFill/>
          </a:ln>
        </p:spPr>
        <p:txBody>
          <a:bodyPr>
            <a:normAutofit fontScale="50000"/>
          </a:bodyPr>
          <a:p>
            <a:pPr marL="343080" indent="-342720">
              <a:lnSpc>
                <a:spcPct val="100000"/>
              </a:lnSpc>
              <a:spcBef>
                <a:spcPts val="641"/>
              </a:spcBef>
              <a:buClr>
                <a:srgbClr val="000000"/>
              </a:buClr>
              <a:buFont typeface="Arial"/>
              <a:buChar char="•"/>
            </a:pPr>
            <a:r>
              <a:rPr b="1" lang="en-US" sz="3200" spc="-1" strike="noStrike">
                <a:solidFill>
                  <a:srgbClr val="000000"/>
                </a:solidFill>
                <a:latin typeface="Calibri"/>
              </a:rPr>
              <a:t>RESET IN : </a:t>
            </a:r>
            <a:r>
              <a:rPr b="0" lang="en-US" sz="3200" spc="-1" strike="noStrike">
                <a:solidFill>
                  <a:srgbClr val="000000"/>
                </a:solidFill>
                <a:latin typeface="Calibri"/>
              </a:rPr>
              <a:t>When this signal goes low, </a:t>
            </a:r>
            <a:endParaRPr b="0" lang="en-US" sz="32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the program counter (PC) is set to Zero,</a:t>
            </a:r>
            <a:endParaRPr b="0" lang="en-US" sz="28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 </a:t>
            </a:r>
            <a:r>
              <a:rPr b="0" lang="en-US" sz="2800" spc="-1" strike="noStrike">
                <a:solidFill>
                  <a:srgbClr val="000000"/>
                </a:solidFill>
                <a:latin typeface="Calibri"/>
              </a:rPr>
              <a:t>μp is reset </a:t>
            </a:r>
            <a:endParaRPr b="0" lang="en-US" sz="28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The data and address buses and the control lines are 3-stated during RESET </a:t>
            </a:r>
            <a:endParaRPr b="0" lang="en-US" sz="28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The CPU is held in the reset condition as long as RESET- IN is applied</a:t>
            </a:r>
            <a:endParaRPr b="0" lang="en-US" sz="2800" spc="-1" strike="noStrike">
              <a:solidFill>
                <a:srgbClr val="000000"/>
              </a:solidFill>
              <a:latin typeface="Calibri"/>
            </a:endParaRPr>
          </a:p>
          <a:p>
            <a:pPr marL="343080" indent="-342720">
              <a:lnSpc>
                <a:spcPct val="100000"/>
              </a:lnSpc>
              <a:spcBef>
                <a:spcPts val="641"/>
              </a:spcBef>
              <a:buClr>
                <a:srgbClr val="000000"/>
              </a:buClr>
              <a:buFont typeface="Arial"/>
              <a:buChar char="•"/>
            </a:pPr>
            <a:r>
              <a:rPr b="1" lang="en-US" sz="3200" spc="-1" strike="noStrike">
                <a:solidFill>
                  <a:srgbClr val="000000"/>
                </a:solidFill>
                <a:latin typeface="Calibri"/>
              </a:rPr>
              <a:t>RESET OUT: </a:t>
            </a:r>
            <a:r>
              <a:rPr b="0" lang="en-US" sz="3200" spc="-1" strike="noStrike">
                <a:solidFill>
                  <a:srgbClr val="000000"/>
                </a:solidFill>
                <a:latin typeface="Calibri"/>
              </a:rPr>
              <a:t>This signal indicates that μp is being reset.</a:t>
            </a:r>
            <a:endParaRPr b="0" lang="en-US" sz="32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This signal can be used to reset other devices. </a:t>
            </a:r>
            <a:endParaRPr b="0" lang="en-US" sz="28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The signal is synchronized to the processor clock and lasts an integral number of clock periods.</a:t>
            </a:r>
            <a:endParaRPr b="0" lang="en-US" sz="28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 </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138" dur="indefinite" restart="never" nodeType="tmRoot">
          <p:childTnLst>
            <p:seq>
              <p:cTn id="139" dur="indefinite" nodeType="mainSeq"/>
              <p:prevCondLst>
                <p:cond delay="0" evt="onPrev">
                  <p:tgtEl>
                    <p:sldTgt/>
                  </p:tgtEl>
                </p:cond>
              </p:prevCondLst>
              <p:nextCondLst>
                <p:cond delay="0" evt="onNext">
                  <p:tgtEl>
                    <p:sldTgt/>
                  </p:tgtEl>
                </p:cond>
              </p:nextCondLst>
            </p:seq>
          </p:childTnLst>
        </p:cTn>
      </p:par>
    </p:tnLst>
  </p:timing>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8" name="CustomShape 1"/>
          <p:cNvSpPr/>
          <p:nvPr/>
        </p:nvSpPr>
        <p:spPr>
          <a:xfrm>
            <a:off x="914400" y="5356440"/>
            <a:ext cx="6629040" cy="28188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1949" name="CustomShape 2"/>
          <p:cNvSpPr/>
          <p:nvPr/>
        </p:nvSpPr>
        <p:spPr>
          <a:xfrm>
            <a:off x="923040" y="4952880"/>
            <a:ext cx="6629040" cy="28188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1950" name="CustomShape 3"/>
          <p:cNvSpPr/>
          <p:nvPr/>
        </p:nvSpPr>
        <p:spPr>
          <a:xfrm>
            <a:off x="2750040" y="4316040"/>
            <a:ext cx="1235160" cy="28188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1951" name="CustomShape 4"/>
          <p:cNvSpPr/>
          <p:nvPr/>
        </p:nvSpPr>
        <p:spPr>
          <a:xfrm>
            <a:off x="2043720" y="3932640"/>
            <a:ext cx="4691520" cy="28188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1952" name="CustomShape 5"/>
          <p:cNvSpPr/>
          <p:nvPr/>
        </p:nvSpPr>
        <p:spPr>
          <a:xfrm>
            <a:off x="1905120" y="3652920"/>
            <a:ext cx="6248160" cy="27972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1953" name="CustomShape 6"/>
          <p:cNvSpPr/>
          <p:nvPr/>
        </p:nvSpPr>
        <p:spPr>
          <a:xfrm>
            <a:off x="916200" y="3021480"/>
            <a:ext cx="4264920" cy="28188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1954" name="CustomShape 7"/>
          <p:cNvSpPr/>
          <p:nvPr/>
        </p:nvSpPr>
        <p:spPr>
          <a:xfrm>
            <a:off x="914400" y="2613240"/>
            <a:ext cx="2188440" cy="28188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1955" name="CustomShape 8"/>
          <p:cNvSpPr/>
          <p:nvPr/>
        </p:nvSpPr>
        <p:spPr>
          <a:xfrm>
            <a:off x="914400" y="2209680"/>
            <a:ext cx="2188440" cy="28188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1956" name="CustomShape 9"/>
          <p:cNvSpPr/>
          <p:nvPr/>
        </p:nvSpPr>
        <p:spPr>
          <a:xfrm>
            <a:off x="5347800" y="1983600"/>
            <a:ext cx="3204360" cy="28188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1957" name="CustomShape 10"/>
          <p:cNvSpPr/>
          <p:nvPr/>
        </p:nvSpPr>
        <p:spPr>
          <a:xfrm>
            <a:off x="1676520" y="1533960"/>
            <a:ext cx="2912760" cy="28188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1958" name="CustomShape 11"/>
          <p:cNvSpPr/>
          <p:nvPr/>
        </p:nvSpPr>
        <p:spPr>
          <a:xfrm>
            <a:off x="263880" y="849960"/>
            <a:ext cx="8651160" cy="39420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800" spc="-1" strike="noStrike">
                <a:solidFill>
                  <a:srgbClr val="0070c0"/>
                </a:solidFill>
                <a:latin typeface="Verdana"/>
                <a:ea typeface="Verdana"/>
              </a:rPr>
              <a:t>4. String Manipulation Instructions</a:t>
            </a:r>
            <a:endParaRPr b="0" lang="en-IN" sz="1800" spc="-1" strike="noStrike">
              <a:latin typeface="Arial"/>
            </a:endParaRPr>
          </a:p>
        </p:txBody>
      </p:sp>
      <p:sp>
        <p:nvSpPr>
          <p:cNvPr id="1959" name="TextShape 12"/>
          <p:cNvSpPr txBox="1"/>
          <p:nvPr/>
        </p:nvSpPr>
        <p:spPr>
          <a:xfrm>
            <a:off x="2895480" y="110880"/>
            <a:ext cx="6019560" cy="487080"/>
          </a:xfrm>
          <a:prstGeom prst="rect">
            <a:avLst/>
          </a:prstGeom>
          <a:noFill/>
          <a:ln>
            <a:noFill/>
          </a:ln>
        </p:spPr>
        <p:txBody>
          <a:bodyPr anchor="ctr"/>
          <a:p>
            <a:pPr>
              <a:lnSpc>
                <a:spcPct val="100000"/>
              </a:lnSpc>
            </a:pPr>
            <a:r>
              <a:rPr b="1" lang="en-US" sz="2000" spc="-1" strike="noStrike">
                <a:solidFill>
                  <a:srgbClr val="ff0066"/>
                </a:solidFill>
                <a:latin typeface="Verdana"/>
                <a:ea typeface="Verdana"/>
              </a:rPr>
              <a:t>Instruction Set</a:t>
            </a:r>
            <a:endParaRPr b="0" lang="en-US" sz="2000" spc="-1" strike="noStrike">
              <a:solidFill>
                <a:srgbClr val="000000"/>
              </a:solidFill>
              <a:latin typeface="Verdana"/>
            </a:endParaRPr>
          </a:p>
        </p:txBody>
      </p:sp>
      <p:sp>
        <p:nvSpPr>
          <p:cNvPr id="1960" name="TextShape 13"/>
          <p:cNvSpPr txBox="1"/>
          <p:nvPr/>
        </p:nvSpPr>
        <p:spPr>
          <a:xfrm>
            <a:off x="6553080" y="6356520"/>
            <a:ext cx="2133360" cy="364680"/>
          </a:xfrm>
          <a:prstGeom prst="rect">
            <a:avLst/>
          </a:prstGeom>
          <a:noFill/>
          <a:ln>
            <a:noFill/>
          </a:ln>
        </p:spPr>
        <p:txBody>
          <a:bodyPr anchor="ctr"/>
          <a:p>
            <a:pPr algn="r">
              <a:lnSpc>
                <a:spcPct val="100000"/>
              </a:lnSpc>
            </a:pPr>
            <a:fld id="{853AC52C-192F-4245-84D6-161D07FCD60C}" type="slidenum">
              <a:rPr b="0" lang="en-IN" sz="1200" spc="-1" strike="noStrike">
                <a:solidFill>
                  <a:srgbClr val="8b8b8b"/>
                </a:solidFill>
                <a:latin typeface="Verdana"/>
                <a:ea typeface="Verdana"/>
              </a:rPr>
              <a:t>&lt;number&gt;</a:t>
            </a:fld>
            <a:endParaRPr b="0" lang="en-IN" sz="1200" spc="-1" strike="noStrike">
              <a:latin typeface="Times New Roman"/>
            </a:endParaRPr>
          </a:p>
        </p:txBody>
      </p:sp>
      <p:sp>
        <p:nvSpPr>
          <p:cNvPr id="1961" name="CustomShape 14"/>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1962" name="CustomShape 15"/>
          <p:cNvSpPr/>
          <p:nvPr/>
        </p:nvSpPr>
        <p:spPr>
          <a:xfrm>
            <a:off x="547560" y="1529280"/>
            <a:ext cx="8152920" cy="413964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0000"/>
              </a:buClr>
              <a:buFont typeface="Wingdings" charset="2"/>
              <a:buChar char=""/>
            </a:pPr>
            <a:r>
              <a:rPr b="1" lang="en-IN" sz="1400" spc="-1" strike="noStrike">
                <a:solidFill>
                  <a:srgbClr val="000000"/>
                </a:solidFill>
                <a:latin typeface="Verdana"/>
              </a:rPr>
              <a:t>String : Sequence of bytes or words</a:t>
            </a:r>
            <a:endParaRPr b="0" lang="en-IN" sz="1400" spc="-1" strike="noStrike">
              <a:latin typeface="Arial"/>
            </a:endParaRPr>
          </a:p>
          <a:p>
            <a:pPr>
              <a:lnSpc>
                <a:spcPct val="100000"/>
              </a:lnSpc>
            </a:pPr>
            <a:endParaRPr b="0" lang="en-IN" sz="1400" spc="-1" strike="noStrike">
              <a:latin typeface="Arial"/>
            </a:endParaRPr>
          </a:p>
          <a:p>
            <a:pPr marL="285840" indent="-285480">
              <a:lnSpc>
                <a:spcPct val="100000"/>
              </a:lnSpc>
              <a:buClr>
                <a:srgbClr val="000000"/>
              </a:buClr>
              <a:buFont typeface="Wingdings" charset="2"/>
              <a:buChar char=""/>
            </a:pPr>
            <a:r>
              <a:rPr b="1" lang="en-IN" sz="1400" spc="-1" strike="noStrike">
                <a:solidFill>
                  <a:srgbClr val="000000"/>
                </a:solidFill>
                <a:latin typeface="Verdana"/>
              </a:rPr>
              <a:t>8086 instruction set includes instruction for string movement, comparison, scan, load and store.</a:t>
            </a:r>
            <a:endParaRPr b="0" lang="en-IN" sz="1400" spc="-1" strike="noStrike">
              <a:latin typeface="Arial"/>
            </a:endParaRPr>
          </a:p>
          <a:p>
            <a:pPr>
              <a:lnSpc>
                <a:spcPct val="100000"/>
              </a:lnSpc>
            </a:pPr>
            <a:endParaRPr b="0" lang="en-IN" sz="1400" spc="-1" strike="noStrike">
              <a:latin typeface="Arial"/>
            </a:endParaRPr>
          </a:p>
          <a:p>
            <a:pPr marL="285840" indent="-285480">
              <a:lnSpc>
                <a:spcPct val="100000"/>
              </a:lnSpc>
              <a:buClr>
                <a:srgbClr val="000000"/>
              </a:buClr>
              <a:buFont typeface="Wingdings" charset="2"/>
              <a:buChar char=""/>
            </a:pPr>
            <a:r>
              <a:rPr b="1" lang="en-IN" sz="1400" spc="-1" strike="noStrike">
                <a:solidFill>
                  <a:srgbClr val="000000"/>
                </a:solidFill>
                <a:latin typeface="Verdana"/>
              </a:rPr>
              <a:t>REP instruction prefix : used to repeat execution of string instructions</a:t>
            </a:r>
            <a:endParaRPr b="0" lang="en-IN" sz="1400" spc="-1" strike="noStrike">
              <a:latin typeface="Arial"/>
            </a:endParaRPr>
          </a:p>
          <a:p>
            <a:pPr>
              <a:lnSpc>
                <a:spcPct val="100000"/>
              </a:lnSpc>
            </a:pPr>
            <a:endParaRPr b="0" lang="en-IN" sz="1400" spc="-1" strike="noStrike">
              <a:latin typeface="Arial"/>
            </a:endParaRPr>
          </a:p>
          <a:p>
            <a:pPr marL="285840" indent="-285480">
              <a:lnSpc>
                <a:spcPct val="100000"/>
              </a:lnSpc>
              <a:buClr>
                <a:srgbClr val="000000"/>
              </a:buClr>
              <a:buFont typeface="Wingdings" charset="2"/>
              <a:buChar char=""/>
            </a:pPr>
            <a:r>
              <a:rPr b="1" lang="en-IN" sz="1400" spc="-1" strike="noStrike">
                <a:solidFill>
                  <a:srgbClr val="000000"/>
                </a:solidFill>
                <a:latin typeface="Verdana"/>
              </a:rPr>
              <a:t>String instructions end with </a:t>
            </a:r>
            <a:r>
              <a:rPr b="1" lang="en-IN" sz="1400" spc="-1" strike="noStrike">
                <a:solidFill>
                  <a:srgbClr val="cc0099"/>
                </a:solidFill>
                <a:latin typeface="Verdana"/>
              </a:rPr>
              <a:t>S</a:t>
            </a:r>
            <a:r>
              <a:rPr b="1" lang="en-IN" sz="1400" spc="-1" strike="noStrike">
                <a:solidFill>
                  <a:srgbClr val="000000"/>
                </a:solidFill>
                <a:latin typeface="Verdana"/>
              </a:rPr>
              <a:t> or </a:t>
            </a:r>
            <a:r>
              <a:rPr b="1" lang="en-IN" sz="1400" spc="-1" strike="noStrike">
                <a:solidFill>
                  <a:srgbClr val="cc0099"/>
                </a:solidFill>
                <a:latin typeface="Verdana"/>
              </a:rPr>
              <a:t>SB</a:t>
            </a:r>
            <a:r>
              <a:rPr b="1" lang="en-IN" sz="1400" spc="-1" strike="noStrike">
                <a:solidFill>
                  <a:srgbClr val="000000"/>
                </a:solidFill>
                <a:latin typeface="Verdana"/>
              </a:rPr>
              <a:t> or </a:t>
            </a:r>
            <a:r>
              <a:rPr b="1" lang="en-IN" sz="1400" spc="-1" strike="noStrike">
                <a:solidFill>
                  <a:srgbClr val="cc0099"/>
                </a:solidFill>
                <a:latin typeface="Verdana"/>
              </a:rPr>
              <a:t>SW</a:t>
            </a:r>
            <a:r>
              <a:rPr b="1" lang="en-IN" sz="1400" spc="-1" strike="noStrike">
                <a:solidFill>
                  <a:srgbClr val="000000"/>
                </a:solidFill>
                <a:latin typeface="Verdana"/>
              </a:rPr>
              <a:t>.                                                       </a:t>
            </a:r>
            <a:r>
              <a:rPr b="1" lang="en-IN" sz="1400" spc="-1" strike="noStrike">
                <a:solidFill>
                  <a:srgbClr val="cc0099"/>
                </a:solidFill>
                <a:latin typeface="Verdana"/>
              </a:rPr>
              <a:t>S</a:t>
            </a:r>
            <a:r>
              <a:rPr b="1" lang="en-IN" sz="1400" spc="-1" strike="noStrike">
                <a:solidFill>
                  <a:srgbClr val="000000"/>
                </a:solidFill>
                <a:latin typeface="Verdana"/>
              </a:rPr>
              <a:t> represents string, </a:t>
            </a:r>
            <a:r>
              <a:rPr b="1" lang="en-IN" sz="1400" spc="-1" strike="noStrike">
                <a:solidFill>
                  <a:srgbClr val="cc0099"/>
                </a:solidFill>
                <a:latin typeface="Verdana"/>
              </a:rPr>
              <a:t>SB</a:t>
            </a:r>
            <a:r>
              <a:rPr b="1" lang="en-IN" sz="1400" spc="-1" strike="noStrike">
                <a:solidFill>
                  <a:srgbClr val="000000"/>
                </a:solidFill>
                <a:latin typeface="Verdana"/>
              </a:rPr>
              <a:t> string byte and </a:t>
            </a:r>
            <a:r>
              <a:rPr b="1" lang="en-IN" sz="1400" spc="-1" strike="noStrike">
                <a:solidFill>
                  <a:srgbClr val="cc0099"/>
                </a:solidFill>
                <a:latin typeface="Verdana"/>
              </a:rPr>
              <a:t>SW</a:t>
            </a:r>
            <a:r>
              <a:rPr b="1" lang="en-IN" sz="1400" spc="-1" strike="noStrike">
                <a:solidFill>
                  <a:srgbClr val="000000"/>
                </a:solidFill>
                <a:latin typeface="Verdana"/>
              </a:rPr>
              <a:t> string word.</a:t>
            </a:r>
            <a:endParaRPr b="0" lang="en-IN" sz="1400" spc="-1" strike="noStrike">
              <a:latin typeface="Arial"/>
            </a:endParaRPr>
          </a:p>
          <a:p>
            <a:pPr>
              <a:lnSpc>
                <a:spcPct val="100000"/>
              </a:lnSpc>
            </a:pPr>
            <a:endParaRPr b="0" lang="en-IN" sz="1400" spc="-1" strike="noStrike">
              <a:latin typeface="Arial"/>
            </a:endParaRPr>
          </a:p>
          <a:p>
            <a:pPr marL="285840" indent="-285480">
              <a:lnSpc>
                <a:spcPct val="100000"/>
              </a:lnSpc>
              <a:buClr>
                <a:srgbClr val="000000"/>
              </a:buClr>
              <a:buFont typeface="Wingdings" charset="2"/>
              <a:buChar char=""/>
            </a:pPr>
            <a:r>
              <a:rPr b="1" lang="en-IN" sz="1400" spc="-1" strike="noStrike">
                <a:solidFill>
                  <a:srgbClr val="000000"/>
                </a:solidFill>
                <a:latin typeface="Verdana"/>
              </a:rPr>
              <a:t>Offset or effective address of the source operand is stored in </a:t>
            </a:r>
            <a:r>
              <a:rPr b="1" lang="en-IN" sz="1400" spc="-1" strike="noStrike">
                <a:solidFill>
                  <a:srgbClr val="cc0099"/>
                </a:solidFill>
                <a:latin typeface="Verdana"/>
              </a:rPr>
              <a:t>SI</a:t>
            </a:r>
            <a:r>
              <a:rPr b="1" lang="en-IN" sz="1400" spc="-1" strike="noStrike">
                <a:solidFill>
                  <a:srgbClr val="000000"/>
                </a:solidFill>
                <a:latin typeface="Verdana"/>
              </a:rPr>
              <a:t> register and that of the destination operand is stored in </a:t>
            </a:r>
            <a:r>
              <a:rPr b="1" lang="en-IN" sz="1400" spc="-1" strike="noStrike">
                <a:solidFill>
                  <a:srgbClr val="cc0099"/>
                </a:solidFill>
                <a:latin typeface="Verdana"/>
              </a:rPr>
              <a:t>DI</a:t>
            </a:r>
            <a:r>
              <a:rPr b="1" lang="en-IN" sz="1400" spc="-1" strike="noStrike">
                <a:solidFill>
                  <a:srgbClr val="000000"/>
                </a:solidFill>
                <a:latin typeface="Verdana"/>
              </a:rPr>
              <a:t> register.</a:t>
            </a:r>
            <a:endParaRPr b="0" lang="en-IN" sz="1400" spc="-1" strike="noStrike">
              <a:latin typeface="Arial"/>
            </a:endParaRPr>
          </a:p>
          <a:p>
            <a:pPr>
              <a:lnSpc>
                <a:spcPct val="100000"/>
              </a:lnSpc>
            </a:pPr>
            <a:endParaRPr b="0" lang="en-IN" sz="1400" spc="-1" strike="noStrike">
              <a:latin typeface="Arial"/>
            </a:endParaRPr>
          </a:p>
          <a:p>
            <a:pPr marL="285840" indent="-285480">
              <a:lnSpc>
                <a:spcPct val="100000"/>
              </a:lnSpc>
              <a:buClr>
                <a:srgbClr val="000000"/>
              </a:buClr>
              <a:buFont typeface="Wingdings" charset="2"/>
              <a:buChar char=""/>
            </a:pPr>
            <a:r>
              <a:rPr b="1" lang="en-IN" sz="1400" spc="-1" strike="noStrike">
                <a:solidFill>
                  <a:srgbClr val="000000"/>
                </a:solidFill>
                <a:latin typeface="Verdana"/>
              </a:rPr>
              <a:t>Depending on the status of </a:t>
            </a:r>
            <a:r>
              <a:rPr b="1" lang="en-IN" sz="1400" spc="-1" strike="noStrike">
                <a:solidFill>
                  <a:srgbClr val="cc0099"/>
                </a:solidFill>
                <a:latin typeface="Verdana"/>
              </a:rPr>
              <a:t>DF</a:t>
            </a:r>
            <a:r>
              <a:rPr b="1" lang="en-IN" sz="1400" spc="-1" strike="noStrike">
                <a:solidFill>
                  <a:srgbClr val="000000"/>
                </a:solidFill>
                <a:latin typeface="Verdana"/>
              </a:rPr>
              <a:t>, </a:t>
            </a:r>
            <a:r>
              <a:rPr b="1" lang="en-IN" sz="1400" spc="-1" strike="noStrike">
                <a:solidFill>
                  <a:srgbClr val="cc0099"/>
                </a:solidFill>
                <a:latin typeface="Verdana"/>
              </a:rPr>
              <a:t>SI</a:t>
            </a:r>
            <a:r>
              <a:rPr b="1" lang="en-IN" sz="1400" spc="-1" strike="noStrike">
                <a:solidFill>
                  <a:srgbClr val="000000"/>
                </a:solidFill>
                <a:latin typeface="Verdana"/>
              </a:rPr>
              <a:t> and </a:t>
            </a:r>
            <a:r>
              <a:rPr b="1" lang="en-IN" sz="1400" spc="-1" strike="noStrike">
                <a:solidFill>
                  <a:srgbClr val="cc0099"/>
                </a:solidFill>
                <a:latin typeface="Verdana"/>
              </a:rPr>
              <a:t>DI</a:t>
            </a:r>
            <a:r>
              <a:rPr b="1" lang="en-IN" sz="1400" spc="-1" strike="noStrike">
                <a:solidFill>
                  <a:srgbClr val="000000"/>
                </a:solidFill>
                <a:latin typeface="Verdana"/>
              </a:rPr>
              <a:t> registers are automatically updated.</a:t>
            </a:r>
            <a:endParaRPr b="0" lang="en-IN" sz="1400" spc="-1" strike="noStrike">
              <a:latin typeface="Arial"/>
            </a:endParaRPr>
          </a:p>
          <a:p>
            <a:pPr>
              <a:lnSpc>
                <a:spcPct val="100000"/>
              </a:lnSpc>
            </a:pPr>
            <a:endParaRPr b="0" lang="en-IN" sz="1400" spc="-1" strike="noStrike">
              <a:latin typeface="Arial"/>
            </a:endParaRPr>
          </a:p>
          <a:p>
            <a:pPr marL="285840" indent="-285480">
              <a:lnSpc>
                <a:spcPct val="100000"/>
              </a:lnSpc>
              <a:buClr>
                <a:srgbClr val="000000"/>
              </a:buClr>
              <a:buFont typeface="Wingdings" charset="2"/>
              <a:buChar char=""/>
            </a:pPr>
            <a:r>
              <a:rPr b="1" lang="en-IN" sz="1400" spc="-1" strike="noStrike">
                <a:solidFill>
                  <a:srgbClr val="000000"/>
                </a:solidFill>
                <a:latin typeface="Verdana"/>
              </a:rPr>
              <a:t>DF = 0 </a:t>
            </a:r>
            <a:r>
              <a:rPr b="1" lang="en-IN" sz="1400" spc="-1" strike="noStrike">
                <a:solidFill>
                  <a:srgbClr val="000000"/>
                </a:solidFill>
                <a:latin typeface="Symbol"/>
              </a:rPr>
              <a:t></a:t>
            </a:r>
            <a:r>
              <a:rPr b="1" lang="en-IN" sz="1400" spc="-1" strike="noStrike">
                <a:solidFill>
                  <a:srgbClr val="000000"/>
                </a:solidFill>
                <a:latin typeface="Verdana"/>
              </a:rPr>
              <a:t> SI and DI are incremented by 1 for byte and 2 for word.</a:t>
            </a:r>
            <a:endParaRPr b="0" lang="en-IN" sz="1400" spc="-1" strike="noStrike">
              <a:latin typeface="Arial"/>
            </a:endParaRPr>
          </a:p>
          <a:p>
            <a:pPr>
              <a:lnSpc>
                <a:spcPct val="100000"/>
              </a:lnSpc>
            </a:pPr>
            <a:endParaRPr b="0" lang="en-IN" sz="1400" spc="-1" strike="noStrike">
              <a:latin typeface="Arial"/>
            </a:endParaRPr>
          </a:p>
          <a:p>
            <a:pPr marL="285840" indent="-285480">
              <a:lnSpc>
                <a:spcPct val="100000"/>
              </a:lnSpc>
              <a:buClr>
                <a:srgbClr val="000000"/>
              </a:buClr>
              <a:buFont typeface="Wingdings" charset="2"/>
              <a:buChar char=""/>
            </a:pPr>
            <a:r>
              <a:rPr b="1" lang="en-IN" sz="1400" spc="-1" strike="noStrike">
                <a:solidFill>
                  <a:srgbClr val="000000"/>
                </a:solidFill>
                <a:latin typeface="Verdana"/>
              </a:rPr>
              <a:t>DF = 1 </a:t>
            </a:r>
            <a:r>
              <a:rPr b="1" lang="en-IN" sz="1400" spc="-1" strike="noStrike">
                <a:solidFill>
                  <a:srgbClr val="000000"/>
                </a:solidFill>
                <a:latin typeface="Symbol"/>
              </a:rPr>
              <a:t></a:t>
            </a:r>
            <a:r>
              <a:rPr b="1" lang="en-IN" sz="1400" spc="-1" strike="noStrike">
                <a:solidFill>
                  <a:srgbClr val="000000"/>
                </a:solidFill>
                <a:latin typeface="Verdana"/>
              </a:rPr>
              <a:t> SI and DI are decremented by 1 for byte and 2 for word.</a:t>
            </a:r>
            <a:endParaRPr b="0" lang="en-IN" sz="1400" spc="-1" strike="noStrike">
              <a:latin typeface="Arial"/>
            </a:endParaRPr>
          </a:p>
        </p:txBody>
      </p:sp>
    </p:spTree>
  </p:cSld>
  <mc:AlternateContent>
    <mc:Choice Requires="p14">
      <p:transition spd="slow" p14:dur="2000"/>
    </mc:Choice>
    <mc:Fallback>
      <p:transition spd="slow"/>
    </mc:Fallback>
  </mc:AlternateContent>
  <p:timing>
    <p:tnLst>
      <p:par>
        <p:cTn id="1235" dur="indefinite" restart="never" nodeType="tmRoot">
          <p:childTnLst>
            <p:seq>
              <p:cTn id="1236" dur="indefinite" nodeType="mainSeq">
                <p:childTnLst>
                  <p:par>
                    <p:cTn id="1237" fill="hold">
                      <p:stCondLst>
                        <p:cond delay="indefinite"/>
                      </p:stCondLst>
                      <p:childTnLst>
                        <p:par>
                          <p:cTn id="1238" fill="hold">
                            <p:stCondLst>
                              <p:cond delay="0"/>
                            </p:stCondLst>
                            <p:childTnLst>
                              <p:par>
                                <p:cTn id="1239" nodeType="clickEffect" fill="hold" presetClass="entr" presetID="1">
                                  <p:stCondLst>
                                    <p:cond delay="0"/>
                                  </p:stCondLst>
                                  <p:childTnLst>
                                    <p:set>
                                      <p:cBhvr>
                                        <p:cTn id="1240" dur="1" fill="hold">
                                          <p:stCondLst>
                                            <p:cond delay="0"/>
                                          </p:stCondLst>
                                        </p:cTn>
                                        <p:tgtEl>
                                          <p:spTgt spid="1957"/>
                                        </p:tgtEl>
                                        <p:attrNameLst>
                                          <p:attrName>style.visibility</p:attrName>
                                        </p:attrNameLst>
                                      </p:cBhvr>
                                      <p:to>
                                        <p:strVal val="visible"/>
                                      </p:to>
                                    </p:set>
                                  </p:childTnLst>
                                </p:cTn>
                              </p:par>
                            </p:childTnLst>
                          </p:cTn>
                        </p:par>
                      </p:childTnLst>
                    </p:cTn>
                  </p:par>
                  <p:par>
                    <p:cTn id="1241" fill="hold">
                      <p:stCondLst>
                        <p:cond delay="indefinite"/>
                      </p:stCondLst>
                      <p:childTnLst>
                        <p:par>
                          <p:cTn id="1242" fill="hold">
                            <p:stCondLst>
                              <p:cond delay="0"/>
                            </p:stCondLst>
                            <p:childTnLst>
                              <p:par>
                                <p:cTn id="1243" nodeType="clickEffect" fill="hold" presetClass="exit" presetID="1">
                                  <p:stCondLst>
                                    <p:cond delay="0"/>
                                  </p:stCondLst>
                                  <p:childTnLst>
                                    <p:set>
                                      <p:cBhvr>
                                        <p:cTn id="1244" dur="1" fill="hold">
                                          <p:stCondLst>
                                            <p:cond delay="0"/>
                                          </p:stCondLst>
                                        </p:cTn>
                                        <p:tgtEl>
                                          <p:spTgt spid="1957"/>
                                        </p:tgtEl>
                                        <p:attrNameLst>
                                          <p:attrName>style.visibility</p:attrName>
                                        </p:attrNameLst>
                                      </p:cBhvr>
                                      <p:to>
                                        <p:strVal val="hidden"/>
                                      </p:to>
                                    </p:set>
                                  </p:childTnLst>
                                </p:cTn>
                              </p:par>
                              <p:par>
                                <p:cTn id="1245" nodeType="withEffect" fill="hold" presetClass="entr" presetID="1">
                                  <p:stCondLst>
                                    <p:cond delay="0"/>
                                  </p:stCondLst>
                                  <p:childTnLst>
                                    <p:set>
                                      <p:cBhvr>
                                        <p:cTn id="1246" dur="1" fill="hold">
                                          <p:stCondLst>
                                            <p:cond delay="0"/>
                                          </p:stCondLst>
                                        </p:cTn>
                                        <p:tgtEl>
                                          <p:spTgt spid="1956"/>
                                        </p:tgtEl>
                                        <p:attrNameLst>
                                          <p:attrName>style.visibility</p:attrName>
                                        </p:attrNameLst>
                                      </p:cBhvr>
                                      <p:to>
                                        <p:strVal val="visible"/>
                                      </p:to>
                                    </p:set>
                                  </p:childTnLst>
                                </p:cTn>
                              </p:par>
                              <p:par>
                                <p:cTn id="1247" nodeType="withEffect" fill="hold" presetClass="entr" presetID="1">
                                  <p:stCondLst>
                                    <p:cond delay="0"/>
                                  </p:stCondLst>
                                  <p:childTnLst>
                                    <p:set>
                                      <p:cBhvr>
                                        <p:cTn id="1248" dur="1" fill="hold">
                                          <p:stCondLst>
                                            <p:cond delay="0"/>
                                          </p:stCondLst>
                                        </p:cTn>
                                        <p:tgtEl>
                                          <p:spTgt spid="1955"/>
                                        </p:tgtEl>
                                        <p:attrNameLst>
                                          <p:attrName>style.visibility</p:attrName>
                                        </p:attrNameLst>
                                      </p:cBhvr>
                                      <p:to>
                                        <p:strVal val="visible"/>
                                      </p:to>
                                    </p:set>
                                  </p:childTnLst>
                                </p:cTn>
                              </p:par>
                            </p:childTnLst>
                          </p:cTn>
                        </p:par>
                      </p:childTnLst>
                    </p:cTn>
                  </p:par>
                  <p:par>
                    <p:cTn id="1249" fill="hold">
                      <p:stCondLst>
                        <p:cond delay="indefinite"/>
                      </p:stCondLst>
                      <p:childTnLst>
                        <p:par>
                          <p:cTn id="1250" fill="hold">
                            <p:stCondLst>
                              <p:cond delay="0"/>
                            </p:stCondLst>
                            <p:childTnLst>
                              <p:par>
                                <p:cTn id="1251" nodeType="clickEffect" fill="hold" presetClass="exit" presetID="1">
                                  <p:stCondLst>
                                    <p:cond delay="0"/>
                                  </p:stCondLst>
                                  <p:childTnLst>
                                    <p:set>
                                      <p:cBhvr>
                                        <p:cTn id="1252" dur="1" fill="hold">
                                          <p:stCondLst>
                                            <p:cond delay="0"/>
                                          </p:stCondLst>
                                        </p:cTn>
                                        <p:tgtEl>
                                          <p:spTgt spid="1956"/>
                                        </p:tgtEl>
                                        <p:attrNameLst>
                                          <p:attrName>style.visibility</p:attrName>
                                        </p:attrNameLst>
                                      </p:cBhvr>
                                      <p:to>
                                        <p:strVal val="hidden"/>
                                      </p:to>
                                    </p:set>
                                  </p:childTnLst>
                                </p:cTn>
                              </p:par>
                              <p:par>
                                <p:cTn id="1253" nodeType="withEffect" fill="hold" presetClass="exit" presetID="1">
                                  <p:stCondLst>
                                    <p:cond delay="0"/>
                                  </p:stCondLst>
                                  <p:childTnLst>
                                    <p:set>
                                      <p:cBhvr>
                                        <p:cTn id="1254" dur="1" fill="hold">
                                          <p:stCondLst>
                                            <p:cond delay="0"/>
                                          </p:stCondLst>
                                        </p:cTn>
                                        <p:tgtEl>
                                          <p:spTgt spid="1955"/>
                                        </p:tgtEl>
                                        <p:attrNameLst>
                                          <p:attrName>style.visibility</p:attrName>
                                        </p:attrNameLst>
                                      </p:cBhvr>
                                      <p:to>
                                        <p:strVal val="hidden"/>
                                      </p:to>
                                    </p:set>
                                  </p:childTnLst>
                                </p:cTn>
                              </p:par>
                              <p:par>
                                <p:cTn id="1255" nodeType="withEffect" fill="hold" presetClass="entr" presetID="1">
                                  <p:stCondLst>
                                    <p:cond delay="0"/>
                                  </p:stCondLst>
                                  <p:childTnLst>
                                    <p:set>
                                      <p:cBhvr>
                                        <p:cTn id="1256" dur="1" fill="hold">
                                          <p:stCondLst>
                                            <p:cond delay="0"/>
                                          </p:stCondLst>
                                        </p:cTn>
                                        <p:tgtEl>
                                          <p:spTgt spid="1954"/>
                                        </p:tgtEl>
                                        <p:attrNameLst>
                                          <p:attrName>style.visibility</p:attrName>
                                        </p:attrNameLst>
                                      </p:cBhvr>
                                      <p:to>
                                        <p:strVal val="visible"/>
                                      </p:to>
                                    </p:set>
                                  </p:childTnLst>
                                </p:cTn>
                              </p:par>
                            </p:childTnLst>
                          </p:cTn>
                        </p:par>
                      </p:childTnLst>
                    </p:cTn>
                  </p:par>
                  <p:par>
                    <p:cTn id="1257" fill="hold">
                      <p:stCondLst>
                        <p:cond delay="indefinite"/>
                      </p:stCondLst>
                      <p:childTnLst>
                        <p:par>
                          <p:cTn id="1258" fill="hold">
                            <p:stCondLst>
                              <p:cond delay="0"/>
                            </p:stCondLst>
                            <p:childTnLst>
                              <p:par>
                                <p:cTn id="1259" nodeType="clickEffect" fill="hold" presetClass="exit" presetID="1">
                                  <p:stCondLst>
                                    <p:cond delay="0"/>
                                  </p:stCondLst>
                                  <p:childTnLst>
                                    <p:set>
                                      <p:cBhvr>
                                        <p:cTn id="1260" dur="1" fill="hold">
                                          <p:stCondLst>
                                            <p:cond delay="0"/>
                                          </p:stCondLst>
                                        </p:cTn>
                                        <p:tgtEl>
                                          <p:spTgt spid="1954"/>
                                        </p:tgtEl>
                                        <p:attrNameLst>
                                          <p:attrName>style.visibility</p:attrName>
                                        </p:attrNameLst>
                                      </p:cBhvr>
                                      <p:to>
                                        <p:strVal val="hidden"/>
                                      </p:to>
                                    </p:set>
                                  </p:childTnLst>
                                </p:cTn>
                              </p:par>
                              <p:par>
                                <p:cTn id="1261" nodeType="withEffect" fill="hold" presetClass="entr" presetID="1">
                                  <p:stCondLst>
                                    <p:cond delay="0"/>
                                  </p:stCondLst>
                                  <p:childTnLst>
                                    <p:set>
                                      <p:cBhvr>
                                        <p:cTn id="1262" dur="1" fill="hold">
                                          <p:stCondLst>
                                            <p:cond delay="0"/>
                                          </p:stCondLst>
                                        </p:cTn>
                                        <p:tgtEl>
                                          <p:spTgt spid="1953"/>
                                        </p:tgtEl>
                                        <p:attrNameLst>
                                          <p:attrName>style.visibility</p:attrName>
                                        </p:attrNameLst>
                                      </p:cBhvr>
                                      <p:to>
                                        <p:strVal val="visible"/>
                                      </p:to>
                                    </p:set>
                                  </p:childTnLst>
                                </p:cTn>
                              </p:par>
                            </p:childTnLst>
                          </p:cTn>
                        </p:par>
                      </p:childTnLst>
                    </p:cTn>
                  </p:par>
                  <p:par>
                    <p:cTn id="1263" fill="hold">
                      <p:stCondLst>
                        <p:cond delay="indefinite"/>
                      </p:stCondLst>
                      <p:childTnLst>
                        <p:par>
                          <p:cTn id="1264" fill="hold">
                            <p:stCondLst>
                              <p:cond delay="0"/>
                            </p:stCondLst>
                            <p:childTnLst>
                              <p:par>
                                <p:cTn id="1265" nodeType="clickEffect" fill="hold" presetClass="exit" presetID="1">
                                  <p:stCondLst>
                                    <p:cond delay="0"/>
                                  </p:stCondLst>
                                  <p:childTnLst>
                                    <p:set>
                                      <p:cBhvr>
                                        <p:cTn id="1266" dur="1" fill="hold">
                                          <p:stCondLst>
                                            <p:cond delay="0"/>
                                          </p:stCondLst>
                                        </p:cTn>
                                        <p:tgtEl>
                                          <p:spTgt spid="1953"/>
                                        </p:tgtEl>
                                        <p:attrNameLst>
                                          <p:attrName>style.visibility</p:attrName>
                                        </p:attrNameLst>
                                      </p:cBhvr>
                                      <p:to>
                                        <p:strVal val="hidden"/>
                                      </p:to>
                                    </p:set>
                                  </p:childTnLst>
                                </p:cTn>
                              </p:par>
                              <p:par>
                                <p:cTn id="1267" nodeType="withEffect" fill="hold" presetClass="entr" presetID="1">
                                  <p:stCondLst>
                                    <p:cond delay="0"/>
                                  </p:stCondLst>
                                  <p:childTnLst>
                                    <p:set>
                                      <p:cBhvr>
                                        <p:cTn id="1268" dur="1" fill="hold">
                                          <p:stCondLst>
                                            <p:cond delay="0"/>
                                          </p:stCondLst>
                                        </p:cTn>
                                        <p:tgtEl>
                                          <p:spTgt spid="1951"/>
                                        </p:tgtEl>
                                        <p:attrNameLst>
                                          <p:attrName>style.visibility</p:attrName>
                                        </p:attrNameLst>
                                      </p:cBhvr>
                                      <p:to>
                                        <p:strVal val="visible"/>
                                      </p:to>
                                    </p:set>
                                  </p:childTnLst>
                                </p:cTn>
                              </p:par>
                              <p:par>
                                <p:cTn id="1269" nodeType="withEffect" fill="hold" presetClass="entr" presetID="1">
                                  <p:stCondLst>
                                    <p:cond delay="0"/>
                                  </p:stCondLst>
                                  <p:childTnLst>
                                    <p:set>
                                      <p:cBhvr>
                                        <p:cTn id="1270" dur="1" fill="hold">
                                          <p:stCondLst>
                                            <p:cond delay="0"/>
                                          </p:stCondLst>
                                        </p:cTn>
                                        <p:tgtEl>
                                          <p:spTgt spid="1952"/>
                                        </p:tgtEl>
                                        <p:attrNameLst>
                                          <p:attrName>style.visibility</p:attrName>
                                        </p:attrNameLst>
                                      </p:cBhvr>
                                      <p:to>
                                        <p:strVal val="visible"/>
                                      </p:to>
                                    </p:set>
                                  </p:childTnLst>
                                </p:cTn>
                              </p:par>
                            </p:childTnLst>
                          </p:cTn>
                        </p:par>
                      </p:childTnLst>
                    </p:cTn>
                  </p:par>
                  <p:par>
                    <p:cTn id="1271" fill="hold">
                      <p:stCondLst>
                        <p:cond delay="indefinite"/>
                      </p:stCondLst>
                      <p:childTnLst>
                        <p:par>
                          <p:cTn id="1272" fill="hold">
                            <p:stCondLst>
                              <p:cond delay="0"/>
                            </p:stCondLst>
                            <p:childTnLst>
                              <p:par>
                                <p:cTn id="1273" nodeType="clickEffect" fill="hold" presetClass="exit" presetID="1">
                                  <p:stCondLst>
                                    <p:cond delay="0"/>
                                  </p:stCondLst>
                                  <p:childTnLst>
                                    <p:set>
                                      <p:cBhvr>
                                        <p:cTn id="1274" dur="1" fill="hold">
                                          <p:stCondLst>
                                            <p:cond delay="0"/>
                                          </p:stCondLst>
                                        </p:cTn>
                                        <p:tgtEl>
                                          <p:spTgt spid="1951"/>
                                        </p:tgtEl>
                                        <p:attrNameLst>
                                          <p:attrName>style.visibility</p:attrName>
                                        </p:attrNameLst>
                                      </p:cBhvr>
                                      <p:to>
                                        <p:strVal val="hidden"/>
                                      </p:to>
                                    </p:set>
                                  </p:childTnLst>
                                </p:cTn>
                              </p:par>
                              <p:par>
                                <p:cTn id="1275" nodeType="withEffect" fill="hold" presetClass="exit" presetID="1">
                                  <p:stCondLst>
                                    <p:cond delay="0"/>
                                  </p:stCondLst>
                                  <p:childTnLst>
                                    <p:set>
                                      <p:cBhvr>
                                        <p:cTn id="1276" dur="1" fill="hold">
                                          <p:stCondLst>
                                            <p:cond delay="0"/>
                                          </p:stCondLst>
                                        </p:cTn>
                                        <p:tgtEl>
                                          <p:spTgt spid="1952"/>
                                        </p:tgtEl>
                                        <p:attrNameLst>
                                          <p:attrName>style.visibility</p:attrName>
                                        </p:attrNameLst>
                                      </p:cBhvr>
                                      <p:to>
                                        <p:strVal val="hidden"/>
                                      </p:to>
                                    </p:set>
                                  </p:childTnLst>
                                </p:cTn>
                              </p:par>
                              <p:par>
                                <p:cTn id="1277" nodeType="withEffect" fill="hold" presetClass="entr" presetID="1">
                                  <p:stCondLst>
                                    <p:cond delay="0"/>
                                  </p:stCondLst>
                                  <p:childTnLst>
                                    <p:set>
                                      <p:cBhvr>
                                        <p:cTn id="1278" dur="1" fill="hold">
                                          <p:stCondLst>
                                            <p:cond delay="0"/>
                                          </p:stCondLst>
                                        </p:cTn>
                                        <p:tgtEl>
                                          <p:spTgt spid="1950"/>
                                        </p:tgtEl>
                                        <p:attrNameLst>
                                          <p:attrName>style.visibility</p:attrName>
                                        </p:attrNameLst>
                                      </p:cBhvr>
                                      <p:to>
                                        <p:strVal val="visible"/>
                                      </p:to>
                                    </p:set>
                                  </p:childTnLst>
                                </p:cTn>
                              </p:par>
                            </p:childTnLst>
                          </p:cTn>
                        </p:par>
                      </p:childTnLst>
                    </p:cTn>
                  </p:par>
                  <p:par>
                    <p:cTn id="1279" fill="hold">
                      <p:stCondLst>
                        <p:cond delay="indefinite"/>
                      </p:stCondLst>
                      <p:childTnLst>
                        <p:par>
                          <p:cTn id="1280" fill="hold">
                            <p:stCondLst>
                              <p:cond delay="0"/>
                            </p:stCondLst>
                            <p:childTnLst>
                              <p:par>
                                <p:cTn id="1281" nodeType="clickEffect" fill="hold" presetClass="exit" presetID="1">
                                  <p:stCondLst>
                                    <p:cond delay="0"/>
                                  </p:stCondLst>
                                  <p:childTnLst>
                                    <p:set>
                                      <p:cBhvr>
                                        <p:cTn id="1282" dur="1" fill="hold">
                                          <p:stCondLst>
                                            <p:cond delay="0"/>
                                          </p:stCondLst>
                                        </p:cTn>
                                        <p:tgtEl>
                                          <p:spTgt spid="1950"/>
                                        </p:tgtEl>
                                        <p:attrNameLst>
                                          <p:attrName>style.visibility</p:attrName>
                                        </p:attrNameLst>
                                      </p:cBhvr>
                                      <p:to>
                                        <p:strVal val="hidden"/>
                                      </p:to>
                                    </p:set>
                                  </p:childTnLst>
                                </p:cTn>
                              </p:par>
                              <p:par>
                                <p:cTn id="1283" nodeType="withEffect" fill="hold" presetClass="entr" presetID="1">
                                  <p:stCondLst>
                                    <p:cond delay="0"/>
                                  </p:stCondLst>
                                  <p:childTnLst>
                                    <p:set>
                                      <p:cBhvr>
                                        <p:cTn id="1284" dur="1" fill="hold">
                                          <p:stCondLst>
                                            <p:cond delay="0"/>
                                          </p:stCondLst>
                                        </p:cTn>
                                        <p:tgtEl>
                                          <p:spTgt spid="1949"/>
                                        </p:tgtEl>
                                        <p:attrNameLst>
                                          <p:attrName>style.visibility</p:attrName>
                                        </p:attrNameLst>
                                      </p:cBhvr>
                                      <p:to>
                                        <p:strVal val="visible"/>
                                      </p:to>
                                    </p:set>
                                  </p:childTnLst>
                                </p:cTn>
                              </p:par>
                            </p:childTnLst>
                          </p:cTn>
                        </p:par>
                      </p:childTnLst>
                    </p:cTn>
                  </p:par>
                  <p:par>
                    <p:cTn id="1285" fill="hold">
                      <p:stCondLst>
                        <p:cond delay="indefinite"/>
                      </p:stCondLst>
                      <p:childTnLst>
                        <p:par>
                          <p:cTn id="1286" fill="hold">
                            <p:stCondLst>
                              <p:cond delay="0"/>
                            </p:stCondLst>
                            <p:childTnLst>
                              <p:par>
                                <p:cTn id="1287" nodeType="clickEffect" fill="hold" presetClass="exit" presetID="1">
                                  <p:stCondLst>
                                    <p:cond delay="0"/>
                                  </p:stCondLst>
                                  <p:childTnLst>
                                    <p:set>
                                      <p:cBhvr>
                                        <p:cTn id="1288" dur="1" fill="hold">
                                          <p:stCondLst>
                                            <p:cond delay="0"/>
                                          </p:stCondLst>
                                        </p:cTn>
                                        <p:tgtEl>
                                          <p:spTgt spid="1949"/>
                                        </p:tgtEl>
                                        <p:attrNameLst>
                                          <p:attrName>style.visibility</p:attrName>
                                        </p:attrNameLst>
                                      </p:cBhvr>
                                      <p:to>
                                        <p:strVal val="hidden"/>
                                      </p:to>
                                    </p:set>
                                  </p:childTnLst>
                                </p:cTn>
                              </p:par>
                              <p:par>
                                <p:cTn id="1289" nodeType="withEffect" fill="hold" presetClass="entr" presetID="1">
                                  <p:stCondLst>
                                    <p:cond delay="0"/>
                                  </p:stCondLst>
                                  <p:childTnLst>
                                    <p:set>
                                      <p:cBhvr>
                                        <p:cTn id="1290" dur="1" fill="hold">
                                          <p:stCondLst>
                                            <p:cond delay="0"/>
                                          </p:stCondLst>
                                        </p:cTn>
                                        <p:tgtEl>
                                          <p:spTgt spid="1948"/>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3" name="CustomShape 1"/>
          <p:cNvSpPr/>
          <p:nvPr/>
        </p:nvSpPr>
        <p:spPr>
          <a:xfrm>
            <a:off x="2729520" y="1282680"/>
            <a:ext cx="609120" cy="3942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1964" name="CustomShape 2"/>
          <p:cNvSpPr/>
          <p:nvPr/>
        </p:nvSpPr>
        <p:spPr>
          <a:xfrm>
            <a:off x="263880" y="849960"/>
            <a:ext cx="8651160" cy="39420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800" spc="-1" strike="noStrike">
                <a:solidFill>
                  <a:srgbClr val="0070c0"/>
                </a:solidFill>
                <a:latin typeface="Verdana"/>
                <a:ea typeface="Verdana"/>
              </a:rPr>
              <a:t>4. String Manipulation Instructions</a:t>
            </a:r>
            <a:endParaRPr b="0" lang="en-IN" sz="1800" spc="-1" strike="noStrike">
              <a:latin typeface="Arial"/>
            </a:endParaRPr>
          </a:p>
        </p:txBody>
      </p:sp>
      <p:sp>
        <p:nvSpPr>
          <p:cNvPr id="1965" name="TextShape 3"/>
          <p:cNvSpPr txBox="1"/>
          <p:nvPr/>
        </p:nvSpPr>
        <p:spPr>
          <a:xfrm>
            <a:off x="2895480" y="110880"/>
            <a:ext cx="6019560" cy="487080"/>
          </a:xfrm>
          <a:prstGeom prst="rect">
            <a:avLst/>
          </a:prstGeom>
          <a:noFill/>
          <a:ln>
            <a:noFill/>
          </a:ln>
        </p:spPr>
        <p:txBody>
          <a:bodyPr anchor="ctr"/>
          <a:p>
            <a:pPr>
              <a:lnSpc>
                <a:spcPct val="100000"/>
              </a:lnSpc>
            </a:pPr>
            <a:r>
              <a:rPr b="1" lang="en-US" sz="2000" spc="-1" strike="noStrike">
                <a:solidFill>
                  <a:srgbClr val="ff0066"/>
                </a:solidFill>
                <a:latin typeface="Verdana"/>
                <a:ea typeface="Verdana"/>
              </a:rPr>
              <a:t>Instruction Set</a:t>
            </a:r>
            <a:endParaRPr b="0" lang="en-US" sz="2000" spc="-1" strike="noStrike">
              <a:solidFill>
                <a:srgbClr val="000000"/>
              </a:solidFill>
              <a:latin typeface="Verdana"/>
            </a:endParaRPr>
          </a:p>
        </p:txBody>
      </p:sp>
      <p:sp>
        <p:nvSpPr>
          <p:cNvPr id="1966" name="TextShape 4"/>
          <p:cNvSpPr txBox="1"/>
          <p:nvPr/>
        </p:nvSpPr>
        <p:spPr>
          <a:xfrm>
            <a:off x="6553080" y="6356520"/>
            <a:ext cx="2133360" cy="364680"/>
          </a:xfrm>
          <a:prstGeom prst="rect">
            <a:avLst/>
          </a:prstGeom>
          <a:noFill/>
          <a:ln>
            <a:noFill/>
          </a:ln>
        </p:spPr>
        <p:txBody>
          <a:bodyPr anchor="ctr"/>
          <a:p>
            <a:pPr algn="r">
              <a:lnSpc>
                <a:spcPct val="100000"/>
              </a:lnSpc>
            </a:pPr>
            <a:fld id="{C80CEE12-9402-4630-879E-8E9D1EB8C707}" type="slidenum">
              <a:rPr b="0" lang="en-IN" sz="1200" spc="-1" strike="noStrike">
                <a:solidFill>
                  <a:srgbClr val="8b8b8b"/>
                </a:solidFill>
                <a:latin typeface="Verdana"/>
                <a:ea typeface="Verdana"/>
              </a:rPr>
              <a:t>&lt;number&gt;</a:t>
            </a:fld>
            <a:endParaRPr b="0" lang="en-IN" sz="1200" spc="-1" strike="noStrike">
              <a:latin typeface="Times New Roman"/>
            </a:endParaRPr>
          </a:p>
        </p:txBody>
      </p:sp>
      <p:sp>
        <p:nvSpPr>
          <p:cNvPr id="1967" name="CustomShape 5"/>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1968" name="CustomShape 6"/>
          <p:cNvSpPr/>
          <p:nvPr/>
        </p:nvSpPr>
        <p:spPr>
          <a:xfrm>
            <a:off x="263880" y="1295280"/>
            <a:ext cx="8651160" cy="3646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200" spc="-1" strike="noStrike">
                <a:solidFill>
                  <a:srgbClr val="000000"/>
                </a:solidFill>
                <a:latin typeface="Verdana"/>
              </a:rPr>
              <a:t>Mnemonics:  </a:t>
            </a:r>
            <a:r>
              <a:rPr b="1" lang="en-IN" sz="1800" spc="-1" strike="noStrike">
                <a:solidFill>
                  <a:srgbClr val="ff0000"/>
                </a:solidFill>
                <a:latin typeface="Verdana"/>
              </a:rPr>
              <a:t>REP, MOVS, CMPS, SCAS, LODS, STOS</a:t>
            </a:r>
            <a:endParaRPr b="0" lang="en-IN" sz="1800" spc="-1" strike="noStrike">
              <a:latin typeface="Arial"/>
            </a:endParaRPr>
          </a:p>
        </p:txBody>
      </p:sp>
      <p:graphicFrame>
        <p:nvGraphicFramePr>
          <p:cNvPr id="1969" name="Table 7"/>
          <p:cNvGraphicFramePr/>
          <p:nvPr/>
        </p:nvGraphicFramePr>
        <p:xfrm>
          <a:off x="533520" y="2133720"/>
          <a:ext cx="8152920" cy="1369080"/>
        </p:xfrm>
        <a:graphic>
          <a:graphicData uri="http://schemas.openxmlformats.org/drawingml/2006/table">
            <a:tbl>
              <a:tblPr/>
              <a:tblGrid>
                <a:gridCol w="3124080"/>
                <a:gridCol w="5029200"/>
              </a:tblGrid>
              <a:tr h="1369440">
                <a:tc>
                  <a:txBody>
                    <a:bodyPr/>
                    <a:p>
                      <a:pPr>
                        <a:lnSpc>
                          <a:spcPct val="100000"/>
                        </a:lnSpc>
                      </a:pPr>
                      <a:r>
                        <a:rPr b="1" lang="en-IN" sz="1400" spc="-1" strike="noStrike">
                          <a:solidFill>
                            <a:srgbClr val="ff0000"/>
                          </a:solidFill>
                          <a:latin typeface="Verdana"/>
                        </a:rPr>
                        <a:t>REP</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REPZ/ REPE</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c00000"/>
                          </a:solidFill>
                          <a:latin typeface="Verdana"/>
                        </a:rPr>
                        <a:t>(Repeat CMPS or SCAS until ZF = 0)</a:t>
                      </a: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REPNZ/ REPNE</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c00000"/>
                          </a:solidFill>
                          <a:latin typeface="Verdana"/>
                        </a:rPr>
                        <a:t>(Repeat CMPS or SCAS until ZF = 1)</a:t>
                      </a:r>
                      <a:endParaRPr b="0" lang="en-IN" sz="1400" spc="-1" strike="noStrike">
                        <a:latin typeface="Arial"/>
                      </a:endParaRPr>
                    </a:p>
                    <a:p>
                      <a:pPr>
                        <a:lnSpc>
                          <a:spcPct val="100000"/>
                        </a:lnSpc>
                      </a:pP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99ff66"/>
                    </a:solidFill>
                  </a:tcPr>
                </a:tc>
                <a:tc>
                  <a:txBody>
                    <a:bodyPr/>
                    <a:p>
                      <a:pPr>
                        <a:lnSpc>
                          <a:spcPct val="100000"/>
                        </a:lnSpc>
                      </a:pP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IN" sz="1400" spc="-1" strike="noStrike">
                          <a:solidFill>
                            <a:srgbClr val="000000"/>
                          </a:solidFill>
                          <a:latin typeface="Verdana"/>
                        </a:rPr>
                        <a:t>While CX </a:t>
                      </a:r>
                      <a:r>
                        <a:rPr b="1" lang="en-IN" sz="1400" spc="-1" strike="noStrike">
                          <a:solidFill>
                            <a:srgbClr val="000000"/>
                          </a:solidFill>
                          <a:latin typeface="Symbol"/>
                        </a:rPr>
                        <a:t></a:t>
                      </a:r>
                      <a:r>
                        <a:rPr b="1" lang="en-IN" sz="1400" spc="-1" strike="noStrike">
                          <a:solidFill>
                            <a:srgbClr val="000000"/>
                          </a:solidFill>
                          <a:latin typeface="Verdana"/>
                        </a:rPr>
                        <a:t> 0 and ZF = 1, repeat execution of string instruction and</a:t>
                      </a:r>
                      <a:endParaRPr b="0" lang="en-IN" sz="1400" spc="-1" strike="noStrike">
                        <a:latin typeface="Arial"/>
                      </a:endParaRPr>
                    </a:p>
                    <a:p>
                      <a:pPr>
                        <a:lnSpc>
                          <a:spcPct val="100000"/>
                        </a:lnSpc>
                      </a:pPr>
                      <a:r>
                        <a:rPr b="1" lang="en-IN" sz="1400" spc="-1" strike="noStrike">
                          <a:solidFill>
                            <a:srgbClr val="000000"/>
                          </a:solidFill>
                          <a:latin typeface="Verdana"/>
                        </a:rPr>
                        <a:t>(CX) </a:t>
                      </a:r>
                      <a:r>
                        <a:rPr b="1" lang="en-IN" sz="1400" spc="-1" strike="noStrike">
                          <a:solidFill>
                            <a:srgbClr val="000000"/>
                          </a:solidFill>
                          <a:latin typeface="Symbol"/>
                        </a:rPr>
                        <a:t></a:t>
                      </a:r>
                      <a:r>
                        <a:rPr b="1" lang="en-IN" sz="1400" spc="-1" strike="noStrike">
                          <a:solidFill>
                            <a:srgbClr val="000000"/>
                          </a:solidFill>
                          <a:latin typeface="Verdana"/>
                        </a:rPr>
                        <a:t> (CX) – 1</a:t>
                      </a: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While CX </a:t>
                      </a:r>
                      <a:r>
                        <a:rPr b="1" lang="en-IN" sz="1400" spc="-1" strike="noStrike">
                          <a:solidFill>
                            <a:srgbClr val="000000"/>
                          </a:solidFill>
                          <a:latin typeface="Symbol"/>
                        </a:rPr>
                        <a:t></a:t>
                      </a:r>
                      <a:r>
                        <a:rPr b="1" lang="en-IN" sz="1400" spc="-1" strike="noStrike">
                          <a:solidFill>
                            <a:srgbClr val="000000"/>
                          </a:solidFill>
                          <a:latin typeface="Verdana"/>
                        </a:rPr>
                        <a:t> 0 and ZF = 0, repeat execution of string instruction and</a:t>
                      </a:r>
                      <a:endParaRPr b="0" lang="en-IN" sz="1400" spc="-1" strike="noStrike">
                        <a:latin typeface="Arial"/>
                      </a:endParaRPr>
                    </a:p>
                    <a:p>
                      <a:pPr>
                        <a:lnSpc>
                          <a:spcPct val="100000"/>
                        </a:lnSpc>
                      </a:pPr>
                      <a:r>
                        <a:rPr b="1" lang="en-IN" sz="1400" spc="-1" strike="noStrike">
                          <a:solidFill>
                            <a:srgbClr val="000000"/>
                          </a:solidFill>
                          <a:latin typeface="Verdana"/>
                        </a:rPr>
                        <a:t>(CX) </a:t>
                      </a:r>
                      <a:r>
                        <a:rPr b="1" lang="en-IN" sz="1400" spc="-1" strike="noStrike">
                          <a:solidFill>
                            <a:srgbClr val="000000"/>
                          </a:solidFill>
                          <a:latin typeface="Symbol"/>
                        </a:rPr>
                        <a:t></a:t>
                      </a:r>
                      <a:r>
                        <a:rPr b="1" lang="en-IN" sz="1400" spc="-1" strike="noStrike">
                          <a:solidFill>
                            <a:srgbClr val="000000"/>
                          </a:solidFill>
                          <a:latin typeface="Verdana"/>
                        </a:rPr>
                        <a:t> (CX) - 1</a:t>
                      </a:r>
                      <a:endParaRPr b="0" lang="en-IN" sz="1400" spc="-1" strike="noStrike">
                        <a:latin typeface="Arial"/>
                      </a:endParaRPr>
                    </a:p>
                    <a:p>
                      <a:pPr>
                        <a:lnSpc>
                          <a:spcPct val="100000"/>
                        </a:lnSpc>
                      </a:pP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99ff66"/>
                    </a:solidFill>
                  </a:tcPr>
                </a:tc>
              </a:tr>
            </a:tbl>
          </a:graphicData>
        </a:graphic>
      </p:graphicFrame>
    </p:spTree>
  </p:cSld>
  <mc:AlternateContent>
    <mc:Choice Requires="p14">
      <p:transition spd="slow" p14:dur="2000"/>
    </mc:Choice>
    <mc:Fallback>
      <p:transition spd="slow"/>
    </mc:Fallback>
  </mc:AlternateContent>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0" name="CustomShape 1"/>
          <p:cNvSpPr/>
          <p:nvPr/>
        </p:nvSpPr>
        <p:spPr>
          <a:xfrm>
            <a:off x="3352680" y="1282680"/>
            <a:ext cx="892080" cy="3942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1971" name="CustomShape 2"/>
          <p:cNvSpPr/>
          <p:nvPr/>
        </p:nvSpPr>
        <p:spPr>
          <a:xfrm>
            <a:off x="263880" y="849960"/>
            <a:ext cx="8651160" cy="39420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800" spc="-1" strike="noStrike">
                <a:solidFill>
                  <a:srgbClr val="0070c0"/>
                </a:solidFill>
                <a:latin typeface="Verdana"/>
                <a:ea typeface="Verdana"/>
              </a:rPr>
              <a:t>4. String Manipulation Instructions</a:t>
            </a:r>
            <a:endParaRPr b="0" lang="en-IN" sz="1800" spc="-1" strike="noStrike">
              <a:latin typeface="Arial"/>
            </a:endParaRPr>
          </a:p>
        </p:txBody>
      </p:sp>
      <p:sp>
        <p:nvSpPr>
          <p:cNvPr id="1972" name="TextShape 3"/>
          <p:cNvSpPr txBox="1"/>
          <p:nvPr/>
        </p:nvSpPr>
        <p:spPr>
          <a:xfrm>
            <a:off x="2895480" y="110880"/>
            <a:ext cx="6019560" cy="487080"/>
          </a:xfrm>
          <a:prstGeom prst="rect">
            <a:avLst/>
          </a:prstGeom>
          <a:noFill/>
          <a:ln>
            <a:noFill/>
          </a:ln>
        </p:spPr>
        <p:txBody>
          <a:bodyPr anchor="ctr"/>
          <a:p>
            <a:pPr>
              <a:lnSpc>
                <a:spcPct val="100000"/>
              </a:lnSpc>
            </a:pPr>
            <a:r>
              <a:rPr b="1" lang="en-US" sz="2000" spc="-1" strike="noStrike">
                <a:solidFill>
                  <a:srgbClr val="ff0066"/>
                </a:solidFill>
                <a:latin typeface="Verdana"/>
                <a:ea typeface="Verdana"/>
              </a:rPr>
              <a:t>Instruction Set</a:t>
            </a:r>
            <a:endParaRPr b="0" lang="en-US" sz="2000" spc="-1" strike="noStrike">
              <a:solidFill>
                <a:srgbClr val="000000"/>
              </a:solidFill>
              <a:latin typeface="Verdana"/>
            </a:endParaRPr>
          </a:p>
        </p:txBody>
      </p:sp>
      <p:sp>
        <p:nvSpPr>
          <p:cNvPr id="1973" name="TextShape 4"/>
          <p:cNvSpPr txBox="1"/>
          <p:nvPr/>
        </p:nvSpPr>
        <p:spPr>
          <a:xfrm>
            <a:off x="6553080" y="6356520"/>
            <a:ext cx="2133360" cy="364680"/>
          </a:xfrm>
          <a:prstGeom prst="rect">
            <a:avLst/>
          </a:prstGeom>
          <a:noFill/>
          <a:ln>
            <a:noFill/>
          </a:ln>
        </p:spPr>
        <p:txBody>
          <a:bodyPr anchor="ctr"/>
          <a:p>
            <a:pPr algn="r">
              <a:lnSpc>
                <a:spcPct val="100000"/>
              </a:lnSpc>
            </a:pPr>
            <a:fld id="{CDC0806E-F856-427F-A1E1-2AD6FC66E432}" type="slidenum">
              <a:rPr b="0" lang="en-IN" sz="1200" spc="-1" strike="noStrike">
                <a:solidFill>
                  <a:srgbClr val="8b8b8b"/>
                </a:solidFill>
                <a:latin typeface="Verdana"/>
                <a:ea typeface="Verdana"/>
              </a:rPr>
              <a:t>&lt;number&gt;</a:t>
            </a:fld>
            <a:endParaRPr b="0" lang="en-IN" sz="1200" spc="-1" strike="noStrike">
              <a:latin typeface="Times New Roman"/>
            </a:endParaRPr>
          </a:p>
        </p:txBody>
      </p:sp>
      <p:sp>
        <p:nvSpPr>
          <p:cNvPr id="1974" name="CustomShape 5"/>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1975" name="CustomShape 6"/>
          <p:cNvSpPr/>
          <p:nvPr/>
        </p:nvSpPr>
        <p:spPr>
          <a:xfrm>
            <a:off x="263880" y="1295280"/>
            <a:ext cx="8651160" cy="3646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200" spc="-1" strike="noStrike">
                <a:solidFill>
                  <a:srgbClr val="000000"/>
                </a:solidFill>
                <a:latin typeface="Verdana"/>
              </a:rPr>
              <a:t>Mnemonics:  </a:t>
            </a:r>
            <a:r>
              <a:rPr b="1" lang="en-IN" sz="1800" spc="-1" strike="noStrike">
                <a:solidFill>
                  <a:srgbClr val="ff0000"/>
                </a:solidFill>
                <a:latin typeface="Verdana"/>
              </a:rPr>
              <a:t>REP, MOVS, CMPS, SCAS, LODS, STOS</a:t>
            </a:r>
            <a:endParaRPr b="0" lang="en-IN" sz="1800" spc="-1" strike="noStrike">
              <a:latin typeface="Arial"/>
            </a:endParaRPr>
          </a:p>
        </p:txBody>
      </p:sp>
      <p:graphicFrame>
        <p:nvGraphicFramePr>
          <p:cNvPr id="1976" name="Table 7"/>
          <p:cNvGraphicFramePr/>
          <p:nvPr/>
        </p:nvGraphicFramePr>
        <p:xfrm>
          <a:off x="533520" y="2270880"/>
          <a:ext cx="8152920" cy="1369080"/>
        </p:xfrm>
        <a:graphic>
          <a:graphicData uri="http://schemas.openxmlformats.org/drawingml/2006/table">
            <a:tbl>
              <a:tblPr/>
              <a:tblGrid>
                <a:gridCol w="3124080"/>
                <a:gridCol w="5029200"/>
              </a:tblGrid>
              <a:tr h="1369440">
                <a:tc>
                  <a:txBody>
                    <a:bodyPr/>
                    <a:p>
                      <a:pPr>
                        <a:lnSpc>
                          <a:spcPct val="100000"/>
                        </a:lnSpc>
                      </a:pPr>
                      <a:r>
                        <a:rPr b="1" lang="en-IN" sz="1400" spc="-1" strike="noStrike">
                          <a:solidFill>
                            <a:srgbClr val="ff0000"/>
                          </a:solidFill>
                          <a:latin typeface="Verdana"/>
                        </a:rPr>
                        <a:t>MOVS</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MOVSB</a:t>
                      </a: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MOVSW</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99ff66"/>
                    </a:solidFill>
                  </a:tcPr>
                </a:tc>
                <a:tc>
                  <a:txBody>
                    <a:bodyPr/>
                    <a:p>
                      <a:pPr>
                        <a:lnSpc>
                          <a:spcPct val="100000"/>
                        </a:lnSpc>
                      </a:pP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IN" sz="1400" spc="-1" strike="noStrike">
                          <a:solidFill>
                            <a:srgbClr val="000000"/>
                          </a:solidFill>
                          <a:latin typeface="Verdana"/>
                        </a:rPr>
                        <a:t>MA = (DS) x 16</a:t>
                      </a:r>
                      <a:r>
                        <a:rPr b="1" lang="en-IN" sz="1400" spc="-1" strike="noStrike" baseline="-25000">
                          <a:solidFill>
                            <a:srgbClr val="000000"/>
                          </a:solidFill>
                          <a:latin typeface="Verdana"/>
                        </a:rPr>
                        <a:t>10</a:t>
                      </a:r>
                      <a:r>
                        <a:rPr b="1" lang="en-IN" sz="1400" spc="-1" strike="noStrike">
                          <a:solidFill>
                            <a:srgbClr val="000000"/>
                          </a:solidFill>
                          <a:latin typeface="Verdana"/>
                        </a:rPr>
                        <a:t> + (SI)</a:t>
                      </a:r>
                      <a:endParaRPr b="0" lang="en-IN" sz="1400" spc="-1" strike="noStrike">
                        <a:latin typeface="Arial"/>
                      </a:endParaRPr>
                    </a:p>
                    <a:p>
                      <a:pPr>
                        <a:lnSpc>
                          <a:spcPct val="100000"/>
                        </a:lnSpc>
                      </a:pPr>
                      <a:r>
                        <a:rPr b="1" lang="en-IN" sz="1400" spc="-1" strike="noStrike">
                          <a:solidFill>
                            <a:srgbClr val="000000"/>
                          </a:solidFill>
                          <a:latin typeface="Verdana"/>
                        </a:rPr>
                        <a:t>MA</a:t>
                      </a:r>
                      <a:r>
                        <a:rPr b="1" lang="en-IN" sz="1400" spc="-1" strike="noStrike" baseline="-25000">
                          <a:solidFill>
                            <a:srgbClr val="000000"/>
                          </a:solidFill>
                          <a:latin typeface="Verdana"/>
                        </a:rPr>
                        <a:t>E</a:t>
                      </a:r>
                      <a:r>
                        <a:rPr b="1" lang="en-IN" sz="1400" spc="-1" strike="noStrike">
                          <a:solidFill>
                            <a:srgbClr val="000000"/>
                          </a:solidFill>
                          <a:latin typeface="Verdana"/>
                        </a:rPr>
                        <a:t> = (ES) x 16</a:t>
                      </a:r>
                      <a:r>
                        <a:rPr b="1" lang="en-IN" sz="1400" spc="-1" strike="noStrike" baseline="-25000">
                          <a:solidFill>
                            <a:srgbClr val="000000"/>
                          </a:solidFill>
                          <a:latin typeface="Verdana"/>
                        </a:rPr>
                        <a:t>10</a:t>
                      </a:r>
                      <a:r>
                        <a:rPr b="1" lang="en-IN" sz="1400" spc="-1" strike="noStrike">
                          <a:solidFill>
                            <a:srgbClr val="000000"/>
                          </a:solidFill>
                          <a:latin typeface="Verdana"/>
                        </a:rPr>
                        <a:t> + (DI)</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(MA</a:t>
                      </a:r>
                      <a:r>
                        <a:rPr b="1" lang="en-IN" sz="1400" spc="-1" strike="noStrike" baseline="-25000">
                          <a:solidFill>
                            <a:srgbClr val="000000"/>
                          </a:solidFill>
                          <a:latin typeface="Verdana"/>
                        </a:rPr>
                        <a:t>E</a:t>
                      </a:r>
                      <a:r>
                        <a:rPr b="1" lang="en-IN" sz="1400" spc="-1" strike="noStrike">
                          <a:solidFill>
                            <a:srgbClr val="000000"/>
                          </a:solidFill>
                          <a:latin typeface="Verdana"/>
                        </a:rPr>
                        <a:t>) </a:t>
                      </a:r>
                      <a:r>
                        <a:rPr b="1" lang="en-IN" sz="1400" spc="-1" strike="noStrike">
                          <a:solidFill>
                            <a:srgbClr val="000000"/>
                          </a:solidFill>
                          <a:latin typeface="Symbol"/>
                        </a:rPr>
                        <a:t></a:t>
                      </a:r>
                      <a:r>
                        <a:rPr b="1" lang="en-IN" sz="1400" spc="-1" strike="noStrike">
                          <a:solidFill>
                            <a:srgbClr val="000000"/>
                          </a:solidFill>
                          <a:latin typeface="Verdana"/>
                        </a:rPr>
                        <a:t> (MA)</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If DF = 0, then (DI) </a:t>
                      </a:r>
                      <a:r>
                        <a:rPr b="1" lang="en-IN" sz="1400" spc="-1" strike="noStrike">
                          <a:solidFill>
                            <a:srgbClr val="000000"/>
                          </a:solidFill>
                          <a:latin typeface="Symbol"/>
                        </a:rPr>
                        <a:t></a:t>
                      </a:r>
                      <a:r>
                        <a:rPr b="1" lang="en-IN" sz="1400" spc="-1" strike="noStrike">
                          <a:solidFill>
                            <a:srgbClr val="000000"/>
                          </a:solidFill>
                          <a:latin typeface="Verdana"/>
                        </a:rPr>
                        <a:t> (DI) + 1;  (SI) </a:t>
                      </a:r>
                      <a:r>
                        <a:rPr b="1" lang="en-IN" sz="1400" spc="-1" strike="noStrike">
                          <a:solidFill>
                            <a:srgbClr val="000000"/>
                          </a:solidFill>
                          <a:latin typeface="Symbol"/>
                        </a:rPr>
                        <a:t></a:t>
                      </a:r>
                      <a:r>
                        <a:rPr b="1" lang="en-IN" sz="1400" spc="-1" strike="noStrike">
                          <a:solidFill>
                            <a:srgbClr val="000000"/>
                          </a:solidFill>
                          <a:latin typeface="Verdana"/>
                        </a:rPr>
                        <a:t> (SI) + 1</a:t>
                      </a:r>
                      <a:endParaRPr b="0" lang="en-IN" sz="1400" spc="-1" strike="noStrike">
                        <a:latin typeface="Arial"/>
                      </a:endParaRPr>
                    </a:p>
                    <a:p>
                      <a:pPr>
                        <a:lnSpc>
                          <a:spcPct val="100000"/>
                        </a:lnSpc>
                      </a:pPr>
                      <a:r>
                        <a:rPr b="1" lang="en-IN" sz="1400" spc="-1" strike="noStrike">
                          <a:solidFill>
                            <a:srgbClr val="000000"/>
                          </a:solidFill>
                          <a:latin typeface="Verdana"/>
                        </a:rPr>
                        <a:t>If DF = 1, then (DI) </a:t>
                      </a:r>
                      <a:r>
                        <a:rPr b="1" lang="en-IN" sz="1400" spc="-1" strike="noStrike">
                          <a:solidFill>
                            <a:srgbClr val="000000"/>
                          </a:solidFill>
                          <a:latin typeface="Symbol"/>
                        </a:rPr>
                        <a:t></a:t>
                      </a:r>
                      <a:r>
                        <a:rPr b="1" lang="en-IN" sz="1400" spc="-1" strike="noStrike">
                          <a:solidFill>
                            <a:srgbClr val="000000"/>
                          </a:solidFill>
                          <a:latin typeface="Verdana"/>
                        </a:rPr>
                        <a:t> (DI) - 1;  (SI) </a:t>
                      </a:r>
                      <a:r>
                        <a:rPr b="1" lang="en-IN" sz="1400" spc="-1" strike="noStrike">
                          <a:solidFill>
                            <a:srgbClr val="000000"/>
                          </a:solidFill>
                          <a:latin typeface="Symbol"/>
                        </a:rPr>
                        <a:t></a:t>
                      </a:r>
                      <a:r>
                        <a:rPr b="1" lang="en-IN" sz="1400" spc="-1" strike="noStrike">
                          <a:solidFill>
                            <a:srgbClr val="000000"/>
                          </a:solidFill>
                          <a:latin typeface="Verdana"/>
                        </a:rPr>
                        <a:t> (SI) - 1</a:t>
                      </a: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MA = (DS) x 16</a:t>
                      </a:r>
                      <a:r>
                        <a:rPr b="1" lang="en-IN" sz="1400" spc="-1" strike="noStrike" baseline="-25000">
                          <a:solidFill>
                            <a:srgbClr val="000000"/>
                          </a:solidFill>
                          <a:latin typeface="Verdana"/>
                        </a:rPr>
                        <a:t>10</a:t>
                      </a:r>
                      <a:r>
                        <a:rPr b="1" lang="en-IN" sz="1400" spc="-1" strike="noStrike">
                          <a:solidFill>
                            <a:srgbClr val="000000"/>
                          </a:solidFill>
                          <a:latin typeface="Verdana"/>
                        </a:rPr>
                        <a:t> + (SI)</a:t>
                      </a:r>
                      <a:endParaRPr b="0" lang="en-IN" sz="1400" spc="-1" strike="noStrike">
                        <a:latin typeface="Arial"/>
                      </a:endParaRPr>
                    </a:p>
                    <a:p>
                      <a:pPr>
                        <a:lnSpc>
                          <a:spcPct val="100000"/>
                        </a:lnSpc>
                      </a:pPr>
                      <a:r>
                        <a:rPr b="1" lang="en-IN" sz="1400" spc="-1" strike="noStrike">
                          <a:solidFill>
                            <a:srgbClr val="000000"/>
                          </a:solidFill>
                          <a:latin typeface="Verdana"/>
                        </a:rPr>
                        <a:t>MA</a:t>
                      </a:r>
                      <a:r>
                        <a:rPr b="1" lang="en-IN" sz="1400" spc="-1" strike="noStrike" baseline="-25000">
                          <a:solidFill>
                            <a:srgbClr val="000000"/>
                          </a:solidFill>
                          <a:latin typeface="Verdana"/>
                        </a:rPr>
                        <a:t>E</a:t>
                      </a:r>
                      <a:r>
                        <a:rPr b="1" lang="en-IN" sz="1400" spc="-1" strike="noStrike">
                          <a:solidFill>
                            <a:srgbClr val="000000"/>
                          </a:solidFill>
                          <a:latin typeface="Verdana"/>
                        </a:rPr>
                        <a:t> = (ES) x 16</a:t>
                      </a:r>
                      <a:r>
                        <a:rPr b="1" lang="en-IN" sz="1400" spc="-1" strike="noStrike" baseline="-25000">
                          <a:solidFill>
                            <a:srgbClr val="000000"/>
                          </a:solidFill>
                          <a:latin typeface="Verdana"/>
                        </a:rPr>
                        <a:t>10</a:t>
                      </a:r>
                      <a:r>
                        <a:rPr b="1" lang="en-IN" sz="1400" spc="-1" strike="noStrike">
                          <a:solidFill>
                            <a:srgbClr val="000000"/>
                          </a:solidFill>
                          <a:latin typeface="Verdana"/>
                        </a:rPr>
                        <a:t> + (DI)</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(MA</a:t>
                      </a:r>
                      <a:r>
                        <a:rPr b="1" lang="en-IN" sz="1400" spc="-1" strike="noStrike" baseline="-25000">
                          <a:solidFill>
                            <a:srgbClr val="000000"/>
                          </a:solidFill>
                          <a:latin typeface="Verdana"/>
                        </a:rPr>
                        <a:t>E</a:t>
                      </a:r>
                      <a:r>
                        <a:rPr b="1" lang="en-IN" sz="1400" spc="-1" strike="noStrike">
                          <a:solidFill>
                            <a:srgbClr val="000000"/>
                          </a:solidFill>
                          <a:latin typeface="Verdana"/>
                        </a:rPr>
                        <a:t> ; MA</a:t>
                      </a:r>
                      <a:r>
                        <a:rPr b="1" lang="en-IN" sz="1400" spc="-1" strike="noStrike" baseline="-25000">
                          <a:solidFill>
                            <a:srgbClr val="000000"/>
                          </a:solidFill>
                          <a:latin typeface="Verdana"/>
                        </a:rPr>
                        <a:t>E</a:t>
                      </a:r>
                      <a:r>
                        <a:rPr b="1" lang="en-IN" sz="1400" spc="-1" strike="noStrike">
                          <a:solidFill>
                            <a:srgbClr val="000000"/>
                          </a:solidFill>
                          <a:latin typeface="Verdana"/>
                        </a:rPr>
                        <a:t> + 1) </a:t>
                      </a:r>
                      <a:r>
                        <a:rPr b="1" lang="en-IN" sz="1400" spc="-1" strike="noStrike">
                          <a:solidFill>
                            <a:srgbClr val="000000"/>
                          </a:solidFill>
                          <a:latin typeface="Symbol"/>
                        </a:rPr>
                        <a:t></a:t>
                      </a:r>
                      <a:r>
                        <a:rPr b="1" lang="en-IN" sz="1400" spc="-1" strike="noStrike">
                          <a:solidFill>
                            <a:srgbClr val="000000"/>
                          </a:solidFill>
                          <a:latin typeface="Verdana"/>
                        </a:rPr>
                        <a:t> (MA; MA + 1)</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If DF = 0, then (DI) </a:t>
                      </a:r>
                      <a:r>
                        <a:rPr b="1" lang="en-IN" sz="1400" spc="-1" strike="noStrike">
                          <a:solidFill>
                            <a:srgbClr val="000000"/>
                          </a:solidFill>
                          <a:latin typeface="Symbol"/>
                        </a:rPr>
                        <a:t></a:t>
                      </a:r>
                      <a:r>
                        <a:rPr b="1" lang="en-IN" sz="1400" spc="-1" strike="noStrike">
                          <a:solidFill>
                            <a:srgbClr val="000000"/>
                          </a:solidFill>
                          <a:latin typeface="Verdana"/>
                        </a:rPr>
                        <a:t> (DI) + 2;  (SI) </a:t>
                      </a:r>
                      <a:r>
                        <a:rPr b="1" lang="en-IN" sz="1400" spc="-1" strike="noStrike">
                          <a:solidFill>
                            <a:srgbClr val="000000"/>
                          </a:solidFill>
                          <a:latin typeface="Symbol"/>
                        </a:rPr>
                        <a:t></a:t>
                      </a:r>
                      <a:r>
                        <a:rPr b="1" lang="en-IN" sz="1400" spc="-1" strike="noStrike">
                          <a:solidFill>
                            <a:srgbClr val="000000"/>
                          </a:solidFill>
                          <a:latin typeface="Verdana"/>
                        </a:rPr>
                        <a:t> (SI) + 2</a:t>
                      </a:r>
                      <a:endParaRPr b="0" lang="en-IN" sz="1400" spc="-1" strike="noStrike">
                        <a:latin typeface="Arial"/>
                      </a:endParaRPr>
                    </a:p>
                    <a:p>
                      <a:pPr>
                        <a:lnSpc>
                          <a:spcPct val="100000"/>
                        </a:lnSpc>
                      </a:pPr>
                      <a:r>
                        <a:rPr b="1" lang="en-IN" sz="1400" spc="-1" strike="noStrike">
                          <a:solidFill>
                            <a:srgbClr val="000000"/>
                          </a:solidFill>
                          <a:latin typeface="Verdana"/>
                        </a:rPr>
                        <a:t>If DF = 1, then (DI) </a:t>
                      </a:r>
                      <a:r>
                        <a:rPr b="1" lang="en-IN" sz="1400" spc="-1" strike="noStrike">
                          <a:solidFill>
                            <a:srgbClr val="000000"/>
                          </a:solidFill>
                          <a:latin typeface="Symbol"/>
                        </a:rPr>
                        <a:t></a:t>
                      </a:r>
                      <a:r>
                        <a:rPr b="1" lang="en-IN" sz="1400" spc="-1" strike="noStrike">
                          <a:solidFill>
                            <a:srgbClr val="000000"/>
                          </a:solidFill>
                          <a:latin typeface="Verdana"/>
                        </a:rPr>
                        <a:t> (DI) - 2;  (SI) </a:t>
                      </a:r>
                      <a:r>
                        <a:rPr b="1" lang="en-IN" sz="1400" spc="-1" strike="noStrike">
                          <a:solidFill>
                            <a:srgbClr val="000000"/>
                          </a:solidFill>
                          <a:latin typeface="Symbol"/>
                        </a:rPr>
                        <a:t></a:t>
                      </a:r>
                      <a:r>
                        <a:rPr b="1" lang="en-IN" sz="1400" spc="-1" strike="noStrike">
                          <a:solidFill>
                            <a:srgbClr val="000000"/>
                          </a:solidFill>
                          <a:latin typeface="Verdana"/>
                        </a:rPr>
                        <a:t> (SI) - 2</a:t>
                      </a:r>
                      <a:endParaRPr b="0" lang="en-IN" sz="1400" spc="-1" strike="noStrike">
                        <a:latin typeface="Arial"/>
                      </a:endParaRPr>
                    </a:p>
                    <a:p>
                      <a:pPr>
                        <a:lnSpc>
                          <a:spcPct val="100000"/>
                        </a:lnSpc>
                      </a:pP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99ff66"/>
                    </a:solidFill>
                  </a:tcPr>
                </a:tc>
              </a:tr>
            </a:tbl>
          </a:graphicData>
        </a:graphic>
      </p:graphicFrame>
    </p:spTree>
  </p:cSld>
  <mc:AlternateContent>
    <mc:Choice Requires="p14">
      <p:transition spd="slow" p14:dur="2000"/>
    </mc:Choice>
    <mc:Fallback>
      <p:transition spd="slow"/>
    </mc:Fallback>
  </mc:AlternateContent>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7" name="CustomShape 1"/>
          <p:cNvSpPr/>
          <p:nvPr/>
        </p:nvSpPr>
        <p:spPr>
          <a:xfrm>
            <a:off x="4267080" y="1282680"/>
            <a:ext cx="892080" cy="3942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1978" name="CustomShape 2"/>
          <p:cNvSpPr/>
          <p:nvPr/>
        </p:nvSpPr>
        <p:spPr>
          <a:xfrm>
            <a:off x="263880" y="849960"/>
            <a:ext cx="8651160" cy="39420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800" spc="-1" strike="noStrike">
                <a:solidFill>
                  <a:srgbClr val="0070c0"/>
                </a:solidFill>
                <a:latin typeface="Verdana"/>
                <a:ea typeface="Verdana"/>
              </a:rPr>
              <a:t>4. String Manipulation Instructions</a:t>
            </a:r>
            <a:endParaRPr b="0" lang="en-IN" sz="1800" spc="-1" strike="noStrike">
              <a:latin typeface="Arial"/>
            </a:endParaRPr>
          </a:p>
        </p:txBody>
      </p:sp>
      <p:sp>
        <p:nvSpPr>
          <p:cNvPr id="1979" name="TextShape 3"/>
          <p:cNvSpPr txBox="1"/>
          <p:nvPr/>
        </p:nvSpPr>
        <p:spPr>
          <a:xfrm>
            <a:off x="2895480" y="110880"/>
            <a:ext cx="6019560" cy="487080"/>
          </a:xfrm>
          <a:prstGeom prst="rect">
            <a:avLst/>
          </a:prstGeom>
          <a:noFill/>
          <a:ln>
            <a:noFill/>
          </a:ln>
        </p:spPr>
        <p:txBody>
          <a:bodyPr anchor="ctr"/>
          <a:p>
            <a:pPr>
              <a:lnSpc>
                <a:spcPct val="100000"/>
              </a:lnSpc>
            </a:pPr>
            <a:r>
              <a:rPr b="1" lang="en-US" sz="2000" spc="-1" strike="noStrike">
                <a:solidFill>
                  <a:srgbClr val="ff0066"/>
                </a:solidFill>
                <a:latin typeface="Verdana"/>
                <a:ea typeface="Verdana"/>
              </a:rPr>
              <a:t>Instruction Set</a:t>
            </a:r>
            <a:endParaRPr b="0" lang="en-US" sz="2000" spc="-1" strike="noStrike">
              <a:solidFill>
                <a:srgbClr val="000000"/>
              </a:solidFill>
              <a:latin typeface="Verdana"/>
            </a:endParaRPr>
          </a:p>
        </p:txBody>
      </p:sp>
      <p:sp>
        <p:nvSpPr>
          <p:cNvPr id="1980" name="TextShape 4"/>
          <p:cNvSpPr txBox="1"/>
          <p:nvPr/>
        </p:nvSpPr>
        <p:spPr>
          <a:xfrm>
            <a:off x="6553080" y="6356520"/>
            <a:ext cx="2133360" cy="364680"/>
          </a:xfrm>
          <a:prstGeom prst="rect">
            <a:avLst/>
          </a:prstGeom>
          <a:noFill/>
          <a:ln>
            <a:noFill/>
          </a:ln>
        </p:spPr>
        <p:txBody>
          <a:bodyPr anchor="ctr"/>
          <a:p>
            <a:pPr algn="r">
              <a:lnSpc>
                <a:spcPct val="100000"/>
              </a:lnSpc>
            </a:pPr>
            <a:fld id="{9BFF6865-9BCA-4292-A3DB-43111366FD70}" type="slidenum">
              <a:rPr b="0" lang="en-IN" sz="1200" spc="-1" strike="noStrike">
                <a:solidFill>
                  <a:srgbClr val="8b8b8b"/>
                </a:solidFill>
                <a:latin typeface="Verdana"/>
                <a:ea typeface="Verdana"/>
              </a:rPr>
              <a:t>&lt;number&gt;</a:t>
            </a:fld>
            <a:endParaRPr b="0" lang="en-IN" sz="1200" spc="-1" strike="noStrike">
              <a:latin typeface="Times New Roman"/>
            </a:endParaRPr>
          </a:p>
        </p:txBody>
      </p:sp>
      <p:sp>
        <p:nvSpPr>
          <p:cNvPr id="1981" name="CustomShape 5"/>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1982" name="CustomShape 6"/>
          <p:cNvSpPr/>
          <p:nvPr/>
        </p:nvSpPr>
        <p:spPr>
          <a:xfrm>
            <a:off x="263880" y="1295280"/>
            <a:ext cx="8651160" cy="3646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200" spc="-1" strike="noStrike">
                <a:solidFill>
                  <a:srgbClr val="000000"/>
                </a:solidFill>
                <a:latin typeface="Verdana"/>
              </a:rPr>
              <a:t>Mnemonics:  </a:t>
            </a:r>
            <a:r>
              <a:rPr b="1" lang="en-IN" sz="1800" spc="-1" strike="noStrike">
                <a:solidFill>
                  <a:srgbClr val="ff0000"/>
                </a:solidFill>
                <a:latin typeface="Verdana"/>
              </a:rPr>
              <a:t>REP, MOVS, CMPS, SCAS, LODS, STOS</a:t>
            </a:r>
            <a:endParaRPr b="0" lang="en-IN" sz="1800" spc="-1" strike="noStrike">
              <a:latin typeface="Arial"/>
            </a:endParaRPr>
          </a:p>
        </p:txBody>
      </p:sp>
      <p:graphicFrame>
        <p:nvGraphicFramePr>
          <p:cNvPr id="1983" name="Table 7"/>
          <p:cNvGraphicFramePr/>
          <p:nvPr/>
        </p:nvGraphicFramePr>
        <p:xfrm>
          <a:off x="533520" y="2270880"/>
          <a:ext cx="8152920" cy="1369080"/>
        </p:xfrm>
        <a:graphic>
          <a:graphicData uri="http://schemas.openxmlformats.org/drawingml/2006/table">
            <a:tbl>
              <a:tblPr/>
              <a:tblGrid>
                <a:gridCol w="3124080"/>
                <a:gridCol w="5029200"/>
              </a:tblGrid>
              <a:tr h="1369440">
                <a:tc>
                  <a:txBody>
                    <a:bodyPr/>
                    <a:p>
                      <a:pPr>
                        <a:lnSpc>
                          <a:spcPct val="100000"/>
                        </a:lnSpc>
                      </a:pPr>
                      <a:r>
                        <a:rPr b="1" lang="en-IN" sz="1400" spc="-1" strike="noStrike">
                          <a:solidFill>
                            <a:srgbClr val="ff0000"/>
                          </a:solidFill>
                          <a:latin typeface="Verdana"/>
                        </a:rPr>
                        <a:t>CMPS</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CMPSB</a:t>
                      </a: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CMPSW</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99ff66"/>
                    </a:solidFill>
                  </a:tcPr>
                </a:tc>
                <a:tc>
                  <a:txBody>
                    <a:bodyPr/>
                    <a:p>
                      <a:pPr>
                        <a:lnSpc>
                          <a:spcPct val="100000"/>
                        </a:lnSpc>
                      </a:pP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IN" sz="1400" spc="-1" strike="noStrike">
                          <a:solidFill>
                            <a:srgbClr val="000000"/>
                          </a:solidFill>
                          <a:latin typeface="Verdana"/>
                        </a:rPr>
                        <a:t>MA = (DS) x 16</a:t>
                      </a:r>
                      <a:r>
                        <a:rPr b="1" lang="en-IN" sz="1400" spc="-1" strike="noStrike" baseline="-25000">
                          <a:solidFill>
                            <a:srgbClr val="000000"/>
                          </a:solidFill>
                          <a:latin typeface="Verdana"/>
                        </a:rPr>
                        <a:t>10</a:t>
                      </a:r>
                      <a:r>
                        <a:rPr b="1" lang="en-IN" sz="1400" spc="-1" strike="noStrike">
                          <a:solidFill>
                            <a:srgbClr val="000000"/>
                          </a:solidFill>
                          <a:latin typeface="Verdana"/>
                        </a:rPr>
                        <a:t> + (SI)</a:t>
                      </a:r>
                      <a:endParaRPr b="0" lang="en-IN" sz="1400" spc="-1" strike="noStrike">
                        <a:latin typeface="Arial"/>
                      </a:endParaRPr>
                    </a:p>
                    <a:p>
                      <a:pPr>
                        <a:lnSpc>
                          <a:spcPct val="100000"/>
                        </a:lnSpc>
                      </a:pPr>
                      <a:r>
                        <a:rPr b="1" lang="en-IN" sz="1400" spc="-1" strike="noStrike">
                          <a:solidFill>
                            <a:srgbClr val="000000"/>
                          </a:solidFill>
                          <a:latin typeface="Verdana"/>
                        </a:rPr>
                        <a:t>MA</a:t>
                      </a:r>
                      <a:r>
                        <a:rPr b="1" lang="en-IN" sz="1400" spc="-1" strike="noStrike" baseline="-25000">
                          <a:solidFill>
                            <a:srgbClr val="000000"/>
                          </a:solidFill>
                          <a:latin typeface="Verdana"/>
                        </a:rPr>
                        <a:t>E</a:t>
                      </a:r>
                      <a:r>
                        <a:rPr b="1" lang="en-IN" sz="1400" spc="-1" strike="noStrike">
                          <a:solidFill>
                            <a:srgbClr val="000000"/>
                          </a:solidFill>
                          <a:latin typeface="Verdana"/>
                        </a:rPr>
                        <a:t> = (ES) x 16</a:t>
                      </a:r>
                      <a:r>
                        <a:rPr b="1" lang="en-IN" sz="1400" spc="-1" strike="noStrike" baseline="-25000">
                          <a:solidFill>
                            <a:srgbClr val="000000"/>
                          </a:solidFill>
                          <a:latin typeface="Verdana"/>
                        </a:rPr>
                        <a:t>10</a:t>
                      </a:r>
                      <a:r>
                        <a:rPr b="1" lang="en-IN" sz="1400" spc="-1" strike="noStrike">
                          <a:solidFill>
                            <a:srgbClr val="000000"/>
                          </a:solidFill>
                          <a:latin typeface="Verdana"/>
                        </a:rPr>
                        <a:t> + (DI)</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Modify flags </a:t>
                      </a:r>
                      <a:r>
                        <a:rPr b="1" lang="en-IN" sz="1400" spc="-1" strike="noStrike">
                          <a:solidFill>
                            <a:srgbClr val="000000"/>
                          </a:solidFill>
                          <a:latin typeface="Symbol"/>
                        </a:rPr>
                        <a:t></a:t>
                      </a:r>
                      <a:r>
                        <a:rPr b="1" lang="en-IN" sz="1400" spc="-1" strike="noStrike">
                          <a:solidFill>
                            <a:srgbClr val="000000"/>
                          </a:solidFill>
                          <a:latin typeface="Verdana"/>
                        </a:rPr>
                        <a:t> (MA) - (MA</a:t>
                      </a:r>
                      <a:r>
                        <a:rPr b="1" lang="en-IN" sz="1400" spc="-1" strike="noStrike" baseline="-25000">
                          <a:solidFill>
                            <a:srgbClr val="000000"/>
                          </a:solidFill>
                          <a:latin typeface="Verdana"/>
                        </a:rPr>
                        <a:t>E</a:t>
                      </a:r>
                      <a:r>
                        <a:rPr b="1" lang="en-IN" sz="1400" spc="-1" strike="noStrike">
                          <a:solidFill>
                            <a:srgbClr val="000000"/>
                          </a:solidFill>
                          <a:latin typeface="Verdana"/>
                        </a:rPr>
                        <a:t>) </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If (MA) &gt; (MA</a:t>
                      </a:r>
                      <a:r>
                        <a:rPr b="1" lang="en-IN" sz="1400" spc="-1" strike="noStrike" baseline="-25000">
                          <a:solidFill>
                            <a:srgbClr val="000000"/>
                          </a:solidFill>
                          <a:latin typeface="Verdana"/>
                        </a:rPr>
                        <a:t>E</a:t>
                      </a:r>
                      <a:r>
                        <a:rPr b="1" lang="en-IN" sz="1400" spc="-1" strike="noStrike">
                          <a:solidFill>
                            <a:srgbClr val="000000"/>
                          </a:solidFill>
                          <a:latin typeface="Verdana"/>
                        </a:rPr>
                        <a:t>), then CF = 0; ZF = 0; SF = 0</a:t>
                      </a:r>
                      <a:endParaRPr b="0" lang="en-IN" sz="1400" spc="-1" strike="noStrike">
                        <a:latin typeface="Arial"/>
                      </a:endParaRPr>
                    </a:p>
                    <a:p>
                      <a:pPr>
                        <a:lnSpc>
                          <a:spcPct val="100000"/>
                        </a:lnSpc>
                      </a:pPr>
                      <a:r>
                        <a:rPr b="1" lang="en-IN" sz="1400" spc="-1" strike="noStrike">
                          <a:solidFill>
                            <a:srgbClr val="000000"/>
                          </a:solidFill>
                          <a:latin typeface="Verdana"/>
                        </a:rPr>
                        <a:t>If (MA) &lt; (MA</a:t>
                      </a:r>
                      <a:r>
                        <a:rPr b="1" lang="en-IN" sz="1400" spc="-1" strike="noStrike" baseline="-25000">
                          <a:solidFill>
                            <a:srgbClr val="000000"/>
                          </a:solidFill>
                          <a:latin typeface="Verdana"/>
                        </a:rPr>
                        <a:t>E</a:t>
                      </a:r>
                      <a:r>
                        <a:rPr b="1" lang="en-IN" sz="1400" spc="-1" strike="noStrike">
                          <a:solidFill>
                            <a:srgbClr val="000000"/>
                          </a:solidFill>
                          <a:latin typeface="Verdana"/>
                        </a:rPr>
                        <a:t>), then CF = 1; ZF = 0; SF = 1</a:t>
                      </a:r>
                      <a:endParaRPr b="0" lang="en-IN" sz="1400" spc="-1" strike="noStrike">
                        <a:latin typeface="Arial"/>
                      </a:endParaRPr>
                    </a:p>
                    <a:p>
                      <a:pPr>
                        <a:lnSpc>
                          <a:spcPct val="100000"/>
                        </a:lnSpc>
                      </a:pPr>
                      <a:r>
                        <a:rPr b="1" lang="en-IN" sz="1400" spc="-1" strike="noStrike">
                          <a:solidFill>
                            <a:srgbClr val="000000"/>
                          </a:solidFill>
                          <a:latin typeface="Verdana"/>
                        </a:rPr>
                        <a:t>If (MA) = (MA</a:t>
                      </a:r>
                      <a:r>
                        <a:rPr b="1" lang="en-IN" sz="1400" spc="-1" strike="noStrike" baseline="-25000">
                          <a:solidFill>
                            <a:srgbClr val="000000"/>
                          </a:solidFill>
                          <a:latin typeface="Verdana"/>
                        </a:rPr>
                        <a:t>E</a:t>
                      </a:r>
                      <a:r>
                        <a:rPr b="1" lang="en-IN" sz="1400" spc="-1" strike="noStrike">
                          <a:solidFill>
                            <a:srgbClr val="000000"/>
                          </a:solidFill>
                          <a:latin typeface="Verdana"/>
                        </a:rPr>
                        <a:t>), then CF = 0; ZF = 1; SF = 0</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u="sng">
                          <a:solidFill>
                            <a:srgbClr val="000000"/>
                          </a:solidFill>
                          <a:uFillTx/>
                          <a:latin typeface="Verdana"/>
                        </a:rPr>
                        <a:t>For byte operation</a:t>
                      </a:r>
                      <a:endParaRPr b="0" lang="en-IN" sz="1400" spc="-1" strike="noStrike">
                        <a:latin typeface="Arial"/>
                      </a:endParaRPr>
                    </a:p>
                    <a:p>
                      <a:pPr>
                        <a:lnSpc>
                          <a:spcPct val="100000"/>
                        </a:lnSpc>
                      </a:pPr>
                      <a:r>
                        <a:rPr b="1" lang="en-IN" sz="1400" spc="-1" strike="noStrike">
                          <a:solidFill>
                            <a:srgbClr val="000000"/>
                          </a:solidFill>
                          <a:latin typeface="Verdana"/>
                        </a:rPr>
                        <a:t>If DF = 0, then (DI) </a:t>
                      </a:r>
                      <a:r>
                        <a:rPr b="1" lang="en-IN" sz="1400" spc="-1" strike="noStrike">
                          <a:solidFill>
                            <a:srgbClr val="000000"/>
                          </a:solidFill>
                          <a:latin typeface="Symbol"/>
                        </a:rPr>
                        <a:t></a:t>
                      </a:r>
                      <a:r>
                        <a:rPr b="1" lang="en-IN" sz="1400" spc="-1" strike="noStrike">
                          <a:solidFill>
                            <a:srgbClr val="000000"/>
                          </a:solidFill>
                          <a:latin typeface="Verdana"/>
                        </a:rPr>
                        <a:t> (DI) + 1;  (SI) </a:t>
                      </a:r>
                      <a:r>
                        <a:rPr b="1" lang="en-IN" sz="1400" spc="-1" strike="noStrike">
                          <a:solidFill>
                            <a:srgbClr val="000000"/>
                          </a:solidFill>
                          <a:latin typeface="Symbol"/>
                        </a:rPr>
                        <a:t></a:t>
                      </a:r>
                      <a:r>
                        <a:rPr b="1" lang="en-IN" sz="1400" spc="-1" strike="noStrike">
                          <a:solidFill>
                            <a:srgbClr val="000000"/>
                          </a:solidFill>
                          <a:latin typeface="Verdana"/>
                        </a:rPr>
                        <a:t> (SI) + 1</a:t>
                      </a:r>
                      <a:endParaRPr b="0" lang="en-IN" sz="1400" spc="-1" strike="noStrike">
                        <a:latin typeface="Arial"/>
                      </a:endParaRPr>
                    </a:p>
                    <a:p>
                      <a:pPr>
                        <a:lnSpc>
                          <a:spcPct val="100000"/>
                        </a:lnSpc>
                      </a:pPr>
                      <a:r>
                        <a:rPr b="1" lang="en-IN" sz="1400" spc="-1" strike="noStrike">
                          <a:solidFill>
                            <a:srgbClr val="000000"/>
                          </a:solidFill>
                          <a:latin typeface="Verdana"/>
                        </a:rPr>
                        <a:t>If DF = 1, then (DI) </a:t>
                      </a:r>
                      <a:r>
                        <a:rPr b="1" lang="en-IN" sz="1400" spc="-1" strike="noStrike">
                          <a:solidFill>
                            <a:srgbClr val="000000"/>
                          </a:solidFill>
                          <a:latin typeface="Symbol"/>
                        </a:rPr>
                        <a:t></a:t>
                      </a:r>
                      <a:r>
                        <a:rPr b="1" lang="en-IN" sz="1400" spc="-1" strike="noStrike">
                          <a:solidFill>
                            <a:srgbClr val="000000"/>
                          </a:solidFill>
                          <a:latin typeface="Verdana"/>
                        </a:rPr>
                        <a:t> (DI) - 1;  (SI) </a:t>
                      </a:r>
                      <a:r>
                        <a:rPr b="1" lang="en-IN" sz="1400" spc="-1" strike="noStrike">
                          <a:solidFill>
                            <a:srgbClr val="000000"/>
                          </a:solidFill>
                          <a:latin typeface="Symbol"/>
                        </a:rPr>
                        <a:t></a:t>
                      </a:r>
                      <a:r>
                        <a:rPr b="1" lang="en-IN" sz="1400" spc="-1" strike="noStrike">
                          <a:solidFill>
                            <a:srgbClr val="000000"/>
                          </a:solidFill>
                          <a:latin typeface="Verdana"/>
                        </a:rPr>
                        <a:t> (SI) - 1</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u="sng">
                          <a:solidFill>
                            <a:srgbClr val="000000"/>
                          </a:solidFill>
                          <a:uFillTx/>
                          <a:latin typeface="Verdana"/>
                        </a:rPr>
                        <a:t>For word operation</a:t>
                      </a:r>
                      <a:endParaRPr b="0" lang="en-IN" sz="1400" spc="-1" strike="noStrike">
                        <a:latin typeface="Arial"/>
                      </a:endParaRPr>
                    </a:p>
                    <a:p>
                      <a:pPr>
                        <a:lnSpc>
                          <a:spcPct val="100000"/>
                        </a:lnSpc>
                      </a:pPr>
                      <a:r>
                        <a:rPr b="1" lang="en-IN" sz="1400" spc="-1" strike="noStrike">
                          <a:solidFill>
                            <a:srgbClr val="000000"/>
                          </a:solidFill>
                          <a:latin typeface="Verdana"/>
                        </a:rPr>
                        <a:t>If DF = 0, then (DI) </a:t>
                      </a:r>
                      <a:r>
                        <a:rPr b="1" lang="en-IN" sz="1400" spc="-1" strike="noStrike">
                          <a:solidFill>
                            <a:srgbClr val="000000"/>
                          </a:solidFill>
                          <a:latin typeface="Symbol"/>
                        </a:rPr>
                        <a:t></a:t>
                      </a:r>
                      <a:r>
                        <a:rPr b="1" lang="en-IN" sz="1400" spc="-1" strike="noStrike">
                          <a:solidFill>
                            <a:srgbClr val="000000"/>
                          </a:solidFill>
                          <a:latin typeface="Verdana"/>
                        </a:rPr>
                        <a:t> (DI) + 2;  (SI) </a:t>
                      </a:r>
                      <a:r>
                        <a:rPr b="1" lang="en-IN" sz="1400" spc="-1" strike="noStrike">
                          <a:solidFill>
                            <a:srgbClr val="000000"/>
                          </a:solidFill>
                          <a:latin typeface="Symbol"/>
                        </a:rPr>
                        <a:t></a:t>
                      </a:r>
                      <a:r>
                        <a:rPr b="1" lang="en-IN" sz="1400" spc="-1" strike="noStrike">
                          <a:solidFill>
                            <a:srgbClr val="000000"/>
                          </a:solidFill>
                          <a:latin typeface="Verdana"/>
                        </a:rPr>
                        <a:t> (SI) + 2</a:t>
                      </a:r>
                      <a:endParaRPr b="0" lang="en-IN" sz="1400" spc="-1" strike="noStrike">
                        <a:latin typeface="Arial"/>
                      </a:endParaRPr>
                    </a:p>
                    <a:p>
                      <a:pPr>
                        <a:lnSpc>
                          <a:spcPct val="100000"/>
                        </a:lnSpc>
                      </a:pPr>
                      <a:r>
                        <a:rPr b="1" lang="en-IN" sz="1400" spc="-1" strike="noStrike">
                          <a:solidFill>
                            <a:srgbClr val="000000"/>
                          </a:solidFill>
                          <a:latin typeface="Verdana"/>
                        </a:rPr>
                        <a:t>If DF = 1, then (DI) </a:t>
                      </a:r>
                      <a:r>
                        <a:rPr b="1" lang="en-IN" sz="1400" spc="-1" strike="noStrike">
                          <a:solidFill>
                            <a:srgbClr val="000000"/>
                          </a:solidFill>
                          <a:latin typeface="Symbol"/>
                        </a:rPr>
                        <a:t></a:t>
                      </a:r>
                      <a:r>
                        <a:rPr b="1" lang="en-IN" sz="1400" spc="-1" strike="noStrike">
                          <a:solidFill>
                            <a:srgbClr val="000000"/>
                          </a:solidFill>
                          <a:latin typeface="Verdana"/>
                        </a:rPr>
                        <a:t> (DI) - 2;  (SI) </a:t>
                      </a:r>
                      <a:r>
                        <a:rPr b="1" lang="en-IN" sz="1400" spc="-1" strike="noStrike">
                          <a:solidFill>
                            <a:srgbClr val="000000"/>
                          </a:solidFill>
                          <a:latin typeface="Symbol"/>
                        </a:rPr>
                        <a:t></a:t>
                      </a:r>
                      <a:r>
                        <a:rPr b="1" lang="en-IN" sz="1400" spc="-1" strike="noStrike">
                          <a:solidFill>
                            <a:srgbClr val="000000"/>
                          </a:solidFill>
                          <a:latin typeface="Verdana"/>
                        </a:rPr>
                        <a:t> (SI) - 2</a:t>
                      </a:r>
                      <a:endParaRPr b="0" lang="en-IN" sz="1400" spc="-1" strike="noStrike">
                        <a:latin typeface="Arial"/>
                      </a:endParaRPr>
                    </a:p>
                    <a:p>
                      <a:pPr>
                        <a:lnSpc>
                          <a:spcPct val="100000"/>
                        </a:lnSpc>
                      </a:pP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99ff66"/>
                    </a:solidFill>
                  </a:tcPr>
                </a:tc>
              </a:tr>
            </a:tbl>
          </a:graphicData>
        </a:graphic>
      </p:graphicFrame>
      <p:sp>
        <p:nvSpPr>
          <p:cNvPr id="1984" name="CustomShape 8"/>
          <p:cNvSpPr/>
          <p:nvPr/>
        </p:nvSpPr>
        <p:spPr>
          <a:xfrm>
            <a:off x="2494080" y="1828800"/>
            <a:ext cx="417852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400" spc="-1" strike="noStrike">
                <a:solidFill>
                  <a:srgbClr val="000000"/>
                </a:solidFill>
                <a:latin typeface="Verdana"/>
              </a:rPr>
              <a:t>Compare two string byte or string word</a:t>
            </a:r>
            <a:endParaRPr b="0" lang="en-IN" sz="1400" spc="-1" strike="noStrike">
              <a:latin typeface="Arial"/>
            </a:endParaRPr>
          </a:p>
        </p:txBody>
      </p:sp>
    </p:spTree>
  </p:cSld>
  <mc:AlternateContent>
    <mc:Choice Requires="p14">
      <p:transition spd="slow" p14:dur="2000"/>
    </mc:Choice>
    <mc:Fallback>
      <p:transition spd="slow"/>
    </mc:Fallback>
  </mc:AlternateContent>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5" name="CustomShape 1"/>
          <p:cNvSpPr/>
          <p:nvPr/>
        </p:nvSpPr>
        <p:spPr>
          <a:xfrm>
            <a:off x="5127120" y="1282680"/>
            <a:ext cx="892080" cy="3942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1986" name="CustomShape 2"/>
          <p:cNvSpPr/>
          <p:nvPr/>
        </p:nvSpPr>
        <p:spPr>
          <a:xfrm>
            <a:off x="263880" y="849960"/>
            <a:ext cx="8651160" cy="39420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800" spc="-1" strike="noStrike">
                <a:solidFill>
                  <a:srgbClr val="0070c0"/>
                </a:solidFill>
                <a:latin typeface="Verdana"/>
                <a:ea typeface="Verdana"/>
              </a:rPr>
              <a:t>4. String Manipulation Instructions</a:t>
            </a:r>
            <a:endParaRPr b="0" lang="en-IN" sz="1800" spc="-1" strike="noStrike">
              <a:latin typeface="Arial"/>
            </a:endParaRPr>
          </a:p>
        </p:txBody>
      </p:sp>
      <p:sp>
        <p:nvSpPr>
          <p:cNvPr id="1987" name="TextShape 3"/>
          <p:cNvSpPr txBox="1"/>
          <p:nvPr/>
        </p:nvSpPr>
        <p:spPr>
          <a:xfrm>
            <a:off x="2895480" y="110880"/>
            <a:ext cx="6019560" cy="487080"/>
          </a:xfrm>
          <a:prstGeom prst="rect">
            <a:avLst/>
          </a:prstGeom>
          <a:noFill/>
          <a:ln>
            <a:noFill/>
          </a:ln>
        </p:spPr>
        <p:txBody>
          <a:bodyPr anchor="ctr"/>
          <a:p>
            <a:pPr>
              <a:lnSpc>
                <a:spcPct val="100000"/>
              </a:lnSpc>
            </a:pPr>
            <a:r>
              <a:rPr b="1" lang="en-US" sz="2000" spc="-1" strike="noStrike">
                <a:solidFill>
                  <a:srgbClr val="ff0066"/>
                </a:solidFill>
                <a:latin typeface="Verdana"/>
                <a:ea typeface="Verdana"/>
              </a:rPr>
              <a:t>Instruction Set</a:t>
            </a:r>
            <a:endParaRPr b="0" lang="en-US" sz="2000" spc="-1" strike="noStrike">
              <a:solidFill>
                <a:srgbClr val="000000"/>
              </a:solidFill>
              <a:latin typeface="Verdana"/>
            </a:endParaRPr>
          </a:p>
        </p:txBody>
      </p:sp>
      <p:sp>
        <p:nvSpPr>
          <p:cNvPr id="1988" name="TextShape 4"/>
          <p:cNvSpPr txBox="1"/>
          <p:nvPr/>
        </p:nvSpPr>
        <p:spPr>
          <a:xfrm>
            <a:off x="6553080" y="6356520"/>
            <a:ext cx="2133360" cy="364680"/>
          </a:xfrm>
          <a:prstGeom prst="rect">
            <a:avLst/>
          </a:prstGeom>
          <a:noFill/>
          <a:ln>
            <a:noFill/>
          </a:ln>
        </p:spPr>
        <p:txBody>
          <a:bodyPr anchor="ctr"/>
          <a:p>
            <a:pPr algn="r">
              <a:lnSpc>
                <a:spcPct val="100000"/>
              </a:lnSpc>
            </a:pPr>
            <a:fld id="{DEC07C7E-2368-4738-9762-7E9B15668029}" type="slidenum">
              <a:rPr b="0" lang="en-IN" sz="1200" spc="-1" strike="noStrike">
                <a:solidFill>
                  <a:srgbClr val="8b8b8b"/>
                </a:solidFill>
                <a:latin typeface="Verdana"/>
                <a:ea typeface="Verdana"/>
              </a:rPr>
              <a:t>&lt;number&gt;</a:t>
            </a:fld>
            <a:endParaRPr b="0" lang="en-IN" sz="1200" spc="-1" strike="noStrike">
              <a:latin typeface="Times New Roman"/>
            </a:endParaRPr>
          </a:p>
        </p:txBody>
      </p:sp>
      <p:sp>
        <p:nvSpPr>
          <p:cNvPr id="1989" name="CustomShape 5"/>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1990" name="CustomShape 6"/>
          <p:cNvSpPr/>
          <p:nvPr/>
        </p:nvSpPr>
        <p:spPr>
          <a:xfrm>
            <a:off x="263880" y="1295280"/>
            <a:ext cx="8651160" cy="3646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200" spc="-1" strike="noStrike">
                <a:solidFill>
                  <a:srgbClr val="000000"/>
                </a:solidFill>
                <a:latin typeface="Verdana"/>
              </a:rPr>
              <a:t>Mnemonics:  </a:t>
            </a:r>
            <a:r>
              <a:rPr b="1" lang="en-IN" sz="1800" spc="-1" strike="noStrike">
                <a:solidFill>
                  <a:srgbClr val="ff0000"/>
                </a:solidFill>
                <a:latin typeface="Verdana"/>
              </a:rPr>
              <a:t>REP, MOVS, CMPS, SCAS, LODS, STOS</a:t>
            </a:r>
            <a:endParaRPr b="0" lang="en-IN" sz="1800" spc="-1" strike="noStrike">
              <a:latin typeface="Arial"/>
            </a:endParaRPr>
          </a:p>
        </p:txBody>
      </p:sp>
      <p:graphicFrame>
        <p:nvGraphicFramePr>
          <p:cNvPr id="1991" name="Table 7"/>
          <p:cNvGraphicFramePr/>
          <p:nvPr/>
        </p:nvGraphicFramePr>
        <p:xfrm>
          <a:off x="533520" y="2010240"/>
          <a:ext cx="8152920" cy="1369080"/>
        </p:xfrm>
        <a:graphic>
          <a:graphicData uri="http://schemas.openxmlformats.org/drawingml/2006/table">
            <a:tbl>
              <a:tblPr/>
              <a:tblGrid>
                <a:gridCol w="2514600"/>
                <a:gridCol w="5638680"/>
              </a:tblGrid>
              <a:tr h="1369440">
                <a:tc>
                  <a:txBody>
                    <a:bodyPr/>
                    <a:p>
                      <a:pPr>
                        <a:lnSpc>
                          <a:spcPct val="100000"/>
                        </a:lnSpc>
                      </a:pPr>
                      <a:r>
                        <a:rPr b="1" lang="en-IN" sz="1400" spc="-1" strike="noStrike">
                          <a:solidFill>
                            <a:srgbClr val="ff0000"/>
                          </a:solidFill>
                          <a:latin typeface="Verdana"/>
                        </a:rPr>
                        <a:t>SCAS</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SCASB</a:t>
                      </a: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SCASW</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99ff66"/>
                    </a:solidFill>
                  </a:tcPr>
                </a:tc>
                <a:tc>
                  <a:txBody>
                    <a:bodyPr/>
                    <a:p>
                      <a:pPr>
                        <a:lnSpc>
                          <a:spcPct val="100000"/>
                        </a:lnSpc>
                      </a:pP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IN" sz="1400" spc="-1" strike="noStrike">
                          <a:solidFill>
                            <a:srgbClr val="000000"/>
                          </a:solidFill>
                          <a:latin typeface="Verdana"/>
                        </a:rPr>
                        <a:t>MA</a:t>
                      </a:r>
                      <a:r>
                        <a:rPr b="1" lang="en-IN" sz="1400" spc="-1" strike="noStrike" baseline="-25000">
                          <a:solidFill>
                            <a:srgbClr val="000000"/>
                          </a:solidFill>
                          <a:latin typeface="Verdana"/>
                        </a:rPr>
                        <a:t>E</a:t>
                      </a:r>
                      <a:r>
                        <a:rPr b="1" lang="en-IN" sz="1400" spc="-1" strike="noStrike">
                          <a:solidFill>
                            <a:srgbClr val="000000"/>
                          </a:solidFill>
                          <a:latin typeface="Verdana"/>
                        </a:rPr>
                        <a:t> = (ES) x 16</a:t>
                      </a:r>
                      <a:r>
                        <a:rPr b="1" lang="en-IN" sz="1400" spc="-1" strike="noStrike" baseline="-25000">
                          <a:solidFill>
                            <a:srgbClr val="000000"/>
                          </a:solidFill>
                          <a:latin typeface="Verdana"/>
                        </a:rPr>
                        <a:t>10</a:t>
                      </a:r>
                      <a:r>
                        <a:rPr b="1" lang="en-IN" sz="1400" spc="-1" strike="noStrike">
                          <a:solidFill>
                            <a:srgbClr val="000000"/>
                          </a:solidFill>
                          <a:latin typeface="Verdana"/>
                        </a:rPr>
                        <a:t> + (DI)</a:t>
                      </a:r>
                      <a:endParaRPr b="0" lang="en-IN" sz="1400" spc="-1" strike="noStrike">
                        <a:latin typeface="Arial"/>
                      </a:endParaRPr>
                    </a:p>
                    <a:p>
                      <a:pPr>
                        <a:lnSpc>
                          <a:spcPct val="100000"/>
                        </a:lnSpc>
                      </a:pPr>
                      <a:r>
                        <a:rPr b="1" lang="en-IN" sz="1400" spc="-1" strike="noStrike">
                          <a:solidFill>
                            <a:srgbClr val="000000"/>
                          </a:solidFill>
                          <a:latin typeface="Verdana"/>
                        </a:rPr>
                        <a:t>Modify flags </a:t>
                      </a:r>
                      <a:r>
                        <a:rPr b="1" lang="en-IN" sz="1400" spc="-1" strike="noStrike">
                          <a:solidFill>
                            <a:srgbClr val="000000"/>
                          </a:solidFill>
                          <a:latin typeface="Symbol"/>
                        </a:rPr>
                        <a:t></a:t>
                      </a:r>
                      <a:r>
                        <a:rPr b="1" lang="en-IN" sz="1400" spc="-1" strike="noStrike">
                          <a:solidFill>
                            <a:srgbClr val="000000"/>
                          </a:solidFill>
                          <a:latin typeface="Verdana"/>
                        </a:rPr>
                        <a:t> (AL) - (MA</a:t>
                      </a:r>
                      <a:r>
                        <a:rPr b="1" lang="en-IN" sz="1400" spc="-1" strike="noStrike" baseline="-25000">
                          <a:solidFill>
                            <a:srgbClr val="000000"/>
                          </a:solidFill>
                          <a:latin typeface="Verdana"/>
                        </a:rPr>
                        <a:t>E</a:t>
                      </a:r>
                      <a:r>
                        <a:rPr b="1" lang="en-IN" sz="1400" spc="-1" strike="noStrike">
                          <a:solidFill>
                            <a:srgbClr val="000000"/>
                          </a:solidFill>
                          <a:latin typeface="Verdana"/>
                        </a:rPr>
                        <a:t>) </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If (AL) &gt; (MA</a:t>
                      </a:r>
                      <a:r>
                        <a:rPr b="1" lang="en-IN" sz="1400" spc="-1" strike="noStrike" baseline="-25000">
                          <a:solidFill>
                            <a:srgbClr val="000000"/>
                          </a:solidFill>
                          <a:latin typeface="Verdana"/>
                        </a:rPr>
                        <a:t>E</a:t>
                      </a:r>
                      <a:r>
                        <a:rPr b="1" lang="en-IN" sz="1400" spc="-1" strike="noStrike">
                          <a:solidFill>
                            <a:srgbClr val="000000"/>
                          </a:solidFill>
                          <a:latin typeface="Verdana"/>
                        </a:rPr>
                        <a:t>), then CF = 0; ZF = 0; SF = 0</a:t>
                      </a:r>
                      <a:endParaRPr b="0" lang="en-IN" sz="1400" spc="-1" strike="noStrike">
                        <a:latin typeface="Arial"/>
                      </a:endParaRPr>
                    </a:p>
                    <a:p>
                      <a:pPr>
                        <a:lnSpc>
                          <a:spcPct val="100000"/>
                        </a:lnSpc>
                      </a:pPr>
                      <a:r>
                        <a:rPr b="1" lang="en-IN" sz="1400" spc="-1" strike="noStrike">
                          <a:solidFill>
                            <a:srgbClr val="000000"/>
                          </a:solidFill>
                          <a:latin typeface="Verdana"/>
                        </a:rPr>
                        <a:t>If (AL) &lt; (MA</a:t>
                      </a:r>
                      <a:r>
                        <a:rPr b="1" lang="en-IN" sz="1400" spc="-1" strike="noStrike" baseline="-25000">
                          <a:solidFill>
                            <a:srgbClr val="000000"/>
                          </a:solidFill>
                          <a:latin typeface="Verdana"/>
                        </a:rPr>
                        <a:t>E</a:t>
                      </a:r>
                      <a:r>
                        <a:rPr b="1" lang="en-IN" sz="1400" spc="-1" strike="noStrike">
                          <a:solidFill>
                            <a:srgbClr val="000000"/>
                          </a:solidFill>
                          <a:latin typeface="Verdana"/>
                        </a:rPr>
                        <a:t>), then CF = 1; ZF = 0; SF = 1</a:t>
                      </a:r>
                      <a:endParaRPr b="0" lang="en-IN" sz="1400" spc="-1" strike="noStrike">
                        <a:latin typeface="Arial"/>
                      </a:endParaRPr>
                    </a:p>
                    <a:p>
                      <a:pPr>
                        <a:lnSpc>
                          <a:spcPct val="100000"/>
                        </a:lnSpc>
                      </a:pPr>
                      <a:r>
                        <a:rPr b="1" lang="en-IN" sz="1400" spc="-1" strike="noStrike">
                          <a:solidFill>
                            <a:srgbClr val="000000"/>
                          </a:solidFill>
                          <a:latin typeface="Verdana"/>
                        </a:rPr>
                        <a:t>If (AL) = (MA</a:t>
                      </a:r>
                      <a:r>
                        <a:rPr b="1" lang="en-IN" sz="1400" spc="-1" strike="noStrike" baseline="-25000">
                          <a:solidFill>
                            <a:srgbClr val="000000"/>
                          </a:solidFill>
                          <a:latin typeface="Verdana"/>
                        </a:rPr>
                        <a:t>E</a:t>
                      </a:r>
                      <a:r>
                        <a:rPr b="1" lang="en-IN" sz="1400" spc="-1" strike="noStrike">
                          <a:solidFill>
                            <a:srgbClr val="000000"/>
                          </a:solidFill>
                          <a:latin typeface="Verdana"/>
                        </a:rPr>
                        <a:t>), then CF = 0; ZF = 1; SF = 0</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If DF = 0, then (DI) </a:t>
                      </a:r>
                      <a:r>
                        <a:rPr b="1" lang="en-IN" sz="1400" spc="-1" strike="noStrike">
                          <a:solidFill>
                            <a:srgbClr val="000000"/>
                          </a:solidFill>
                          <a:latin typeface="Symbol"/>
                        </a:rPr>
                        <a:t></a:t>
                      </a:r>
                      <a:r>
                        <a:rPr b="1" lang="en-IN" sz="1400" spc="-1" strike="noStrike">
                          <a:solidFill>
                            <a:srgbClr val="000000"/>
                          </a:solidFill>
                          <a:latin typeface="Verdana"/>
                        </a:rPr>
                        <a:t> (DI) + 1 </a:t>
                      </a:r>
                      <a:endParaRPr b="0" lang="en-IN" sz="1400" spc="-1" strike="noStrike">
                        <a:latin typeface="Arial"/>
                      </a:endParaRPr>
                    </a:p>
                    <a:p>
                      <a:pPr>
                        <a:lnSpc>
                          <a:spcPct val="100000"/>
                        </a:lnSpc>
                      </a:pPr>
                      <a:r>
                        <a:rPr b="1" lang="en-IN" sz="1400" spc="-1" strike="noStrike">
                          <a:solidFill>
                            <a:srgbClr val="000000"/>
                          </a:solidFill>
                          <a:latin typeface="Verdana"/>
                        </a:rPr>
                        <a:t>If DF = 1, then (DI) </a:t>
                      </a:r>
                      <a:r>
                        <a:rPr b="1" lang="en-IN" sz="1400" spc="-1" strike="noStrike">
                          <a:solidFill>
                            <a:srgbClr val="000000"/>
                          </a:solidFill>
                          <a:latin typeface="Symbol"/>
                        </a:rPr>
                        <a:t></a:t>
                      </a:r>
                      <a:r>
                        <a:rPr b="1" lang="en-IN" sz="1400" spc="-1" strike="noStrike">
                          <a:solidFill>
                            <a:srgbClr val="000000"/>
                          </a:solidFill>
                          <a:latin typeface="Verdana"/>
                        </a:rPr>
                        <a:t> (DI) – 1 </a:t>
                      </a: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MA</a:t>
                      </a:r>
                      <a:r>
                        <a:rPr b="1" lang="en-IN" sz="1400" spc="-1" strike="noStrike" baseline="-25000">
                          <a:solidFill>
                            <a:srgbClr val="000000"/>
                          </a:solidFill>
                          <a:latin typeface="Verdana"/>
                        </a:rPr>
                        <a:t>E</a:t>
                      </a:r>
                      <a:r>
                        <a:rPr b="1" lang="en-IN" sz="1400" spc="-1" strike="noStrike">
                          <a:solidFill>
                            <a:srgbClr val="000000"/>
                          </a:solidFill>
                          <a:latin typeface="Verdana"/>
                        </a:rPr>
                        <a:t> = (ES) x 16</a:t>
                      </a:r>
                      <a:r>
                        <a:rPr b="1" lang="en-IN" sz="1400" spc="-1" strike="noStrike" baseline="-25000">
                          <a:solidFill>
                            <a:srgbClr val="000000"/>
                          </a:solidFill>
                          <a:latin typeface="Verdana"/>
                        </a:rPr>
                        <a:t>10</a:t>
                      </a:r>
                      <a:r>
                        <a:rPr b="1" lang="en-IN" sz="1400" spc="-1" strike="noStrike">
                          <a:solidFill>
                            <a:srgbClr val="000000"/>
                          </a:solidFill>
                          <a:latin typeface="Verdana"/>
                        </a:rPr>
                        <a:t> + (DI)</a:t>
                      </a:r>
                      <a:endParaRPr b="0" lang="en-IN" sz="1400" spc="-1" strike="noStrike">
                        <a:latin typeface="Arial"/>
                      </a:endParaRPr>
                    </a:p>
                    <a:p>
                      <a:pPr>
                        <a:lnSpc>
                          <a:spcPct val="100000"/>
                        </a:lnSpc>
                      </a:pPr>
                      <a:r>
                        <a:rPr b="1" lang="en-IN" sz="1400" spc="-1" strike="noStrike">
                          <a:solidFill>
                            <a:srgbClr val="000000"/>
                          </a:solidFill>
                          <a:latin typeface="Verdana"/>
                        </a:rPr>
                        <a:t>Modify flags </a:t>
                      </a:r>
                      <a:r>
                        <a:rPr b="1" lang="en-IN" sz="1400" spc="-1" strike="noStrike">
                          <a:solidFill>
                            <a:srgbClr val="000000"/>
                          </a:solidFill>
                          <a:latin typeface="Symbol"/>
                        </a:rPr>
                        <a:t></a:t>
                      </a:r>
                      <a:r>
                        <a:rPr b="1" lang="en-IN" sz="1400" spc="-1" strike="noStrike">
                          <a:solidFill>
                            <a:srgbClr val="000000"/>
                          </a:solidFill>
                          <a:latin typeface="Verdana"/>
                        </a:rPr>
                        <a:t> (AL) - (MA</a:t>
                      </a:r>
                      <a:r>
                        <a:rPr b="1" lang="en-IN" sz="1400" spc="-1" strike="noStrike" baseline="-25000">
                          <a:solidFill>
                            <a:srgbClr val="000000"/>
                          </a:solidFill>
                          <a:latin typeface="Verdana"/>
                        </a:rPr>
                        <a:t>E</a:t>
                      </a:r>
                      <a:r>
                        <a:rPr b="1" lang="en-IN" sz="1400" spc="-1" strike="noStrike">
                          <a:solidFill>
                            <a:srgbClr val="000000"/>
                          </a:solidFill>
                          <a:latin typeface="Verdana"/>
                        </a:rPr>
                        <a:t>) </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If (AX) &gt; (MA</a:t>
                      </a:r>
                      <a:r>
                        <a:rPr b="1" lang="en-IN" sz="1400" spc="-1" strike="noStrike" baseline="-25000">
                          <a:solidFill>
                            <a:srgbClr val="000000"/>
                          </a:solidFill>
                          <a:latin typeface="Verdana"/>
                        </a:rPr>
                        <a:t>E</a:t>
                      </a:r>
                      <a:r>
                        <a:rPr b="1" lang="en-IN" sz="1400" spc="-1" strike="noStrike">
                          <a:solidFill>
                            <a:srgbClr val="000000"/>
                          </a:solidFill>
                          <a:latin typeface="Verdana"/>
                        </a:rPr>
                        <a:t> ; MA</a:t>
                      </a:r>
                      <a:r>
                        <a:rPr b="1" lang="en-IN" sz="1400" spc="-1" strike="noStrike" baseline="-25000">
                          <a:solidFill>
                            <a:srgbClr val="000000"/>
                          </a:solidFill>
                          <a:latin typeface="Verdana"/>
                        </a:rPr>
                        <a:t>E</a:t>
                      </a:r>
                      <a:r>
                        <a:rPr b="1" lang="en-IN" sz="1400" spc="-1" strike="noStrike">
                          <a:solidFill>
                            <a:srgbClr val="000000"/>
                          </a:solidFill>
                          <a:latin typeface="Verdana"/>
                        </a:rPr>
                        <a:t> + 1), then CF = 0; ZF = 0; SF = 0</a:t>
                      </a:r>
                      <a:endParaRPr b="0" lang="en-IN" sz="1400" spc="-1" strike="noStrike">
                        <a:latin typeface="Arial"/>
                      </a:endParaRPr>
                    </a:p>
                    <a:p>
                      <a:pPr>
                        <a:lnSpc>
                          <a:spcPct val="100000"/>
                        </a:lnSpc>
                      </a:pPr>
                      <a:r>
                        <a:rPr b="1" lang="en-IN" sz="1400" spc="-1" strike="noStrike">
                          <a:solidFill>
                            <a:srgbClr val="000000"/>
                          </a:solidFill>
                          <a:latin typeface="Verdana"/>
                        </a:rPr>
                        <a:t>If (AX) &lt; (MA</a:t>
                      </a:r>
                      <a:r>
                        <a:rPr b="1" lang="en-IN" sz="1400" spc="-1" strike="noStrike" baseline="-25000">
                          <a:solidFill>
                            <a:srgbClr val="000000"/>
                          </a:solidFill>
                          <a:latin typeface="Verdana"/>
                        </a:rPr>
                        <a:t>E</a:t>
                      </a:r>
                      <a:r>
                        <a:rPr b="1" lang="en-IN" sz="1400" spc="-1" strike="noStrike">
                          <a:solidFill>
                            <a:srgbClr val="000000"/>
                          </a:solidFill>
                          <a:latin typeface="Verdana"/>
                        </a:rPr>
                        <a:t> ; MA</a:t>
                      </a:r>
                      <a:r>
                        <a:rPr b="1" lang="en-IN" sz="1400" spc="-1" strike="noStrike" baseline="-25000">
                          <a:solidFill>
                            <a:srgbClr val="000000"/>
                          </a:solidFill>
                          <a:latin typeface="Verdana"/>
                        </a:rPr>
                        <a:t>E</a:t>
                      </a:r>
                      <a:r>
                        <a:rPr b="1" lang="en-IN" sz="1400" spc="-1" strike="noStrike">
                          <a:solidFill>
                            <a:srgbClr val="000000"/>
                          </a:solidFill>
                          <a:latin typeface="Verdana"/>
                        </a:rPr>
                        <a:t> + 1), then CF = 1; ZF = 0; SF = 1</a:t>
                      </a:r>
                      <a:endParaRPr b="0" lang="en-IN" sz="1400" spc="-1" strike="noStrike">
                        <a:latin typeface="Arial"/>
                      </a:endParaRPr>
                    </a:p>
                    <a:p>
                      <a:pPr>
                        <a:lnSpc>
                          <a:spcPct val="100000"/>
                        </a:lnSpc>
                      </a:pPr>
                      <a:r>
                        <a:rPr b="1" lang="en-IN" sz="1400" spc="-1" strike="noStrike">
                          <a:solidFill>
                            <a:srgbClr val="000000"/>
                          </a:solidFill>
                          <a:latin typeface="Verdana"/>
                        </a:rPr>
                        <a:t>If (AX) = (MA</a:t>
                      </a:r>
                      <a:r>
                        <a:rPr b="1" lang="en-IN" sz="1400" spc="-1" strike="noStrike" baseline="-25000">
                          <a:solidFill>
                            <a:srgbClr val="000000"/>
                          </a:solidFill>
                          <a:latin typeface="Verdana"/>
                        </a:rPr>
                        <a:t>E</a:t>
                      </a:r>
                      <a:r>
                        <a:rPr b="1" lang="en-IN" sz="1400" spc="-1" strike="noStrike">
                          <a:solidFill>
                            <a:srgbClr val="000000"/>
                          </a:solidFill>
                          <a:latin typeface="Verdana"/>
                        </a:rPr>
                        <a:t> ; MA</a:t>
                      </a:r>
                      <a:r>
                        <a:rPr b="1" lang="en-IN" sz="1400" spc="-1" strike="noStrike" baseline="-25000">
                          <a:solidFill>
                            <a:srgbClr val="000000"/>
                          </a:solidFill>
                          <a:latin typeface="Verdana"/>
                        </a:rPr>
                        <a:t>E</a:t>
                      </a:r>
                      <a:r>
                        <a:rPr b="1" lang="en-IN" sz="1400" spc="-1" strike="noStrike">
                          <a:solidFill>
                            <a:srgbClr val="000000"/>
                          </a:solidFill>
                          <a:latin typeface="Verdana"/>
                        </a:rPr>
                        <a:t> + 1), then CF = 0; ZF = 1; SF = 0</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If DF = 0, then (DI) </a:t>
                      </a:r>
                      <a:r>
                        <a:rPr b="1" lang="en-IN" sz="1400" spc="-1" strike="noStrike">
                          <a:solidFill>
                            <a:srgbClr val="000000"/>
                          </a:solidFill>
                          <a:latin typeface="Symbol"/>
                        </a:rPr>
                        <a:t></a:t>
                      </a:r>
                      <a:r>
                        <a:rPr b="1" lang="en-IN" sz="1400" spc="-1" strike="noStrike">
                          <a:solidFill>
                            <a:srgbClr val="000000"/>
                          </a:solidFill>
                          <a:latin typeface="Verdana"/>
                        </a:rPr>
                        <a:t> (DI) + 2 </a:t>
                      </a:r>
                      <a:endParaRPr b="0" lang="en-IN" sz="1400" spc="-1" strike="noStrike">
                        <a:latin typeface="Arial"/>
                      </a:endParaRPr>
                    </a:p>
                    <a:p>
                      <a:pPr>
                        <a:lnSpc>
                          <a:spcPct val="100000"/>
                        </a:lnSpc>
                      </a:pPr>
                      <a:r>
                        <a:rPr b="1" lang="en-IN" sz="1400" spc="-1" strike="noStrike">
                          <a:solidFill>
                            <a:srgbClr val="000000"/>
                          </a:solidFill>
                          <a:latin typeface="Verdana"/>
                        </a:rPr>
                        <a:t>If DF = 1, then (DI) </a:t>
                      </a:r>
                      <a:r>
                        <a:rPr b="1" lang="en-IN" sz="1400" spc="-1" strike="noStrike">
                          <a:solidFill>
                            <a:srgbClr val="000000"/>
                          </a:solidFill>
                          <a:latin typeface="Symbol"/>
                        </a:rPr>
                        <a:t></a:t>
                      </a:r>
                      <a:r>
                        <a:rPr b="1" lang="en-IN" sz="1400" spc="-1" strike="noStrike">
                          <a:solidFill>
                            <a:srgbClr val="000000"/>
                          </a:solidFill>
                          <a:latin typeface="Verdana"/>
                        </a:rPr>
                        <a:t> (DI) – 2 </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99ff66"/>
                    </a:solidFill>
                  </a:tcPr>
                </a:tc>
              </a:tr>
            </a:tbl>
          </a:graphicData>
        </a:graphic>
      </p:graphicFrame>
      <p:sp>
        <p:nvSpPr>
          <p:cNvPr id="1992" name="CustomShape 8"/>
          <p:cNvSpPr/>
          <p:nvPr/>
        </p:nvSpPr>
        <p:spPr>
          <a:xfrm>
            <a:off x="1778040" y="1676520"/>
            <a:ext cx="575604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400" spc="-1" strike="noStrike">
                <a:solidFill>
                  <a:srgbClr val="000000"/>
                </a:solidFill>
                <a:latin typeface="Verdana"/>
              </a:rPr>
              <a:t>Scan (compare) a string byte or word with accumulator</a:t>
            </a:r>
            <a:endParaRPr b="0" lang="en-IN" sz="1400" spc="-1" strike="noStrike">
              <a:latin typeface="Arial"/>
            </a:endParaRPr>
          </a:p>
        </p:txBody>
      </p:sp>
    </p:spTree>
  </p:cSld>
  <mc:AlternateContent>
    <mc:Choice Requires="p14">
      <p:transition spd="slow" p14:dur="2000"/>
    </mc:Choice>
    <mc:Fallback>
      <p:transition spd="slow"/>
    </mc:Fallback>
  </mc:AlternateContent>
</p:sld>
</file>

<file path=ppt/slides/slide1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3" name="CustomShape 1"/>
          <p:cNvSpPr/>
          <p:nvPr/>
        </p:nvSpPr>
        <p:spPr>
          <a:xfrm>
            <a:off x="5965560" y="1282680"/>
            <a:ext cx="892080" cy="3942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1994" name="CustomShape 2"/>
          <p:cNvSpPr/>
          <p:nvPr/>
        </p:nvSpPr>
        <p:spPr>
          <a:xfrm>
            <a:off x="263880" y="849960"/>
            <a:ext cx="8651160" cy="39420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800" spc="-1" strike="noStrike">
                <a:solidFill>
                  <a:srgbClr val="0070c0"/>
                </a:solidFill>
                <a:latin typeface="Verdana"/>
                <a:ea typeface="Verdana"/>
              </a:rPr>
              <a:t>4. String Manipulation Instructions</a:t>
            </a:r>
            <a:endParaRPr b="0" lang="en-IN" sz="1800" spc="-1" strike="noStrike">
              <a:latin typeface="Arial"/>
            </a:endParaRPr>
          </a:p>
        </p:txBody>
      </p:sp>
      <p:sp>
        <p:nvSpPr>
          <p:cNvPr id="1995" name="TextShape 3"/>
          <p:cNvSpPr txBox="1"/>
          <p:nvPr/>
        </p:nvSpPr>
        <p:spPr>
          <a:xfrm>
            <a:off x="2895480" y="110880"/>
            <a:ext cx="6019560" cy="487080"/>
          </a:xfrm>
          <a:prstGeom prst="rect">
            <a:avLst/>
          </a:prstGeom>
          <a:noFill/>
          <a:ln>
            <a:noFill/>
          </a:ln>
        </p:spPr>
        <p:txBody>
          <a:bodyPr anchor="ctr"/>
          <a:p>
            <a:pPr>
              <a:lnSpc>
                <a:spcPct val="100000"/>
              </a:lnSpc>
            </a:pPr>
            <a:r>
              <a:rPr b="1" lang="en-US" sz="2000" spc="-1" strike="noStrike">
                <a:solidFill>
                  <a:srgbClr val="ff0066"/>
                </a:solidFill>
                <a:latin typeface="Verdana"/>
                <a:ea typeface="Verdana"/>
              </a:rPr>
              <a:t>Instruction Set</a:t>
            </a:r>
            <a:endParaRPr b="0" lang="en-US" sz="2000" spc="-1" strike="noStrike">
              <a:solidFill>
                <a:srgbClr val="000000"/>
              </a:solidFill>
              <a:latin typeface="Verdana"/>
            </a:endParaRPr>
          </a:p>
        </p:txBody>
      </p:sp>
      <p:sp>
        <p:nvSpPr>
          <p:cNvPr id="1996" name="TextShape 4"/>
          <p:cNvSpPr txBox="1"/>
          <p:nvPr/>
        </p:nvSpPr>
        <p:spPr>
          <a:xfrm>
            <a:off x="6553080" y="6356520"/>
            <a:ext cx="2133360" cy="364680"/>
          </a:xfrm>
          <a:prstGeom prst="rect">
            <a:avLst/>
          </a:prstGeom>
          <a:noFill/>
          <a:ln>
            <a:noFill/>
          </a:ln>
        </p:spPr>
        <p:txBody>
          <a:bodyPr anchor="ctr"/>
          <a:p>
            <a:pPr algn="r">
              <a:lnSpc>
                <a:spcPct val="100000"/>
              </a:lnSpc>
            </a:pPr>
            <a:fld id="{118E3ADC-7AD7-4097-AF3E-8F368839D78D}" type="slidenum">
              <a:rPr b="0" lang="en-IN" sz="1200" spc="-1" strike="noStrike">
                <a:solidFill>
                  <a:srgbClr val="8b8b8b"/>
                </a:solidFill>
                <a:latin typeface="Verdana"/>
                <a:ea typeface="Verdana"/>
              </a:rPr>
              <a:t>&lt;number&gt;</a:t>
            </a:fld>
            <a:endParaRPr b="0" lang="en-IN" sz="1200" spc="-1" strike="noStrike">
              <a:latin typeface="Times New Roman"/>
            </a:endParaRPr>
          </a:p>
        </p:txBody>
      </p:sp>
      <p:sp>
        <p:nvSpPr>
          <p:cNvPr id="1997" name="CustomShape 5"/>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1998" name="CustomShape 6"/>
          <p:cNvSpPr/>
          <p:nvPr/>
        </p:nvSpPr>
        <p:spPr>
          <a:xfrm>
            <a:off x="263880" y="1295280"/>
            <a:ext cx="8651160" cy="3646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200" spc="-1" strike="noStrike">
                <a:solidFill>
                  <a:srgbClr val="000000"/>
                </a:solidFill>
                <a:latin typeface="Verdana"/>
              </a:rPr>
              <a:t>Mnemonics:  </a:t>
            </a:r>
            <a:r>
              <a:rPr b="1" lang="en-IN" sz="1800" spc="-1" strike="noStrike">
                <a:solidFill>
                  <a:srgbClr val="ff0000"/>
                </a:solidFill>
                <a:latin typeface="Verdana"/>
              </a:rPr>
              <a:t>REP, MOVS, CMPS, SCAS, LODS, STOS</a:t>
            </a:r>
            <a:endParaRPr b="0" lang="en-IN" sz="1800" spc="-1" strike="noStrike">
              <a:latin typeface="Arial"/>
            </a:endParaRPr>
          </a:p>
        </p:txBody>
      </p:sp>
      <p:graphicFrame>
        <p:nvGraphicFramePr>
          <p:cNvPr id="1999" name="Table 7"/>
          <p:cNvGraphicFramePr/>
          <p:nvPr/>
        </p:nvGraphicFramePr>
        <p:xfrm>
          <a:off x="533520" y="2499480"/>
          <a:ext cx="8152920" cy="1369080"/>
        </p:xfrm>
        <a:graphic>
          <a:graphicData uri="http://schemas.openxmlformats.org/drawingml/2006/table">
            <a:tbl>
              <a:tblPr/>
              <a:tblGrid>
                <a:gridCol w="2514600"/>
                <a:gridCol w="5638680"/>
              </a:tblGrid>
              <a:tr h="1369440">
                <a:tc>
                  <a:txBody>
                    <a:bodyPr/>
                    <a:p>
                      <a:pPr>
                        <a:lnSpc>
                          <a:spcPct val="100000"/>
                        </a:lnSpc>
                      </a:pPr>
                      <a:r>
                        <a:rPr b="1" lang="en-IN" sz="1400" spc="-1" strike="noStrike">
                          <a:solidFill>
                            <a:srgbClr val="ff0000"/>
                          </a:solidFill>
                          <a:latin typeface="Verdana"/>
                        </a:rPr>
                        <a:t>LODS</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LODSB</a:t>
                      </a: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LODSW</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99ff66"/>
                    </a:solidFill>
                  </a:tcPr>
                </a:tc>
                <a:tc>
                  <a:txBody>
                    <a:bodyPr/>
                    <a:p>
                      <a:pPr>
                        <a:lnSpc>
                          <a:spcPct val="100000"/>
                        </a:lnSpc>
                      </a:pP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IN" sz="1400" spc="-1" strike="noStrike">
                          <a:solidFill>
                            <a:srgbClr val="000000"/>
                          </a:solidFill>
                          <a:latin typeface="Verdana"/>
                        </a:rPr>
                        <a:t>MA = (DS) x 16</a:t>
                      </a:r>
                      <a:r>
                        <a:rPr b="1" lang="en-IN" sz="1400" spc="-1" strike="noStrike" baseline="-25000">
                          <a:solidFill>
                            <a:srgbClr val="000000"/>
                          </a:solidFill>
                          <a:latin typeface="Verdana"/>
                        </a:rPr>
                        <a:t>10</a:t>
                      </a:r>
                      <a:r>
                        <a:rPr b="1" lang="en-IN" sz="1400" spc="-1" strike="noStrike">
                          <a:solidFill>
                            <a:srgbClr val="000000"/>
                          </a:solidFill>
                          <a:latin typeface="Verdana"/>
                        </a:rPr>
                        <a:t> + (SI)</a:t>
                      </a:r>
                      <a:endParaRPr b="0" lang="en-IN" sz="1400" spc="-1" strike="noStrike">
                        <a:latin typeface="Arial"/>
                      </a:endParaRPr>
                    </a:p>
                    <a:p>
                      <a:pPr>
                        <a:lnSpc>
                          <a:spcPct val="100000"/>
                        </a:lnSpc>
                      </a:pPr>
                      <a:r>
                        <a:rPr b="1" lang="en-IN" sz="1400" spc="-1" strike="noStrike">
                          <a:solidFill>
                            <a:srgbClr val="000000"/>
                          </a:solidFill>
                          <a:latin typeface="Verdana"/>
                        </a:rPr>
                        <a:t>(AL) </a:t>
                      </a:r>
                      <a:r>
                        <a:rPr b="1" lang="en-IN" sz="1400" spc="-1" strike="noStrike">
                          <a:solidFill>
                            <a:srgbClr val="000000"/>
                          </a:solidFill>
                          <a:latin typeface="Symbol"/>
                        </a:rPr>
                        <a:t></a:t>
                      </a:r>
                      <a:r>
                        <a:rPr b="1" lang="en-IN" sz="1400" spc="-1" strike="noStrike">
                          <a:solidFill>
                            <a:srgbClr val="000000"/>
                          </a:solidFill>
                          <a:latin typeface="Verdana"/>
                        </a:rPr>
                        <a:t> (MA) </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If DF = 0, then (SI) </a:t>
                      </a:r>
                      <a:r>
                        <a:rPr b="1" lang="en-IN" sz="1400" spc="-1" strike="noStrike">
                          <a:solidFill>
                            <a:srgbClr val="000000"/>
                          </a:solidFill>
                          <a:latin typeface="Symbol"/>
                        </a:rPr>
                        <a:t></a:t>
                      </a:r>
                      <a:r>
                        <a:rPr b="1" lang="en-IN" sz="1400" spc="-1" strike="noStrike">
                          <a:solidFill>
                            <a:srgbClr val="000000"/>
                          </a:solidFill>
                          <a:latin typeface="Verdana"/>
                        </a:rPr>
                        <a:t> (SI) + 1 </a:t>
                      </a:r>
                      <a:endParaRPr b="0" lang="en-IN" sz="1400" spc="-1" strike="noStrike">
                        <a:latin typeface="Arial"/>
                      </a:endParaRPr>
                    </a:p>
                    <a:p>
                      <a:pPr>
                        <a:lnSpc>
                          <a:spcPct val="100000"/>
                        </a:lnSpc>
                      </a:pPr>
                      <a:r>
                        <a:rPr b="1" lang="en-IN" sz="1400" spc="-1" strike="noStrike">
                          <a:solidFill>
                            <a:srgbClr val="000000"/>
                          </a:solidFill>
                          <a:latin typeface="Verdana"/>
                        </a:rPr>
                        <a:t>If DF = 1, then (SI) </a:t>
                      </a:r>
                      <a:r>
                        <a:rPr b="1" lang="en-IN" sz="1400" spc="-1" strike="noStrike">
                          <a:solidFill>
                            <a:srgbClr val="000000"/>
                          </a:solidFill>
                          <a:latin typeface="Symbol"/>
                        </a:rPr>
                        <a:t></a:t>
                      </a:r>
                      <a:r>
                        <a:rPr b="1" lang="en-IN" sz="1400" spc="-1" strike="noStrike">
                          <a:solidFill>
                            <a:srgbClr val="000000"/>
                          </a:solidFill>
                          <a:latin typeface="Verdana"/>
                        </a:rPr>
                        <a:t> (SI) – 1 </a:t>
                      </a: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MA = (DS) x 16</a:t>
                      </a:r>
                      <a:r>
                        <a:rPr b="1" lang="en-IN" sz="1400" spc="-1" strike="noStrike" baseline="-25000">
                          <a:solidFill>
                            <a:srgbClr val="000000"/>
                          </a:solidFill>
                          <a:latin typeface="Verdana"/>
                        </a:rPr>
                        <a:t>10</a:t>
                      </a:r>
                      <a:r>
                        <a:rPr b="1" lang="en-IN" sz="1400" spc="-1" strike="noStrike">
                          <a:solidFill>
                            <a:srgbClr val="000000"/>
                          </a:solidFill>
                          <a:latin typeface="Verdana"/>
                        </a:rPr>
                        <a:t> + (SI)</a:t>
                      </a:r>
                      <a:endParaRPr b="0" lang="en-IN" sz="1400" spc="-1" strike="noStrike">
                        <a:latin typeface="Arial"/>
                      </a:endParaRPr>
                    </a:p>
                    <a:p>
                      <a:pPr>
                        <a:lnSpc>
                          <a:spcPct val="100000"/>
                        </a:lnSpc>
                      </a:pPr>
                      <a:r>
                        <a:rPr b="1" lang="en-IN" sz="1400" spc="-1" strike="noStrike">
                          <a:solidFill>
                            <a:srgbClr val="000000"/>
                          </a:solidFill>
                          <a:latin typeface="Verdana"/>
                        </a:rPr>
                        <a:t>(AX) </a:t>
                      </a:r>
                      <a:r>
                        <a:rPr b="1" lang="en-IN" sz="1400" spc="-1" strike="noStrike">
                          <a:solidFill>
                            <a:srgbClr val="000000"/>
                          </a:solidFill>
                          <a:latin typeface="Symbol"/>
                        </a:rPr>
                        <a:t></a:t>
                      </a:r>
                      <a:r>
                        <a:rPr b="1" lang="en-IN" sz="1400" spc="-1" strike="noStrike">
                          <a:solidFill>
                            <a:srgbClr val="000000"/>
                          </a:solidFill>
                          <a:latin typeface="Verdana"/>
                        </a:rPr>
                        <a:t> (MA ; MA + 1) </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If DF = 0, then (SI) </a:t>
                      </a:r>
                      <a:r>
                        <a:rPr b="1" lang="en-IN" sz="1400" spc="-1" strike="noStrike">
                          <a:solidFill>
                            <a:srgbClr val="000000"/>
                          </a:solidFill>
                          <a:latin typeface="Symbol"/>
                        </a:rPr>
                        <a:t></a:t>
                      </a:r>
                      <a:r>
                        <a:rPr b="1" lang="en-IN" sz="1400" spc="-1" strike="noStrike">
                          <a:solidFill>
                            <a:srgbClr val="000000"/>
                          </a:solidFill>
                          <a:latin typeface="Verdana"/>
                        </a:rPr>
                        <a:t> (SI) + 2 </a:t>
                      </a:r>
                      <a:endParaRPr b="0" lang="en-IN" sz="1400" spc="-1" strike="noStrike">
                        <a:latin typeface="Arial"/>
                      </a:endParaRPr>
                    </a:p>
                    <a:p>
                      <a:pPr>
                        <a:lnSpc>
                          <a:spcPct val="100000"/>
                        </a:lnSpc>
                      </a:pPr>
                      <a:r>
                        <a:rPr b="1" lang="en-IN" sz="1400" spc="-1" strike="noStrike">
                          <a:solidFill>
                            <a:srgbClr val="000000"/>
                          </a:solidFill>
                          <a:latin typeface="Verdana"/>
                        </a:rPr>
                        <a:t>If DF = 1, then (SI) </a:t>
                      </a:r>
                      <a:r>
                        <a:rPr b="1" lang="en-IN" sz="1400" spc="-1" strike="noStrike">
                          <a:solidFill>
                            <a:srgbClr val="000000"/>
                          </a:solidFill>
                          <a:latin typeface="Symbol"/>
                        </a:rPr>
                        <a:t></a:t>
                      </a:r>
                      <a:r>
                        <a:rPr b="1" lang="en-IN" sz="1400" spc="-1" strike="noStrike">
                          <a:solidFill>
                            <a:srgbClr val="000000"/>
                          </a:solidFill>
                          <a:latin typeface="Verdana"/>
                        </a:rPr>
                        <a:t> (SI) – 2</a:t>
                      </a:r>
                      <a:endParaRPr b="0" lang="en-IN" sz="1400" spc="-1" strike="noStrike">
                        <a:latin typeface="Arial"/>
                      </a:endParaRPr>
                    </a:p>
                    <a:p>
                      <a:pPr>
                        <a:lnSpc>
                          <a:spcPct val="100000"/>
                        </a:lnSpc>
                      </a:pP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99ff66"/>
                    </a:solidFill>
                  </a:tcPr>
                </a:tc>
              </a:tr>
            </a:tbl>
          </a:graphicData>
        </a:graphic>
      </p:graphicFrame>
      <p:sp>
        <p:nvSpPr>
          <p:cNvPr id="2000" name="CustomShape 8"/>
          <p:cNvSpPr/>
          <p:nvPr/>
        </p:nvSpPr>
        <p:spPr>
          <a:xfrm>
            <a:off x="1992960" y="1905120"/>
            <a:ext cx="502452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400" spc="-1" strike="noStrike">
                <a:solidFill>
                  <a:srgbClr val="000000"/>
                </a:solidFill>
                <a:latin typeface="Verdana"/>
              </a:rPr>
              <a:t>Load string byte in to AL or string word in to AX</a:t>
            </a:r>
            <a:endParaRPr b="0" lang="en-IN" sz="1400" spc="-1" strike="noStrike">
              <a:latin typeface="Arial"/>
            </a:endParaRPr>
          </a:p>
        </p:txBody>
      </p:sp>
    </p:spTree>
  </p:cSld>
  <mc:AlternateContent>
    <mc:Choice Requires="p14">
      <p:transition spd="slow" p14:dur="2000"/>
    </mc:Choice>
    <mc:Fallback>
      <p:transition spd="slow"/>
    </mc:Fallback>
  </mc:AlternateContent>
</p:sld>
</file>

<file path=ppt/slides/slide1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1" name="CustomShape 1"/>
          <p:cNvSpPr/>
          <p:nvPr/>
        </p:nvSpPr>
        <p:spPr>
          <a:xfrm>
            <a:off x="6808680" y="1282680"/>
            <a:ext cx="811080" cy="3942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2002" name="CustomShape 2"/>
          <p:cNvSpPr/>
          <p:nvPr/>
        </p:nvSpPr>
        <p:spPr>
          <a:xfrm>
            <a:off x="263880" y="849960"/>
            <a:ext cx="8651160" cy="39420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800" spc="-1" strike="noStrike">
                <a:solidFill>
                  <a:srgbClr val="0070c0"/>
                </a:solidFill>
                <a:latin typeface="Verdana"/>
                <a:ea typeface="Verdana"/>
              </a:rPr>
              <a:t>4. String Manipulation Instructions</a:t>
            </a:r>
            <a:endParaRPr b="0" lang="en-IN" sz="1800" spc="-1" strike="noStrike">
              <a:latin typeface="Arial"/>
            </a:endParaRPr>
          </a:p>
        </p:txBody>
      </p:sp>
      <p:sp>
        <p:nvSpPr>
          <p:cNvPr id="2003" name="TextShape 3"/>
          <p:cNvSpPr txBox="1"/>
          <p:nvPr/>
        </p:nvSpPr>
        <p:spPr>
          <a:xfrm>
            <a:off x="2895480" y="110880"/>
            <a:ext cx="6019560" cy="487080"/>
          </a:xfrm>
          <a:prstGeom prst="rect">
            <a:avLst/>
          </a:prstGeom>
          <a:noFill/>
          <a:ln>
            <a:noFill/>
          </a:ln>
        </p:spPr>
        <p:txBody>
          <a:bodyPr anchor="ctr"/>
          <a:p>
            <a:pPr>
              <a:lnSpc>
                <a:spcPct val="100000"/>
              </a:lnSpc>
            </a:pPr>
            <a:r>
              <a:rPr b="1" lang="en-US" sz="2000" spc="-1" strike="noStrike">
                <a:solidFill>
                  <a:srgbClr val="ff0066"/>
                </a:solidFill>
                <a:latin typeface="Verdana"/>
                <a:ea typeface="Verdana"/>
              </a:rPr>
              <a:t>Instruction Set</a:t>
            </a:r>
            <a:endParaRPr b="0" lang="en-US" sz="2000" spc="-1" strike="noStrike">
              <a:solidFill>
                <a:srgbClr val="000000"/>
              </a:solidFill>
              <a:latin typeface="Verdana"/>
            </a:endParaRPr>
          </a:p>
        </p:txBody>
      </p:sp>
      <p:sp>
        <p:nvSpPr>
          <p:cNvPr id="2004" name="TextShape 4"/>
          <p:cNvSpPr txBox="1"/>
          <p:nvPr/>
        </p:nvSpPr>
        <p:spPr>
          <a:xfrm>
            <a:off x="6553080" y="6356520"/>
            <a:ext cx="2133360" cy="364680"/>
          </a:xfrm>
          <a:prstGeom prst="rect">
            <a:avLst/>
          </a:prstGeom>
          <a:noFill/>
          <a:ln>
            <a:noFill/>
          </a:ln>
        </p:spPr>
        <p:txBody>
          <a:bodyPr anchor="ctr"/>
          <a:p>
            <a:pPr algn="r">
              <a:lnSpc>
                <a:spcPct val="100000"/>
              </a:lnSpc>
            </a:pPr>
            <a:fld id="{69D3EB3F-0535-4F4C-AE0C-098A739BB325}" type="slidenum">
              <a:rPr b="0" lang="en-IN" sz="1200" spc="-1" strike="noStrike">
                <a:solidFill>
                  <a:srgbClr val="8b8b8b"/>
                </a:solidFill>
                <a:latin typeface="Verdana"/>
                <a:ea typeface="Verdana"/>
              </a:rPr>
              <a:t>&lt;number&gt;</a:t>
            </a:fld>
            <a:endParaRPr b="0" lang="en-IN" sz="1200" spc="-1" strike="noStrike">
              <a:latin typeface="Times New Roman"/>
            </a:endParaRPr>
          </a:p>
        </p:txBody>
      </p:sp>
      <p:sp>
        <p:nvSpPr>
          <p:cNvPr id="2005" name="CustomShape 5"/>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2006" name="CustomShape 6"/>
          <p:cNvSpPr/>
          <p:nvPr/>
        </p:nvSpPr>
        <p:spPr>
          <a:xfrm>
            <a:off x="263880" y="1295280"/>
            <a:ext cx="8651160" cy="3646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200" spc="-1" strike="noStrike">
                <a:solidFill>
                  <a:srgbClr val="000000"/>
                </a:solidFill>
                <a:latin typeface="Verdana"/>
              </a:rPr>
              <a:t>Mnemonics:  </a:t>
            </a:r>
            <a:r>
              <a:rPr b="1" lang="en-IN" sz="1800" spc="-1" strike="noStrike">
                <a:solidFill>
                  <a:srgbClr val="ff0000"/>
                </a:solidFill>
                <a:latin typeface="Verdana"/>
              </a:rPr>
              <a:t>REP, MOVS, CMPS, SCAS, LODS, STOS</a:t>
            </a:r>
            <a:endParaRPr b="0" lang="en-IN" sz="1800" spc="-1" strike="noStrike">
              <a:latin typeface="Arial"/>
            </a:endParaRPr>
          </a:p>
        </p:txBody>
      </p:sp>
      <p:graphicFrame>
        <p:nvGraphicFramePr>
          <p:cNvPr id="2007" name="Table 7"/>
          <p:cNvGraphicFramePr/>
          <p:nvPr/>
        </p:nvGraphicFramePr>
        <p:xfrm>
          <a:off x="533520" y="2499480"/>
          <a:ext cx="8152920" cy="1369080"/>
        </p:xfrm>
        <a:graphic>
          <a:graphicData uri="http://schemas.openxmlformats.org/drawingml/2006/table">
            <a:tbl>
              <a:tblPr/>
              <a:tblGrid>
                <a:gridCol w="2514600"/>
                <a:gridCol w="5638680"/>
              </a:tblGrid>
              <a:tr h="1369440">
                <a:tc>
                  <a:txBody>
                    <a:bodyPr/>
                    <a:p>
                      <a:pPr>
                        <a:lnSpc>
                          <a:spcPct val="100000"/>
                        </a:lnSpc>
                      </a:pPr>
                      <a:r>
                        <a:rPr b="1" lang="en-IN" sz="1400" spc="-1" strike="noStrike">
                          <a:solidFill>
                            <a:srgbClr val="ff0000"/>
                          </a:solidFill>
                          <a:latin typeface="Verdana"/>
                        </a:rPr>
                        <a:t>STOS</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STOSB</a:t>
                      </a: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STOSW</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99ff66"/>
                    </a:solidFill>
                  </a:tcPr>
                </a:tc>
                <a:tc>
                  <a:txBody>
                    <a:bodyPr/>
                    <a:p>
                      <a:pPr>
                        <a:lnSpc>
                          <a:spcPct val="100000"/>
                        </a:lnSpc>
                      </a:pP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IN" sz="1400" spc="-1" strike="noStrike">
                          <a:solidFill>
                            <a:srgbClr val="000000"/>
                          </a:solidFill>
                          <a:latin typeface="Verdana"/>
                        </a:rPr>
                        <a:t>MA</a:t>
                      </a:r>
                      <a:r>
                        <a:rPr b="1" lang="en-IN" sz="1400" spc="-1" strike="noStrike" baseline="-25000">
                          <a:solidFill>
                            <a:srgbClr val="000000"/>
                          </a:solidFill>
                          <a:latin typeface="Verdana"/>
                        </a:rPr>
                        <a:t>E</a:t>
                      </a:r>
                      <a:r>
                        <a:rPr b="1" lang="en-IN" sz="1400" spc="-1" strike="noStrike">
                          <a:solidFill>
                            <a:srgbClr val="000000"/>
                          </a:solidFill>
                          <a:latin typeface="Verdana"/>
                        </a:rPr>
                        <a:t> = (ES) x 16</a:t>
                      </a:r>
                      <a:r>
                        <a:rPr b="1" lang="en-IN" sz="1400" spc="-1" strike="noStrike" baseline="-25000">
                          <a:solidFill>
                            <a:srgbClr val="000000"/>
                          </a:solidFill>
                          <a:latin typeface="Verdana"/>
                        </a:rPr>
                        <a:t>10</a:t>
                      </a:r>
                      <a:r>
                        <a:rPr b="1" lang="en-IN" sz="1400" spc="-1" strike="noStrike">
                          <a:solidFill>
                            <a:srgbClr val="000000"/>
                          </a:solidFill>
                          <a:latin typeface="Verdana"/>
                        </a:rPr>
                        <a:t> + (DI)</a:t>
                      </a:r>
                      <a:endParaRPr b="0" lang="en-IN" sz="1400" spc="-1" strike="noStrike">
                        <a:latin typeface="Arial"/>
                      </a:endParaRPr>
                    </a:p>
                    <a:p>
                      <a:pPr>
                        <a:lnSpc>
                          <a:spcPct val="100000"/>
                        </a:lnSpc>
                      </a:pPr>
                      <a:r>
                        <a:rPr b="1" lang="en-IN" sz="1400" spc="-1" strike="noStrike">
                          <a:solidFill>
                            <a:srgbClr val="000000"/>
                          </a:solidFill>
                          <a:latin typeface="Verdana"/>
                        </a:rPr>
                        <a:t>(MA</a:t>
                      </a:r>
                      <a:r>
                        <a:rPr b="1" lang="en-IN" sz="1400" spc="-1" strike="noStrike" baseline="-25000">
                          <a:solidFill>
                            <a:srgbClr val="000000"/>
                          </a:solidFill>
                          <a:latin typeface="Verdana"/>
                        </a:rPr>
                        <a:t>E</a:t>
                      </a:r>
                      <a:r>
                        <a:rPr b="1" lang="en-IN" sz="1400" spc="-1" strike="noStrike">
                          <a:solidFill>
                            <a:srgbClr val="000000"/>
                          </a:solidFill>
                          <a:latin typeface="Verdana"/>
                        </a:rPr>
                        <a:t>) </a:t>
                      </a:r>
                      <a:r>
                        <a:rPr b="1" lang="en-IN" sz="1400" spc="-1" strike="noStrike">
                          <a:solidFill>
                            <a:srgbClr val="000000"/>
                          </a:solidFill>
                          <a:latin typeface="Symbol"/>
                        </a:rPr>
                        <a:t></a:t>
                      </a:r>
                      <a:r>
                        <a:rPr b="1" lang="en-IN" sz="1400" spc="-1" strike="noStrike">
                          <a:solidFill>
                            <a:srgbClr val="000000"/>
                          </a:solidFill>
                          <a:latin typeface="Verdana"/>
                        </a:rPr>
                        <a:t> (AL) </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If DF = 0, then (DI) </a:t>
                      </a:r>
                      <a:r>
                        <a:rPr b="1" lang="en-IN" sz="1400" spc="-1" strike="noStrike">
                          <a:solidFill>
                            <a:srgbClr val="000000"/>
                          </a:solidFill>
                          <a:latin typeface="Symbol"/>
                        </a:rPr>
                        <a:t></a:t>
                      </a:r>
                      <a:r>
                        <a:rPr b="1" lang="en-IN" sz="1400" spc="-1" strike="noStrike">
                          <a:solidFill>
                            <a:srgbClr val="000000"/>
                          </a:solidFill>
                          <a:latin typeface="Verdana"/>
                        </a:rPr>
                        <a:t> (DI) + 1 </a:t>
                      </a:r>
                      <a:endParaRPr b="0" lang="en-IN" sz="1400" spc="-1" strike="noStrike">
                        <a:latin typeface="Arial"/>
                      </a:endParaRPr>
                    </a:p>
                    <a:p>
                      <a:pPr>
                        <a:lnSpc>
                          <a:spcPct val="100000"/>
                        </a:lnSpc>
                      </a:pPr>
                      <a:r>
                        <a:rPr b="1" lang="en-IN" sz="1400" spc="-1" strike="noStrike">
                          <a:solidFill>
                            <a:srgbClr val="000000"/>
                          </a:solidFill>
                          <a:latin typeface="Verdana"/>
                        </a:rPr>
                        <a:t>If DF = 1, then (DI) </a:t>
                      </a:r>
                      <a:r>
                        <a:rPr b="1" lang="en-IN" sz="1400" spc="-1" strike="noStrike">
                          <a:solidFill>
                            <a:srgbClr val="000000"/>
                          </a:solidFill>
                          <a:latin typeface="Symbol"/>
                        </a:rPr>
                        <a:t></a:t>
                      </a:r>
                      <a:r>
                        <a:rPr b="1" lang="en-IN" sz="1400" spc="-1" strike="noStrike">
                          <a:solidFill>
                            <a:srgbClr val="000000"/>
                          </a:solidFill>
                          <a:latin typeface="Verdana"/>
                        </a:rPr>
                        <a:t> (DI) – 1 </a:t>
                      </a:r>
                      <a:endParaRPr b="0" lang="en-IN" sz="1400" spc="-1" strike="noStrike">
                        <a:latin typeface="Arial"/>
                      </a:endParaRPr>
                    </a:p>
                    <a:p>
                      <a:pPr>
                        <a:lnSpc>
                          <a:spcPct val="100000"/>
                        </a:lnSpc>
                      </a:pP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MA</a:t>
                      </a:r>
                      <a:r>
                        <a:rPr b="1" lang="en-IN" sz="1400" spc="-1" strike="noStrike" baseline="-25000">
                          <a:solidFill>
                            <a:srgbClr val="000000"/>
                          </a:solidFill>
                          <a:latin typeface="Verdana"/>
                        </a:rPr>
                        <a:t>E</a:t>
                      </a:r>
                      <a:r>
                        <a:rPr b="1" lang="en-IN" sz="1400" spc="-1" strike="noStrike">
                          <a:solidFill>
                            <a:srgbClr val="000000"/>
                          </a:solidFill>
                          <a:latin typeface="Verdana"/>
                        </a:rPr>
                        <a:t> = (ES) x 16</a:t>
                      </a:r>
                      <a:r>
                        <a:rPr b="1" lang="en-IN" sz="1400" spc="-1" strike="noStrike" baseline="-25000">
                          <a:solidFill>
                            <a:srgbClr val="000000"/>
                          </a:solidFill>
                          <a:latin typeface="Verdana"/>
                        </a:rPr>
                        <a:t>10</a:t>
                      </a:r>
                      <a:r>
                        <a:rPr b="1" lang="en-IN" sz="1400" spc="-1" strike="noStrike">
                          <a:solidFill>
                            <a:srgbClr val="000000"/>
                          </a:solidFill>
                          <a:latin typeface="Verdana"/>
                        </a:rPr>
                        <a:t> + (DI)</a:t>
                      </a:r>
                      <a:endParaRPr b="0" lang="en-IN" sz="1400" spc="-1" strike="noStrike">
                        <a:latin typeface="Arial"/>
                      </a:endParaRPr>
                    </a:p>
                    <a:p>
                      <a:pPr>
                        <a:lnSpc>
                          <a:spcPct val="100000"/>
                        </a:lnSpc>
                      </a:pPr>
                      <a:r>
                        <a:rPr b="1" lang="en-IN" sz="1400" spc="-1" strike="noStrike">
                          <a:solidFill>
                            <a:srgbClr val="000000"/>
                          </a:solidFill>
                          <a:latin typeface="Verdana"/>
                        </a:rPr>
                        <a:t>(MA</a:t>
                      </a:r>
                      <a:r>
                        <a:rPr b="1" lang="en-IN" sz="1400" spc="-1" strike="noStrike" baseline="-25000">
                          <a:solidFill>
                            <a:srgbClr val="000000"/>
                          </a:solidFill>
                          <a:latin typeface="Verdana"/>
                        </a:rPr>
                        <a:t>E</a:t>
                      </a:r>
                      <a:r>
                        <a:rPr b="1" lang="en-IN" sz="1400" spc="-1" strike="noStrike">
                          <a:solidFill>
                            <a:srgbClr val="000000"/>
                          </a:solidFill>
                          <a:latin typeface="Verdana"/>
                        </a:rPr>
                        <a:t> ; MA</a:t>
                      </a:r>
                      <a:r>
                        <a:rPr b="1" lang="en-IN" sz="1400" spc="-1" strike="noStrike" baseline="-25000">
                          <a:solidFill>
                            <a:srgbClr val="000000"/>
                          </a:solidFill>
                          <a:latin typeface="Verdana"/>
                        </a:rPr>
                        <a:t>E</a:t>
                      </a:r>
                      <a:r>
                        <a:rPr b="1" lang="en-IN" sz="1400" spc="-1" strike="noStrike">
                          <a:solidFill>
                            <a:srgbClr val="000000"/>
                          </a:solidFill>
                          <a:latin typeface="Verdana"/>
                        </a:rPr>
                        <a:t> + 1 ) </a:t>
                      </a:r>
                      <a:r>
                        <a:rPr b="1" lang="en-IN" sz="1400" spc="-1" strike="noStrike">
                          <a:solidFill>
                            <a:srgbClr val="000000"/>
                          </a:solidFill>
                          <a:latin typeface="Symbol"/>
                        </a:rPr>
                        <a:t></a:t>
                      </a:r>
                      <a:r>
                        <a:rPr b="1" lang="en-IN" sz="1400" spc="-1" strike="noStrike">
                          <a:solidFill>
                            <a:srgbClr val="000000"/>
                          </a:solidFill>
                          <a:latin typeface="Verdana"/>
                        </a:rPr>
                        <a:t> (AX) </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rPr>
                        <a:t>If DF = 0, then (DI) </a:t>
                      </a:r>
                      <a:r>
                        <a:rPr b="1" lang="en-IN" sz="1400" spc="-1" strike="noStrike">
                          <a:solidFill>
                            <a:srgbClr val="000000"/>
                          </a:solidFill>
                          <a:latin typeface="Symbol"/>
                        </a:rPr>
                        <a:t></a:t>
                      </a:r>
                      <a:r>
                        <a:rPr b="1" lang="en-IN" sz="1400" spc="-1" strike="noStrike">
                          <a:solidFill>
                            <a:srgbClr val="000000"/>
                          </a:solidFill>
                          <a:latin typeface="Verdana"/>
                        </a:rPr>
                        <a:t> (DI) + 2 </a:t>
                      </a:r>
                      <a:endParaRPr b="0" lang="en-IN" sz="1400" spc="-1" strike="noStrike">
                        <a:latin typeface="Arial"/>
                      </a:endParaRPr>
                    </a:p>
                    <a:p>
                      <a:pPr>
                        <a:lnSpc>
                          <a:spcPct val="100000"/>
                        </a:lnSpc>
                      </a:pPr>
                      <a:r>
                        <a:rPr b="1" lang="en-IN" sz="1400" spc="-1" strike="noStrike">
                          <a:solidFill>
                            <a:srgbClr val="000000"/>
                          </a:solidFill>
                          <a:latin typeface="Verdana"/>
                        </a:rPr>
                        <a:t>If DF = 1, then (DI) </a:t>
                      </a:r>
                      <a:r>
                        <a:rPr b="1" lang="en-IN" sz="1400" spc="-1" strike="noStrike">
                          <a:solidFill>
                            <a:srgbClr val="000000"/>
                          </a:solidFill>
                          <a:latin typeface="Symbol"/>
                        </a:rPr>
                        <a:t></a:t>
                      </a:r>
                      <a:r>
                        <a:rPr b="1" lang="en-IN" sz="1400" spc="-1" strike="noStrike">
                          <a:solidFill>
                            <a:srgbClr val="000000"/>
                          </a:solidFill>
                          <a:latin typeface="Verdana"/>
                        </a:rPr>
                        <a:t> (DI) – 2 </a:t>
                      </a:r>
                      <a:endParaRPr b="0" lang="en-IN" sz="1400" spc="-1" strike="noStrike">
                        <a:latin typeface="Arial"/>
                      </a:endParaRPr>
                    </a:p>
                    <a:p>
                      <a:pPr>
                        <a:lnSpc>
                          <a:spcPct val="100000"/>
                        </a:lnSpc>
                      </a:pP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99ff66"/>
                    </a:solidFill>
                  </a:tcPr>
                </a:tc>
              </a:tr>
            </a:tbl>
          </a:graphicData>
        </a:graphic>
      </p:graphicFrame>
      <p:sp>
        <p:nvSpPr>
          <p:cNvPr id="2008" name="CustomShape 8"/>
          <p:cNvSpPr/>
          <p:nvPr/>
        </p:nvSpPr>
        <p:spPr>
          <a:xfrm>
            <a:off x="2088000" y="1901880"/>
            <a:ext cx="4980240" cy="30348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400" spc="-1" strike="noStrike">
                <a:solidFill>
                  <a:srgbClr val="000000"/>
                </a:solidFill>
                <a:latin typeface="Verdana"/>
              </a:rPr>
              <a:t>Store byte from AL or word from AX in to string</a:t>
            </a:r>
            <a:endParaRPr b="0" lang="en-IN" sz="1400" spc="-1" strike="noStrike">
              <a:latin typeface="Arial"/>
            </a:endParaRPr>
          </a:p>
        </p:txBody>
      </p:sp>
    </p:spTree>
  </p:cSld>
  <mc:AlternateContent>
    <mc:Choice Requires="p14">
      <p:transition spd="slow" p14:dur="2000"/>
    </mc:Choice>
    <mc:Fallback>
      <p:transition spd="slow"/>
    </mc:Fallback>
  </mc:AlternateContent>
</p:sld>
</file>

<file path=ppt/slides/slide1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2009" name="Table 1"/>
          <p:cNvGraphicFramePr/>
          <p:nvPr/>
        </p:nvGraphicFramePr>
        <p:xfrm>
          <a:off x="734760" y="1295280"/>
          <a:ext cx="7695720" cy="5393160"/>
        </p:xfrm>
        <a:graphic>
          <a:graphicData uri="http://schemas.openxmlformats.org/drawingml/2006/table">
            <a:tbl>
              <a:tblPr/>
              <a:tblGrid>
                <a:gridCol w="3117240"/>
                <a:gridCol w="4578840"/>
              </a:tblGrid>
              <a:tr h="304560">
                <a:tc>
                  <a:txBody>
                    <a:bodyPr/>
                    <a:p>
                      <a:pPr>
                        <a:lnSpc>
                          <a:spcPct val="100000"/>
                        </a:lnSpc>
                      </a:pPr>
                      <a:r>
                        <a:rPr b="1" lang="en-IN" sz="1400" spc="-1" strike="noStrike">
                          <a:solidFill>
                            <a:srgbClr val="c00000"/>
                          </a:solidFill>
                          <a:latin typeface="Verdana"/>
                        </a:rPr>
                        <a:t>Mnemonics</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ccecff"/>
                    </a:solidFill>
                  </a:tcPr>
                </a:tc>
                <a:tc>
                  <a:txBody>
                    <a:bodyPr/>
                    <a:p>
                      <a:pPr>
                        <a:lnSpc>
                          <a:spcPct val="100000"/>
                        </a:lnSpc>
                      </a:pPr>
                      <a:r>
                        <a:rPr b="1" lang="en-IN" sz="1400" spc="-1" strike="noStrike">
                          <a:solidFill>
                            <a:srgbClr val="c00000"/>
                          </a:solidFill>
                          <a:latin typeface="Verdana"/>
                        </a:rPr>
                        <a:t>Explanation</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ccecff"/>
                    </a:solidFill>
                  </a:tcPr>
                </a:tc>
              </a:tr>
              <a:tr h="397440">
                <a:tc>
                  <a:txBody>
                    <a:bodyPr/>
                    <a:p>
                      <a:pPr>
                        <a:lnSpc>
                          <a:spcPct val="100000"/>
                        </a:lnSpc>
                      </a:pPr>
                      <a:r>
                        <a:rPr b="1" lang="en-IN" sz="1400" spc="-1" strike="noStrike">
                          <a:solidFill>
                            <a:srgbClr val="000000"/>
                          </a:solidFill>
                          <a:latin typeface="Verdana"/>
                        </a:rPr>
                        <a:t>STC</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c>
                  <a:txBody>
                    <a:bodyPr/>
                    <a:p>
                      <a:pPr>
                        <a:lnSpc>
                          <a:spcPct val="100000"/>
                        </a:lnSpc>
                      </a:pPr>
                      <a:r>
                        <a:rPr b="1" lang="en-IN" sz="1400" spc="-1" strike="noStrike">
                          <a:solidFill>
                            <a:srgbClr val="000000"/>
                          </a:solidFill>
                          <a:latin typeface="Verdana"/>
                        </a:rPr>
                        <a:t>Set CF </a:t>
                      </a:r>
                      <a:r>
                        <a:rPr b="1" lang="en-IN" sz="1400" spc="-1" strike="noStrike">
                          <a:solidFill>
                            <a:srgbClr val="000000"/>
                          </a:solidFill>
                          <a:latin typeface="Symbol"/>
                        </a:rPr>
                        <a:t></a:t>
                      </a:r>
                      <a:r>
                        <a:rPr b="1" lang="en-IN" sz="1400" spc="-1" strike="noStrike">
                          <a:solidFill>
                            <a:srgbClr val="000000"/>
                          </a:solidFill>
                          <a:latin typeface="Verdana"/>
                        </a:rPr>
                        <a:t> 1</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r>
              <a:tr h="397440">
                <a:tc>
                  <a:txBody>
                    <a:bodyPr/>
                    <a:p>
                      <a:pPr>
                        <a:lnSpc>
                          <a:spcPct val="100000"/>
                        </a:lnSpc>
                      </a:pPr>
                      <a:r>
                        <a:rPr b="1" lang="en-IN" sz="1400" spc="-1" strike="noStrike">
                          <a:solidFill>
                            <a:srgbClr val="000000"/>
                          </a:solidFill>
                          <a:latin typeface="Verdana"/>
                        </a:rPr>
                        <a:t>CLC</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c>
                  <a:txBody>
                    <a:bodyPr/>
                    <a:p>
                      <a:pPr>
                        <a:lnSpc>
                          <a:spcPct val="100000"/>
                        </a:lnSpc>
                      </a:pPr>
                      <a:r>
                        <a:rPr b="1" lang="en-IN" sz="1400" spc="-1" strike="noStrike">
                          <a:solidFill>
                            <a:srgbClr val="000000"/>
                          </a:solidFill>
                          <a:latin typeface="Verdana"/>
                        </a:rPr>
                        <a:t>Clear CF </a:t>
                      </a:r>
                      <a:r>
                        <a:rPr b="1" lang="en-IN" sz="1400" spc="-1" strike="noStrike">
                          <a:solidFill>
                            <a:srgbClr val="000000"/>
                          </a:solidFill>
                          <a:latin typeface="Symbol"/>
                        </a:rPr>
                        <a:t></a:t>
                      </a:r>
                      <a:r>
                        <a:rPr b="1" lang="en-IN" sz="1400" spc="-1" strike="noStrike">
                          <a:solidFill>
                            <a:srgbClr val="000000"/>
                          </a:solidFill>
                          <a:latin typeface="Verdana"/>
                        </a:rPr>
                        <a:t> 0</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r>
              <a:tr h="397440">
                <a:tc>
                  <a:txBody>
                    <a:bodyPr/>
                    <a:p>
                      <a:pPr>
                        <a:lnSpc>
                          <a:spcPct val="100000"/>
                        </a:lnSpc>
                      </a:pPr>
                      <a:r>
                        <a:rPr b="1" lang="en-IN" sz="1400" spc="-1" strike="noStrike">
                          <a:solidFill>
                            <a:srgbClr val="000000"/>
                          </a:solidFill>
                          <a:latin typeface="Verdana"/>
                        </a:rPr>
                        <a:t>CMC</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c>
                  <a:txBody>
                    <a:bodyPr/>
                    <a:p>
                      <a:pPr>
                        <a:lnSpc>
                          <a:spcPct val="100000"/>
                        </a:lnSpc>
                      </a:pPr>
                      <a:r>
                        <a:rPr b="1" lang="en-IN" sz="1400" spc="-1" strike="noStrike">
                          <a:solidFill>
                            <a:srgbClr val="000000"/>
                          </a:solidFill>
                          <a:latin typeface="Verdana"/>
                        </a:rPr>
                        <a:t>Complement carry CF </a:t>
                      </a:r>
                      <a:r>
                        <a:rPr b="1" lang="en-IN" sz="1400" spc="-1" strike="noStrike">
                          <a:solidFill>
                            <a:srgbClr val="000000"/>
                          </a:solidFill>
                          <a:latin typeface="Symbol"/>
                        </a:rPr>
                        <a:t></a:t>
                      </a:r>
                      <a:r>
                        <a:rPr b="1" lang="en-IN" sz="1400" spc="-1" strike="noStrike">
                          <a:solidFill>
                            <a:srgbClr val="000000"/>
                          </a:solidFill>
                          <a:latin typeface="Verdana"/>
                        </a:rPr>
                        <a:t> CF</a:t>
                      </a:r>
                      <a:r>
                        <a:rPr b="1" lang="en-IN" sz="1400" spc="-1" strike="noStrike" baseline="30000">
                          <a:solidFill>
                            <a:srgbClr val="000000"/>
                          </a:solidFill>
                          <a:latin typeface="Verdana"/>
                        </a:rPr>
                        <a:t>/</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r>
              <a:tr h="397440">
                <a:tc>
                  <a:txBody>
                    <a:bodyPr/>
                    <a:p>
                      <a:pPr>
                        <a:lnSpc>
                          <a:spcPct val="100000"/>
                        </a:lnSpc>
                      </a:pPr>
                      <a:r>
                        <a:rPr b="1" lang="en-IN" sz="1400" spc="-1" strike="noStrike">
                          <a:solidFill>
                            <a:srgbClr val="000000"/>
                          </a:solidFill>
                          <a:latin typeface="Verdana"/>
                        </a:rPr>
                        <a:t>STD</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c>
                  <a:txBody>
                    <a:bodyPr/>
                    <a:p>
                      <a:pPr>
                        <a:lnSpc>
                          <a:spcPct val="100000"/>
                        </a:lnSpc>
                      </a:pPr>
                      <a:r>
                        <a:rPr b="1" lang="en-IN" sz="1400" spc="-1" strike="noStrike">
                          <a:solidFill>
                            <a:srgbClr val="000000"/>
                          </a:solidFill>
                          <a:latin typeface="Verdana"/>
                        </a:rPr>
                        <a:t>Set direction flag  DF </a:t>
                      </a:r>
                      <a:r>
                        <a:rPr b="1" lang="en-IN" sz="1400" spc="-1" strike="noStrike">
                          <a:solidFill>
                            <a:srgbClr val="000000"/>
                          </a:solidFill>
                          <a:latin typeface="Symbol"/>
                        </a:rPr>
                        <a:t></a:t>
                      </a:r>
                      <a:r>
                        <a:rPr b="1" lang="en-IN" sz="1400" spc="-1" strike="noStrike">
                          <a:solidFill>
                            <a:srgbClr val="000000"/>
                          </a:solidFill>
                          <a:latin typeface="Verdana"/>
                        </a:rPr>
                        <a:t>  1</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r>
              <a:tr h="397440">
                <a:tc>
                  <a:txBody>
                    <a:bodyPr/>
                    <a:p>
                      <a:pPr>
                        <a:lnSpc>
                          <a:spcPct val="100000"/>
                        </a:lnSpc>
                      </a:pPr>
                      <a:r>
                        <a:rPr b="1" lang="en-IN" sz="1400" spc="-1" strike="noStrike">
                          <a:solidFill>
                            <a:srgbClr val="000000"/>
                          </a:solidFill>
                          <a:latin typeface="Verdana"/>
                        </a:rPr>
                        <a:t>CLD</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c>
                  <a:txBody>
                    <a:bodyPr/>
                    <a:p>
                      <a:pPr>
                        <a:lnSpc>
                          <a:spcPct val="100000"/>
                        </a:lnSpc>
                      </a:pPr>
                      <a:r>
                        <a:rPr b="1" lang="en-IN" sz="1400" spc="-1" strike="noStrike">
                          <a:solidFill>
                            <a:srgbClr val="000000"/>
                          </a:solidFill>
                          <a:latin typeface="Verdana"/>
                        </a:rPr>
                        <a:t>Clear direction flag  DF </a:t>
                      </a:r>
                      <a:r>
                        <a:rPr b="1" lang="en-IN" sz="1400" spc="-1" strike="noStrike">
                          <a:solidFill>
                            <a:srgbClr val="000000"/>
                          </a:solidFill>
                          <a:latin typeface="Symbol"/>
                        </a:rPr>
                        <a:t></a:t>
                      </a:r>
                      <a:r>
                        <a:rPr b="1" lang="en-IN" sz="1400" spc="-1" strike="noStrike">
                          <a:solidFill>
                            <a:srgbClr val="000000"/>
                          </a:solidFill>
                          <a:latin typeface="Verdana"/>
                        </a:rPr>
                        <a:t>  0 </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r>
              <a:tr h="397440">
                <a:tc>
                  <a:txBody>
                    <a:bodyPr/>
                    <a:p>
                      <a:pPr>
                        <a:lnSpc>
                          <a:spcPct val="100000"/>
                        </a:lnSpc>
                      </a:pPr>
                      <a:r>
                        <a:rPr b="1" lang="en-IN" sz="1400" spc="-1" strike="noStrike">
                          <a:solidFill>
                            <a:srgbClr val="000000"/>
                          </a:solidFill>
                          <a:latin typeface="Verdana"/>
                        </a:rPr>
                        <a:t>STI</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c>
                  <a:txBody>
                    <a:bodyPr/>
                    <a:p>
                      <a:pPr>
                        <a:lnSpc>
                          <a:spcPct val="100000"/>
                        </a:lnSpc>
                      </a:pPr>
                      <a:r>
                        <a:rPr b="1" lang="en-IN" sz="1400" spc="-1" strike="noStrike">
                          <a:solidFill>
                            <a:srgbClr val="000000"/>
                          </a:solidFill>
                          <a:latin typeface="Verdana"/>
                        </a:rPr>
                        <a:t>Set interrupt enable flag  IF </a:t>
                      </a:r>
                      <a:r>
                        <a:rPr b="1" lang="en-IN" sz="1400" spc="-1" strike="noStrike">
                          <a:solidFill>
                            <a:srgbClr val="000000"/>
                          </a:solidFill>
                          <a:latin typeface="Symbol"/>
                        </a:rPr>
                        <a:t></a:t>
                      </a:r>
                      <a:r>
                        <a:rPr b="1" lang="en-IN" sz="1400" spc="-1" strike="noStrike">
                          <a:solidFill>
                            <a:srgbClr val="000000"/>
                          </a:solidFill>
                          <a:latin typeface="Verdana"/>
                        </a:rPr>
                        <a:t>  1</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r>
              <a:tr h="397440">
                <a:tc>
                  <a:txBody>
                    <a:bodyPr/>
                    <a:p>
                      <a:pPr>
                        <a:lnSpc>
                          <a:spcPct val="100000"/>
                        </a:lnSpc>
                      </a:pPr>
                      <a:r>
                        <a:rPr b="1" lang="en-IN" sz="1400" spc="-1" strike="noStrike">
                          <a:solidFill>
                            <a:srgbClr val="000000"/>
                          </a:solidFill>
                          <a:latin typeface="Verdana"/>
                        </a:rPr>
                        <a:t>CLI</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c>
                  <a:txBody>
                    <a:bodyPr/>
                    <a:p>
                      <a:pPr>
                        <a:lnSpc>
                          <a:spcPct val="100000"/>
                        </a:lnSpc>
                      </a:pPr>
                      <a:r>
                        <a:rPr b="1" lang="en-IN" sz="1400" spc="-1" strike="noStrike">
                          <a:solidFill>
                            <a:srgbClr val="000000"/>
                          </a:solidFill>
                          <a:latin typeface="Verdana"/>
                        </a:rPr>
                        <a:t>Clear interrupt enable flag  IF </a:t>
                      </a:r>
                      <a:r>
                        <a:rPr b="1" lang="en-IN" sz="1400" spc="-1" strike="noStrike">
                          <a:solidFill>
                            <a:srgbClr val="000000"/>
                          </a:solidFill>
                          <a:latin typeface="Symbol"/>
                        </a:rPr>
                        <a:t></a:t>
                      </a:r>
                      <a:r>
                        <a:rPr b="1" lang="en-IN" sz="1400" spc="-1" strike="noStrike">
                          <a:solidFill>
                            <a:srgbClr val="000000"/>
                          </a:solidFill>
                          <a:latin typeface="Verdana"/>
                        </a:rPr>
                        <a:t>  0</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r>
              <a:tr h="397440">
                <a:tc>
                  <a:txBody>
                    <a:bodyPr/>
                    <a:p>
                      <a:pPr>
                        <a:lnSpc>
                          <a:spcPct val="100000"/>
                        </a:lnSpc>
                      </a:pPr>
                      <a:r>
                        <a:rPr b="1" lang="en-IN" sz="1400" spc="-1" strike="noStrike">
                          <a:solidFill>
                            <a:srgbClr val="000000"/>
                          </a:solidFill>
                          <a:latin typeface="Verdana"/>
                        </a:rPr>
                        <a:t>NOP</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c>
                  <a:txBody>
                    <a:bodyPr/>
                    <a:p>
                      <a:pPr>
                        <a:lnSpc>
                          <a:spcPct val="100000"/>
                        </a:lnSpc>
                      </a:pPr>
                      <a:r>
                        <a:rPr b="1" lang="en-IN" sz="1400" spc="-1" strike="noStrike">
                          <a:solidFill>
                            <a:srgbClr val="000000"/>
                          </a:solidFill>
                          <a:latin typeface="Verdana"/>
                        </a:rPr>
                        <a:t>No operation</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r>
              <a:tr h="397440">
                <a:tc>
                  <a:txBody>
                    <a:bodyPr/>
                    <a:p>
                      <a:pPr>
                        <a:lnSpc>
                          <a:spcPct val="100000"/>
                        </a:lnSpc>
                      </a:pPr>
                      <a:r>
                        <a:rPr b="1" lang="en-IN" sz="1400" spc="-1" strike="noStrike">
                          <a:solidFill>
                            <a:srgbClr val="000000"/>
                          </a:solidFill>
                          <a:latin typeface="Verdana"/>
                        </a:rPr>
                        <a:t>HLT</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c>
                  <a:txBody>
                    <a:bodyPr/>
                    <a:p>
                      <a:pPr>
                        <a:lnSpc>
                          <a:spcPct val="100000"/>
                        </a:lnSpc>
                      </a:pPr>
                      <a:r>
                        <a:rPr b="1" lang="en-IN" sz="1400" spc="-1" strike="noStrike">
                          <a:solidFill>
                            <a:srgbClr val="000000"/>
                          </a:solidFill>
                          <a:latin typeface="Verdana"/>
                        </a:rPr>
                        <a:t>Halt after interrupt is set</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r>
              <a:tr h="397440">
                <a:tc>
                  <a:txBody>
                    <a:bodyPr/>
                    <a:p>
                      <a:pPr>
                        <a:lnSpc>
                          <a:spcPct val="100000"/>
                        </a:lnSpc>
                      </a:pPr>
                      <a:r>
                        <a:rPr b="1" lang="en-IN" sz="1400" spc="-1" strike="noStrike">
                          <a:solidFill>
                            <a:srgbClr val="000000"/>
                          </a:solidFill>
                          <a:latin typeface="Verdana"/>
                        </a:rPr>
                        <a:t>WAIT</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c>
                  <a:txBody>
                    <a:bodyPr/>
                    <a:p>
                      <a:pPr>
                        <a:lnSpc>
                          <a:spcPct val="100000"/>
                        </a:lnSpc>
                      </a:pPr>
                      <a:r>
                        <a:rPr b="1" lang="en-IN" sz="1400" spc="-1" strike="noStrike">
                          <a:solidFill>
                            <a:srgbClr val="000000"/>
                          </a:solidFill>
                          <a:latin typeface="Verdana"/>
                        </a:rPr>
                        <a:t>Wait for TEST pin active</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r>
              <a:tr h="794880">
                <a:tc>
                  <a:txBody>
                    <a:bodyPr/>
                    <a:p>
                      <a:pPr>
                        <a:lnSpc>
                          <a:spcPct val="100000"/>
                        </a:lnSpc>
                      </a:pPr>
                      <a:r>
                        <a:rPr b="1" lang="en-IN" sz="1400" spc="-1" strike="noStrike">
                          <a:solidFill>
                            <a:srgbClr val="000000"/>
                          </a:solidFill>
                          <a:latin typeface="Verdana"/>
                        </a:rPr>
                        <a:t>ESC opcode mem/ reg</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c>
                  <a:txBody>
                    <a:bodyPr/>
                    <a:p>
                      <a:pPr>
                        <a:lnSpc>
                          <a:spcPct val="100000"/>
                        </a:lnSpc>
                      </a:pPr>
                      <a:r>
                        <a:rPr b="1" lang="en-IN" sz="1400" spc="-1" strike="noStrike">
                          <a:solidFill>
                            <a:srgbClr val="000000"/>
                          </a:solidFill>
                          <a:latin typeface="Verdana"/>
                        </a:rPr>
                        <a:t>Used to pass instruction to a coprocessor which shares the address and data bus with the 8086</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r>
              <a:tr h="319320">
                <a:tc>
                  <a:txBody>
                    <a:bodyPr/>
                    <a:p>
                      <a:pPr>
                        <a:lnSpc>
                          <a:spcPct val="100000"/>
                        </a:lnSpc>
                      </a:pPr>
                      <a:r>
                        <a:rPr b="1" lang="en-IN" sz="1400" spc="-1" strike="noStrike">
                          <a:solidFill>
                            <a:srgbClr val="000000"/>
                          </a:solidFill>
                          <a:latin typeface="Verdana"/>
                        </a:rPr>
                        <a:t>LOCK</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c>
                  <a:txBody>
                    <a:bodyPr/>
                    <a:p>
                      <a:pPr>
                        <a:lnSpc>
                          <a:spcPct val="100000"/>
                        </a:lnSpc>
                      </a:pPr>
                      <a:r>
                        <a:rPr b="1" lang="en-IN" sz="1400" spc="-1" strike="noStrike">
                          <a:solidFill>
                            <a:srgbClr val="000000"/>
                          </a:solidFill>
                          <a:latin typeface="Verdana"/>
                        </a:rPr>
                        <a:t>Lock bus during next instruction</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r>
            </a:tbl>
          </a:graphicData>
        </a:graphic>
      </p:graphicFrame>
      <p:sp>
        <p:nvSpPr>
          <p:cNvPr id="2010" name="CustomShape 2"/>
          <p:cNvSpPr/>
          <p:nvPr/>
        </p:nvSpPr>
        <p:spPr>
          <a:xfrm>
            <a:off x="263880" y="849960"/>
            <a:ext cx="8651160" cy="39420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800" spc="-1" strike="noStrike">
                <a:solidFill>
                  <a:srgbClr val="0070c0"/>
                </a:solidFill>
                <a:latin typeface="Verdana"/>
                <a:ea typeface="Verdana"/>
              </a:rPr>
              <a:t>5. Processor Control Instructions</a:t>
            </a:r>
            <a:endParaRPr b="0" lang="en-IN" sz="1800" spc="-1" strike="noStrike">
              <a:latin typeface="Arial"/>
            </a:endParaRPr>
          </a:p>
        </p:txBody>
      </p:sp>
      <p:sp>
        <p:nvSpPr>
          <p:cNvPr id="2011" name="TextShape 3"/>
          <p:cNvSpPr txBox="1"/>
          <p:nvPr/>
        </p:nvSpPr>
        <p:spPr>
          <a:xfrm>
            <a:off x="2895480" y="110880"/>
            <a:ext cx="6019560" cy="487080"/>
          </a:xfrm>
          <a:prstGeom prst="rect">
            <a:avLst/>
          </a:prstGeom>
          <a:noFill/>
          <a:ln>
            <a:noFill/>
          </a:ln>
        </p:spPr>
        <p:txBody>
          <a:bodyPr anchor="ctr"/>
          <a:p>
            <a:pPr>
              <a:lnSpc>
                <a:spcPct val="100000"/>
              </a:lnSpc>
            </a:pPr>
            <a:r>
              <a:rPr b="1" lang="en-US" sz="2000" spc="-1" strike="noStrike">
                <a:solidFill>
                  <a:srgbClr val="ff0066"/>
                </a:solidFill>
                <a:latin typeface="Verdana"/>
                <a:ea typeface="Verdana"/>
              </a:rPr>
              <a:t>Instruction Set</a:t>
            </a:r>
            <a:endParaRPr b="0" lang="en-US" sz="2000" spc="-1" strike="noStrike">
              <a:solidFill>
                <a:srgbClr val="000000"/>
              </a:solidFill>
              <a:latin typeface="Verdana"/>
            </a:endParaRPr>
          </a:p>
        </p:txBody>
      </p:sp>
      <p:sp>
        <p:nvSpPr>
          <p:cNvPr id="2012" name="TextShape 4"/>
          <p:cNvSpPr txBox="1"/>
          <p:nvPr/>
        </p:nvSpPr>
        <p:spPr>
          <a:xfrm>
            <a:off x="6553080" y="6356520"/>
            <a:ext cx="2133360" cy="364680"/>
          </a:xfrm>
          <a:prstGeom prst="rect">
            <a:avLst/>
          </a:prstGeom>
          <a:noFill/>
          <a:ln>
            <a:noFill/>
          </a:ln>
        </p:spPr>
        <p:txBody>
          <a:bodyPr anchor="ctr"/>
          <a:p>
            <a:pPr algn="r">
              <a:lnSpc>
                <a:spcPct val="100000"/>
              </a:lnSpc>
            </a:pPr>
            <a:fld id="{802B542F-7D28-4F49-963C-2F3B7B0F65BD}" type="slidenum">
              <a:rPr b="0" lang="en-IN" sz="1200" spc="-1" strike="noStrike">
                <a:solidFill>
                  <a:srgbClr val="8b8b8b"/>
                </a:solidFill>
                <a:latin typeface="Verdana"/>
                <a:ea typeface="Verdana"/>
              </a:rPr>
              <a:t>&lt;number&gt;</a:t>
            </a:fld>
            <a:endParaRPr b="0" lang="en-IN" sz="1200" spc="-1" strike="noStrike">
              <a:latin typeface="Times New Roman"/>
            </a:endParaRPr>
          </a:p>
        </p:txBody>
      </p:sp>
      <p:sp>
        <p:nvSpPr>
          <p:cNvPr id="2013" name="CustomShape 5"/>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1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4" name="CustomShape 1"/>
          <p:cNvSpPr/>
          <p:nvPr/>
        </p:nvSpPr>
        <p:spPr>
          <a:xfrm>
            <a:off x="263880" y="849960"/>
            <a:ext cx="8651160" cy="39420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800" spc="-1" strike="noStrike">
                <a:solidFill>
                  <a:srgbClr val="0070c0"/>
                </a:solidFill>
                <a:latin typeface="Verdana"/>
                <a:ea typeface="Verdana"/>
              </a:rPr>
              <a:t>6. Control Transfer Instructions</a:t>
            </a:r>
            <a:endParaRPr b="0" lang="en-IN" sz="1800" spc="-1" strike="noStrike">
              <a:latin typeface="Arial"/>
            </a:endParaRPr>
          </a:p>
        </p:txBody>
      </p:sp>
      <p:sp>
        <p:nvSpPr>
          <p:cNvPr id="2015" name="TextShape 2"/>
          <p:cNvSpPr txBox="1"/>
          <p:nvPr/>
        </p:nvSpPr>
        <p:spPr>
          <a:xfrm>
            <a:off x="2895480" y="110880"/>
            <a:ext cx="6019560" cy="487080"/>
          </a:xfrm>
          <a:prstGeom prst="rect">
            <a:avLst/>
          </a:prstGeom>
          <a:noFill/>
          <a:ln>
            <a:noFill/>
          </a:ln>
        </p:spPr>
        <p:txBody>
          <a:bodyPr anchor="ctr"/>
          <a:p>
            <a:pPr>
              <a:lnSpc>
                <a:spcPct val="100000"/>
              </a:lnSpc>
            </a:pPr>
            <a:r>
              <a:rPr b="1" lang="en-US" sz="2000" spc="-1" strike="noStrike">
                <a:solidFill>
                  <a:srgbClr val="ff0066"/>
                </a:solidFill>
                <a:latin typeface="Verdana"/>
                <a:ea typeface="Verdana"/>
              </a:rPr>
              <a:t>Instruction Set</a:t>
            </a:r>
            <a:endParaRPr b="0" lang="en-US" sz="2000" spc="-1" strike="noStrike">
              <a:solidFill>
                <a:srgbClr val="000000"/>
              </a:solidFill>
              <a:latin typeface="Verdana"/>
            </a:endParaRPr>
          </a:p>
        </p:txBody>
      </p:sp>
      <p:sp>
        <p:nvSpPr>
          <p:cNvPr id="2016" name="TextShape 3"/>
          <p:cNvSpPr txBox="1"/>
          <p:nvPr/>
        </p:nvSpPr>
        <p:spPr>
          <a:xfrm>
            <a:off x="6553080" y="6356520"/>
            <a:ext cx="2133360" cy="364680"/>
          </a:xfrm>
          <a:prstGeom prst="rect">
            <a:avLst/>
          </a:prstGeom>
          <a:noFill/>
          <a:ln>
            <a:noFill/>
          </a:ln>
        </p:spPr>
        <p:txBody>
          <a:bodyPr anchor="ctr"/>
          <a:p>
            <a:pPr algn="r">
              <a:lnSpc>
                <a:spcPct val="100000"/>
              </a:lnSpc>
            </a:pPr>
            <a:fld id="{4E037383-FC39-4399-9DF1-AD714E623EFD}" type="slidenum">
              <a:rPr b="0" lang="en-IN" sz="1200" spc="-1" strike="noStrike">
                <a:solidFill>
                  <a:srgbClr val="8b8b8b"/>
                </a:solidFill>
                <a:latin typeface="Verdana"/>
                <a:ea typeface="Verdana"/>
              </a:rPr>
              <a:t>&lt;number&gt;</a:t>
            </a:fld>
            <a:endParaRPr b="0" lang="en-IN" sz="1200" spc="-1" strike="noStrike">
              <a:latin typeface="Times New Roman"/>
            </a:endParaRPr>
          </a:p>
        </p:txBody>
      </p:sp>
      <p:sp>
        <p:nvSpPr>
          <p:cNvPr id="2017" name="CustomShape 4"/>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2018" name="CustomShape 5"/>
          <p:cNvSpPr/>
          <p:nvPr/>
        </p:nvSpPr>
        <p:spPr>
          <a:xfrm>
            <a:off x="1066680" y="1381680"/>
            <a:ext cx="7162560" cy="516600"/>
          </a:xfrm>
          <a:prstGeom prst="rect">
            <a:avLst/>
          </a:prstGeom>
          <a:noFill/>
          <a:ln>
            <a:noFill/>
          </a:ln>
        </p:spPr>
        <p:style>
          <a:lnRef idx="0"/>
          <a:fillRef idx="0"/>
          <a:effectRef idx="0"/>
          <a:fontRef idx="minor"/>
        </p:style>
        <p:txBody>
          <a:bodyPr lIns="90000" rIns="90000" tIns="45000" bIns="45000"/>
          <a:p>
            <a:pPr marL="285840" indent="-285480">
              <a:lnSpc>
                <a:spcPct val="100000"/>
              </a:lnSpc>
              <a:buSzPct val="100000"/>
              <a:buBlip>
                <a:blip r:embed="rId1"/>
              </a:buBlip>
            </a:pPr>
            <a:r>
              <a:rPr b="1" lang="en-IN" sz="1400" spc="-1" strike="noStrike">
                <a:solidFill>
                  <a:srgbClr val="000000"/>
                </a:solidFill>
                <a:latin typeface="Verdana"/>
              </a:rPr>
              <a:t>Transfer the control to a specific destination or target instruction</a:t>
            </a:r>
            <a:endParaRPr b="0" lang="en-IN" sz="1400" spc="-1" strike="noStrike">
              <a:latin typeface="Arial"/>
            </a:endParaRPr>
          </a:p>
          <a:p>
            <a:pPr marL="285840" indent="-285480">
              <a:lnSpc>
                <a:spcPct val="100000"/>
              </a:lnSpc>
              <a:buSzPct val="100000"/>
              <a:buBlip>
                <a:blip r:embed="rId2"/>
              </a:buBlip>
            </a:pPr>
            <a:r>
              <a:rPr b="1" lang="en-IN" sz="1400" spc="-1" strike="noStrike">
                <a:solidFill>
                  <a:srgbClr val="000000"/>
                </a:solidFill>
                <a:latin typeface="Verdana"/>
              </a:rPr>
              <a:t>Do not affect flags</a:t>
            </a:r>
            <a:endParaRPr b="0" lang="en-IN" sz="1400" spc="-1" strike="noStrike">
              <a:latin typeface="Arial"/>
            </a:endParaRPr>
          </a:p>
        </p:txBody>
      </p:sp>
      <p:graphicFrame>
        <p:nvGraphicFramePr>
          <p:cNvPr id="2019" name="Table 6"/>
          <p:cNvGraphicFramePr/>
          <p:nvPr/>
        </p:nvGraphicFramePr>
        <p:xfrm>
          <a:off x="1295280" y="2922120"/>
          <a:ext cx="6857640" cy="1497240"/>
        </p:xfrm>
        <a:graphic>
          <a:graphicData uri="http://schemas.openxmlformats.org/drawingml/2006/table">
            <a:tbl>
              <a:tblPr/>
              <a:tblGrid>
                <a:gridCol w="3276360"/>
                <a:gridCol w="3581280"/>
              </a:tblGrid>
              <a:tr h="304920">
                <a:tc>
                  <a:txBody>
                    <a:bodyPr/>
                    <a:p>
                      <a:pPr>
                        <a:lnSpc>
                          <a:spcPct val="100000"/>
                        </a:lnSpc>
                      </a:pPr>
                      <a:r>
                        <a:rPr b="1" lang="en-IN" sz="1400" spc="-1" strike="noStrike">
                          <a:solidFill>
                            <a:srgbClr val="c00000"/>
                          </a:solidFill>
                          <a:latin typeface="Verdana"/>
                        </a:rPr>
                        <a:t>Mnemonics</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ccecff"/>
                    </a:solidFill>
                  </a:tcPr>
                </a:tc>
                <a:tc>
                  <a:txBody>
                    <a:bodyPr/>
                    <a:p>
                      <a:pPr>
                        <a:lnSpc>
                          <a:spcPct val="100000"/>
                        </a:lnSpc>
                      </a:pPr>
                      <a:r>
                        <a:rPr b="1" lang="en-IN" sz="1400" spc="-1" strike="noStrike">
                          <a:solidFill>
                            <a:srgbClr val="c00000"/>
                          </a:solidFill>
                          <a:latin typeface="Verdana"/>
                        </a:rPr>
                        <a:t>Explanation</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ccecff"/>
                    </a:solidFill>
                  </a:tcPr>
                </a:tc>
              </a:tr>
              <a:tr h="397440">
                <a:tc>
                  <a:txBody>
                    <a:bodyPr/>
                    <a:p>
                      <a:pPr>
                        <a:lnSpc>
                          <a:spcPct val="100000"/>
                        </a:lnSpc>
                      </a:pPr>
                      <a:r>
                        <a:rPr b="1" lang="en-IN" sz="1400" spc="-1" strike="noStrike">
                          <a:solidFill>
                            <a:srgbClr val="000000"/>
                          </a:solidFill>
                          <a:latin typeface="Verdana"/>
                        </a:rPr>
                        <a:t>CALL reg/ mem/ disp16</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c>
                  <a:txBody>
                    <a:bodyPr/>
                    <a:p>
                      <a:pPr>
                        <a:lnSpc>
                          <a:spcPct val="100000"/>
                        </a:lnSpc>
                      </a:pPr>
                      <a:r>
                        <a:rPr b="1" lang="en-IN" sz="1400" spc="-1" strike="noStrike">
                          <a:solidFill>
                            <a:srgbClr val="000000"/>
                          </a:solidFill>
                          <a:latin typeface="Verdana"/>
                        </a:rPr>
                        <a:t>Call subroutine</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r>
              <a:tr h="397440">
                <a:tc>
                  <a:txBody>
                    <a:bodyPr/>
                    <a:p>
                      <a:pPr>
                        <a:lnSpc>
                          <a:spcPct val="100000"/>
                        </a:lnSpc>
                      </a:pPr>
                      <a:r>
                        <a:rPr b="1" lang="en-IN" sz="1400" spc="-1" strike="noStrike">
                          <a:solidFill>
                            <a:srgbClr val="000000"/>
                          </a:solidFill>
                          <a:latin typeface="Verdana"/>
                        </a:rPr>
                        <a:t>RET</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c>
                  <a:txBody>
                    <a:bodyPr/>
                    <a:p>
                      <a:pPr>
                        <a:lnSpc>
                          <a:spcPct val="100000"/>
                        </a:lnSpc>
                      </a:pPr>
                      <a:r>
                        <a:rPr b="1" lang="en-IN" sz="1400" spc="-1" strike="noStrike">
                          <a:solidFill>
                            <a:srgbClr val="000000"/>
                          </a:solidFill>
                          <a:latin typeface="Verdana"/>
                        </a:rPr>
                        <a:t>Return from subroutine</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r>
              <a:tr h="397440">
                <a:tc>
                  <a:txBody>
                    <a:bodyPr/>
                    <a:p>
                      <a:pPr>
                        <a:lnSpc>
                          <a:spcPct val="100000"/>
                        </a:lnSpc>
                      </a:pPr>
                      <a:r>
                        <a:rPr b="1" lang="en-IN" sz="1400" spc="-1" strike="noStrike">
                          <a:solidFill>
                            <a:srgbClr val="000000"/>
                          </a:solidFill>
                          <a:latin typeface="Verdana"/>
                        </a:rPr>
                        <a:t>JMP reg/ mem/ disp8/ disp16</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c>
                  <a:txBody>
                    <a:bodyPr/>
                    <a:p>
                      <a:pPr>
                        <a:lnSpc>
                          <a:spcPct val="100000"/>
                        </a:lnSpc>
                      </a:pPr>
                      <a:r>
                        <a:rPr b="1" lang="en-IN" sz="1400" spc="-1" strike="noStrike">
                          <a:solidFill>
                            <a:srgbClr val="000000"/>
                          </a:solidFill>
                          <a:latin typeface="Verdana"/>
                        </a:rPr>
                        <a:t>Unconditional jump</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r>
            </a:tbl>
          </a:graphicData>
        </a:graphic>
      </p:graphicFrame>
      <p:sp>
        <p:nvSpPr>
          <p:cNvPr id="2020" name="CustomShape 7"/>
          <p:cNvSpPr/>
          <p:nvPr/>
        </p:nvSpPr>
        <p:spPr>
          <a:xfrm>
            <a:off x="848160" y="2438280"/>
            <a:ext cx="3395880" cy="303480"/>
          </a:xfrm>
          <a:prstGeom prst="rect">
            <a:avLst/>
          </a:prstGeom>
          <a:noFill/>
          <a:ln>
            <a:noFill/>
          </a:ln>
        </p:spPr>
        <p:style>
          <a:lnRef idx="0"/>
          <a:fillRef idx="0"/>
          <a:effectRef idx="0"/>
          <a:fontRef idx="minor"/>
        </p:style>
        <p:txBody>
          <a:bodyPr wrap="none" lIns="90000" rIns="90000" tIns="45000" bIns="45000"/>
          <a:p>
            <a:pPr marL="285840" indent="-285480">
              <a:lnSpc>
                <a:spcPct val="100000"/>
              </a:lnSpc>
              <a:buClr>
                <a:srgbClr val="000000"/>
              </a:buClr>
              <a:buFont typeface="Wingdings" charset="2"/>
              <a:buChar char=""/>
            </a:pPr>
            <a:r>
              <a:rPr b="1" lang="en-IN" sz="1400" spc="-1" strike="noStrike">
                <a:solidFill>
                  <a:srgbClr val="000000"/>
                </a:solidFill>
                <a:latin typeface="Verdana"/>
              </a:rPr>
              <a:t>8086 Unconditional transfers</a:t>
            </a:r>
            <a:endParaRPr b="0" lang="en-IN" sz="1400" spc="-1" strike="noStrike">
              <a:latin typeface="Arial"/>
            </a:endParaRPr>
          </a:p>
        </p:txBody>
      </p:sp>
    </p:spTree>
  </p:cSld>
  <mc:AlternateContent>
    <mc:Choice Requires="p14">
      <p:transition spd="slow" p14:dur="2000"/>
    </mc:Choice>
    <mc:Fallback>
      <p:transition spd="slow"/>
    </mc:Fallback>
  </mc:AlternateContent>
  <p:timing>
    <p:tnLst>
      <p:par>
        <p:cTn id="1291" dur="indefinite" restart="never" nodeType="tmRoot">
          <p:childTnLst>
            <p:seq>
              <p:cTn id="1292" dur="indefinite" nodeType="mainSeq">
                <p:childTnLst>
                  <p:par>
                    <p:cTn id="1293" fill="hold">
                      <p:stCondLst>
                        <p:cond delay="indefinite"/>
                      </p:stCondLst>
                      <p:childTnLst>
                        <p:par>
                          <p:cTn id="1294" fill="hold">
                            <p:stCondLst>
                              <p:cond delay="0"/>
                            </p:stCondLst>
                            <p:childTnLst>
                              <p:par>
                                <p:cTn id="1295" nodeType="clickEffect" fill="hold" presetClass="entr" presetID="10">
                                  <p:stCondLst>
                                    <p:cond delay="0"/>
                                  </p:stCondLst>
                                  <p:childTnLst>
                                    <p:set>
                                      <p:cBhvr>
                                        <p:cTn id="1296" dur="1" fill="hold">
                                          <p:stCondLst>
                                            <p:cond delay="0"/>
                                          </p:stCondLst>
                                        </p:cTn>
                                        <p:tgtEl>
                                          <p:spTgt spid="2020"/>
                                        </p:tgtEl>
                                        <p:attrNameLst>
                                          <p:attrName>style.visibility</p:attrName>
                                        </p:attrNameLst>
                                      </p:cBhvr>
                                      <p:to>
                                        <p:strVal val="visible"/>
                                      </p:to>
                                    </p:set>
                                    <p:animEffect filter="fade" transition="in">
                                      <p:cBhvr additive="repl">
                                        <p:cTn id="1297" dur="500"/>
                                        <p:tgtEl>
                                          <p:spTgt spid="2020"/>
                                        </p:tgtEl>
                                      </p:cBhvr>
                                    </p:animEffect>
                                  </p:childTnLst>
                                </p:cTn>
                              </p:par>
                              <p:par>
                                <p:cTn id="1298" nodeType="withEffect" fill="hold" presetClass="entr" presetID="10">
                                  <p:stCondLst>
                                    <p:cond delay="0"/>
                                  </p:stCondLst>
                                  <p:childTnLst>
                                    <p:set>
                                      <p:cBhvr>
                                        <p:cTn id="1299" dur="1" fill="hold">
                                          <p:stCondLst>
                                            <p:cond delay="0"/>
                                          </p:stCondLst>
                                        </p:cTn>
                                        <p:tgtEl>
                                          <p:spTgt spid="2019"/>
                                        </p:tgtEl>
                                        <p:attrNameLst>
                                          <p:attrName>style.visibility</p:attrName>
                                        </p:attrNameLst>
                                      </p:cBhvr>
                                      <p:to>
                                        <p:strVal val="visible"/>
                                      </p:to>
                                    </p:set>
                                    <p:animEffect filter="fade" transition="in">
                                      <p:cBhvr additive="repl">
                                        <p:cTn id="1300" dur="500"/>
                                        <p:tgtEl>
                                          <p:spTgt spid="201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1" name="CustomShape 1"/>
          <p:cNvSpPr/>
          <p:nvPr/>
        </p:nvSpPr>
        <p:spPr>
          <a:xfrm>
            <a:off x="263880" y="849960"/>
            <a:ext cx="8651160" cy="39420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800" spc="-1" strike="noStrike">
                <a:solidFill>
                  <a:srgbClr val="0070c0"/>
                </a:solidFill>
                <a:latin typeface="Verdana"/>
                <a:ea typeface="Verdana"/>
              </a:rPr>
              <a:t>6. Control Transfer Instructions</a:t>
            </a:r>
            <a:endParaRPr b="0" lang="en-IN" sz="1800" spc="-1" strike="noStrike">
              <a:latin typeface="Arial"/>
            </a:endParaRPr>
          </a:p>
        </p:txBody>
      </p:sp>
      <p:sp>
        <p:nvSpPr>
          <p:cNvPr id="2022" name="TextShape 2"/>
          <p:cNvSpPr txBox="1"/>
          <p:nvPr/>
        </p:nvSpPr>
        <p:spPr>
          <a:xfrm>
            <a:off x="2895480" y="110880"/>
            <a:ext cx="6019560" cy="487080"/>
          </a:xfrm>
          <a:prstGeom prst="rect">
            <a:avLst/>
          </a:prstGeom>
          <a:noFill/>
          <a:ln>
            <a:noFill/>
          </a:ln>
        </p:spPr>
        <p:txBody>
          <a:bodyPr anchor="ctr"/>
          <a:p>
            <a:pPr>
              <a:lnSpc>
                <a:spcPct val="100000"/>
              </a:lnSpc>
            </a:pPr>
            <a:r>
              <a:rPr b="1" lang="en-US" sz="2000" spc="-1" strike="noStrike">
                <a:solidFill>
                  <a:srgbClr val="ff0066"/>
                </a:solidFill>
                <a:latin typeface="Verdana"/>
                <a:ea typeface="Verdana"/>
              </a:rPr>
              <a:t>Instruction Set</a:t>
            </a:r>
            <a:endParaRPr b="0" lang="en-US" sz="2000" spc="-1" strike="noStrike">
              <a:solidFill>
                <a:srgbClr val="000000"/>
              </a:solidFill>
              <a:latin typeface="Verdana"/>
            </a:endParaRPr>
          </a:p>
        </p:txBody>
      </p:sp>
      <p:sp>
        <p:nvSpPr>
          <p:cNvPr id="2023" name="TextShape 3"/>
          <p:cNvSpPr txBox="1"/>
          <p:nvPr/>
        </p:nvSpPr>
        <p:spPr>
          <a:xfrm>
            <a:off x="6553080" y="6356520"/>
            <a:ext cx="2133360" cy="364680"/>
          </a:xfrm>
          <a:prstGeom prst="rect">
            <a:avLst/>
          </a:prstGeom>
          <a:noFill/>
          <a:ln>
            <a:noFill/>
          </a:ln>
        </p:spPr>
        <p:txBody>
          <a:bodyPr anchor="ctr"/>
          <a:p>
            <a:pPr algn="r">
              <a:lnSpc>
                <a:spcPct val="100000"/>
              </a:lnSpc>
            </a:pPr>
            <a:fld id="{4668DFF8-2F87-45C7-A513-274FB6CFE58A}" type="slidenum">
              <a:rPr b="0" lang="en-IN" sz="1200" spc="-1" strike="noStrike">
                <a:solidFill>
                  <a:srgbClr val="8b8b8b"/>
                </a:solidFill>
                <a:latin typeface="Verdana"/>
                <a:ea typeface="Verdana"/>
              </a:rPr>
              <a:t>&lt;number&gt;</a:t>
            </a:fld>
            <a:endParaRPr b="0" lang="en-IN" sz="1200" spc="-1" strike="noStrike">
              <a:latin typeface="Times New Roman"/>
            </a:endParaRPr>
          </a:p>
        </p:txBody>
      </p:sp>
      <p:sp>
        <p:nvSpPr>
          <p:cNvPr id="2024" name="CustomShape 4"/>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2025" name="CustomShape 5"/>
          <p:cNvSpPr/>
          <p:nvPr/>
        </p:nvSpPr>
        <p:spPr>
          <a:xfrm>
            <a:off x="152280" y="1381680"/>
            <a:ext cx="3047760" cy="51660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0000"/>
              </a:buClr>
              <a:buFont typeface="Wingdings" charset="2"/>
              <a:buChar char=""/>
            </a:pPr>
            <a:r>
              <a:rPr b="1" lang="en-IN" sz="1400" spc="-1" strike="noStrike">
                <a:solidFill>
                  <a:srgbClr val="000000"/>
                </a:solidFill>
                <a:latin typeface="Verdana"/>
              </a:rPr>
              <a:t>8086 signed conditional branch instructions</a:t>
            </a:r>
            <a:endParaRPr b="0" lang="en-IN" sz="1400" spc="-1" strike="noStrike">
              <a:latin typeface="Arial"/>
            </a:endParaRPr>
          </a:p>
        </p:txBody>
      </p:sp>
      <p:sp>
        <p:nvSpPr>
          <p:cNvPr id="2026" name="CustomShape 6"/>
          <p:cNvSpPr/>
          <p:nvPr/>
        </p:nvSpPr>
        <p:spPr>
          <a:xfrm>
            <a:off x="4724280" y="1371600"/>
            <a:ext cx="3528720" cy="51660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0000"/>
              </a:buClr>
              <a:buFont typeface="Wingdings" charset="2"/>
              <a:buChar char=""/>
            </a:pPr>
            <a:r>
              <a:rPr b="1" lang="en-IN" sz="1400" spc="-1" strike="noStrike">
                <a:solidFill>
                  <a:srgbClr val="000000"/>
                </a:solidFill>
                <a:latin typeface="Verdana"/>
              </a:rPr>
              <a:t>8086 unsigned conditional branch instructions</a:t>
            </a:r>
            <a:endParaRPr b="0" lang="en-IN" sz="1400" spc="-1" strike="noStrike">
              <a:latin typeface="Arial"/>
            </a:endParaRPr>
          </a:p>
        </p:txBody>
      </p:sp>
      <p:sp>
        <p:nvSpPr>
          <p:cNvPr id="2027" name="CustomShape 7"/>
          <p:cNvSpPr/>
          <p:nvPr/>
        </p:nvSpPr>
        <p:spPr>
          <a:xfrm>
            <a:off x="1447920" y="2943720"/>
            <a:ext cx="6552720" cy="1307160"/>
          </a:xfrm>
          <a:prstGeom prst="rect">
            <a:avLst/>
          </a:prstGeom>
          <a:noFill/>
          <a:ln>
            <a:noFill/>
          </a:ln>
        </p:spPr>
        <p:style>
          <a:lnRef idx="0"/>
          <a:fillRef idx="0"/>
          <a:effectRef idx="0"/>
          <a:fontRef idx="minor"/>
        </p:style>
        <p:txBody>
          <a:bodyPr lIns="90000" rIns="90000" tIns="45000" bIns="45000"/>
          <a:p>
            <a:pPr marL="285840" indent="-285480">
              <a:lnSpc>
                <a:spcPct val="100000"/>
              </a:lnSpc>
              <a:buSzPct val="100051"/>
              <a:buBlip>
                <a:blip r:embed="rId1"/>
              </a:buBlip>
            </a:pPr>
            <a:r>
              <a:rPr b="1" lang="en-IN" sz="1600" spc="-1" strike="noStrike">
                <a:solidFill>
                  <a:srgbClr val="990033"/>
                </a:solidFill>
                <a:latin typeface="Verdana"/>
              </a:rPr>
              <a:t>Checks flags</a:t>
            </a:r>
            <a:endParaRPr b="0" lang="en-IN" sz="1600" spc="-1" strike="noStrike">
              <a:latin typeface="Arial"/>
            </a:endParaRPr>
          </a:p>
          <a:p>
            <a:pPr>
              <a:lnSpc>
                <a:spcPct val="100000"/>
              </a:lnSpc>
            </a:pPr>
            <a:endParaRPr b="0" lang="en-IN" sz="1600" spc="-1" strike="noStrike">
              <a:latin typeface="Arial"/>
            </a:endParaRPr>
          </a:p>
          <a:p>
            <a:pPr marL="285840" indent="-285480">
              <a:lnSpc>
                <a:spcPct val="100000"/>
              </a:lnSpc>
              <a:buSzPct val="100051"/>
              <a:buBlip>
                <a:blip r:embed="rId2"/>
              </a:buBlip>
            </a:pPr>
            <a:r>
              <a:rPr b="1" lang="en-IN" sz="1600" spc="-1" strike="noStrike">
                <a:solidFill>
                  <a:srgbClr val="990033"/>
                </a:solidFill>
                <a:latin typeface="Verdana"/>
              </a:rPr>
              <a:t>If conditions are true, the program control is transferred to the new memory location in the same segment by modifying the content of IP</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9" name="TextShape 1"/>
          <p:cNvSpPr txBox="1"/>
          <p:nvPr/>
        </p:nvSpPr>
        <p:spPr>
          <a:xfrm>
            <a:off x="457200" y="274680"/>
            <a:ext cx="822924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Calibri"/>
              </a:rPr>
              <a:t>Serial communication</a:t>
            </a:r>
            <a:endParaRPr b="0" lang="en-US" sz="4400" spc="-1" strike="noStrike">
              <a:solidFill>
                <a:srgbClr val="000000"/>
              </a:solidFill>
              <a:latin typeface="Calibri"/>
            </a:endParaRPr>
          </a:p>
        </p:txBody>
      </p:sp>
      <p:sp>
        <p:nvSpPr>
          <p:cNvPr id="490" name="TextShape 2"/>
          <p:cNvSpPr txBox="1"/>
          <p:nvPr/>
        </p:nvSpPr>
        <p:spPr>
          <a:xfrm>
            <a:off x="457200" y="1600200"/>
            <a:ext cx="8229240" cy="4525560"/>
          </a:xfrm>
          <a:prstGeom prst="rect">
            <a:avLst/>
          </a:prstGeom>
          <a:noFill/>
          <a:ln>
            <a:noFill/>
          </a:ln>
        </p:spPr>
        <p:txBody>
          <a:bodyPr>
            <a:normAutofit fontScale="87000"/>
          </a:bodyPr>
          <a:p>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1" lang="en-US" sz="3200" spc="-1" strike="noStrike">
                <a:solidFill>
                  <a:srgbClr val="000000"/>
                </a:solidFill>
                <a:latin typeface="Calibri"/>
              </a:rPr>
              <a:t>Serial communication Signal </a:t>
            </a:r>
            <a:endParaRPr b="0" lang="en-US" sz="32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1" lang="en-US" sz="2800" spc="-1" strike="noStrike">
                <a:solidFill>
                  <a:srgbClr val="000000"/>
                </a:solidFill>
                <a:latin typeface="Calibri"/>
              </a:rPr>
              <a:t>SID - Serial Input Data Line: The data on this line is loaded into accumulator bit 7 whenever a RIM instruction is executed. </a:t>
            </a:r>
            <a:endParaRPr b="0" lang="en-US" sz="28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1" lang="en-US" sz="2800" spc="-1" strike="noStrike">
                <a:solidFill>
                  <a:srgbClr val="000000"/>
                </a:solidFill>
                <a:latin typeface="Calibri"/>
              </a:rPr>
              <a:t>SOD – Serial Output Data Line: The SIM instruction loads the value of bit 7 of the accumulator into SOD latch if bit 6 (SOE) of the accumulator is 1. </a:t>
            </a:r>
            <a:endParaRPr b="0" lang="en-US" sz="2800" spc="-1" strike="noStrike">
              <a:solidFill>
                <a:srgbClr val="000000"/>
              </a:solidFill>
              <a:latin typeface="Calibri"/>
            </a:endParaRPr>
          </a:p>
          <a:p>
            <a:pPr>
              <a:lnSpc>
                <a:spcPct val="100000"/>
              </a:lnSpc>
              <a:spcBef>
                <a:spcPts val="641"/>
              </a:spcBef>
            </a:pPr>
            <a:endParaRPr b="0" lang="en-US" sz="2800" spc="-1" strike="noStrike">
              <a:solidFill>
                <a:srgbClr val="000000"/>
              </a:solidFill>
              <a:latin typeface="Calibri"/>
            </a:endParaRPr>
          </a:p>
          <a:p>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8" name="CustomShape 1"/>
          <p:cNvSpPr/>
          <p:nvPr/>
        </p:nvSpPr>
        <p:spPr>
          <a:xfrm>
            <a:off x="263880" y="849960"/>
            <a:ext cx="8651160" cy="39420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800" spc="-1" strike="noStrike">
                <a:solidFill>
                  <a:srgbClr val="0070c0"/>
                </a:solidFill>
                <a:latin typeface="Verdana"/>
                <a:ea typeface="Verdana"/>
              </a:rPr>
              <a:t>6. Control Transfer Instructions</a:t>
            </a:r>
            <a:endParaRPr b="0" lang="en-IN" sz="1800" spc="-1" strike="noStrike">
              <a:latin typeface="Arial"/>
            </a:endParaRPr>
          </a:p>
        </p:txBody>
      </p:sp>
      <p:sp>
        <p:nvSpPr>
          <p:cNvPr id="2029" name="TextShape 2"/>
          <p:cNvSpPr txBox="1"/>
          <p:nvPr/>
        </p:nvSpPr>
        <p:spPr>
          <a:xfrm>
            <a:off x="2895480" y="110880"/>
            <a:ext cx="6019560" cy="487080"/>
          </a:xfrm>
          <a:prstGeom prst="rect">
            <a:avLst/>
          </a:prstGeom>
          <a:noFill/>
          <a:ln>
            <a:noFill/>
          </a:ln>
        </p:spPr>
        <p:txBody>
          <a:bodyPr anchor="ctr"/>
          <a:p>
            <a:pPr>
              <a:lnSpc>
                <a:spcPct val="100000"/>
              </a:lnSpc>
            </a:pPr>
            <a:r>
              <a:rPr b="1" lang="en-US" sz="2000" spc="-1" strike="noStrike">
                <a:solidFill>
                  <a:srgbClr val="ff0066"/>
                </a:solidFill>
                <a:latin typeface="Verdana"/>
                <a:ea typeface="Verdana"/>
              </a:rPr>
              <a:t>Instruction Set</a:t>
            </a:r>
            <a:endParaRPr b="0" lang="en-US" sz="2000" spc="-1" strike="noStrike">
              <a:solidFill>
                <a:srgbClr val="000000"/>
              </a:solidFill>
              <a:latin typeface="Verdana"/>
            </a:endParaRPr>
          </a:p>
        </p:txBody>
      </p:sp>
      <p:sp>
        <p:nvSpPr>
          <p:cNvPr id="2030" name="TextShape 3"/>
          <p:cNvSpPr txBox="1"/>
          <p:nvPr/>
        </p:nvSpPr>
        <p:spPr>
          <a:xfrm>
            <a:off x="6553080" y="6356520"/>
            <a:ext cx="2133360" cy="364680"/>
          </a:xfrm>
          <a:prstGeom prst="rect">
            <a:avLst/>
          </a:prstGeom>
          <a:noFill/>
          <a:ln>
            <a:noFill/>
          </a:ln>
        </p:spPr>
        <p:txBody>
          <a:bodyPr anchor="ctr"/>
          <a:p>
            <a:pPr algn="r">
              <a:lnSpc>
                <a:spcPct val="100000"/>
              </a:lnSpc>
            </a:pPr>
            <a:fld id="{21217C9E-00B4-433B-9A1A-4F9A51B8FEA6}" type="slidenum">
              <a:rPr b="0" lang="en-IN" sz="1200" spc="-1" strike="noStrike">
                <a:solidFill>
                  <a:srgbClr val="8b8b8b"/>
                </a:solidFill>
                <a:latin typeface="Verdana"/>
                <a:ea typeface="Verdana"/>
              </a:rPr>
              <a:t>&lt;number&gt;</a:t>
            </a:fld>
            <a:endParaRPr b="0" lang="en-IN" sz="1200" spc="-1" strike="noStrike">
              <a:latin typeface="Times New Roman"/>
            </a:endParaRPr>
          </a:p>
        </p:txBody>
      </p:sp>
      <p:sp>
        <p:nvSpPr>
          <p:cNvPr id="2031" name="CustomShape 4"/>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graphicFrame>
        <p:nvGraphicFramePr>
          <p:cNvPr id="2032" name="Table 5"/>
          <p:cNvGraphicFramePr/>
          <p:nvPr/>
        </p:nvGraphicFramePr>
        <p:xfrm>
          <a:off x="228600" y="2057400"/>
          <a:ext cx="4114440" cy="2901960"/>
        </p:xfrm>
        <a:graphic>
          <a:graphicData uri="http://schemas.openxmlformats.org/drawingml/2006/table">
            <a:tbl>
              <a:tblPr/>
              <a:tblGrid>
                <a:gridCol w="2057400"/>
                <a:gridCol w="2057400"/>
              </a:tblGrid>
              <a:tr h="304920">
                <a:tc>
                  <a:txBody>
                    <a:bodyPr/>
                    <a:p>
                      <a:pPr>
                        <a:lnSpc>
                          <a:spcPct val="100000"/>
                        </a:lnSpc>
                      </a:pPr>
                      <a:r>
                        <a:rPr b="1" lang="en-IN" sz="1400" spc="-1" strike="noStrike">
                          <a:solidFill>
                            <a:srgbClr val="c00000"/>
                          </a:solidFill>
                          <a:latin typeface="Verdana"/>
                        </a:rPr>
                        <a:t>Name</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ccecff"/>
                    </a:solidFill>
                  </a:tcPr>
                </a:tc>
                <a:tc>
                  <a:txBody>
                    <a:bodyPr/>
                    <a:p>
                      <a:pPr>
                        <a:lnSpc>
                          <a:spcPct val="100000"/>
                        </a:lnSpc>
                      </a:pPr>
                      <a:r>
                        <a:rPr b="1" lang="en-IN" sz="1400" spc="-1" strike="noStrike">
                          <a:solidFill>
                            <a:srgbClr val="c00000"/>
                          </a:solidFill>
                          <a:latin typeface="Verdana"/>
                        </a:rPr>
                        <a:t>Alternate name</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ccecff"/>
                    </a:solidFill>
                  </a:tcPr>
                </a:tc>
              </a:tr>
              <a:tr h="518040">
                <a:tc>
                  <a:txBody>
                    <a:bodyPr/>
                    <a:p>
                      <a:pPr>
                        <a:lnSpc>
                          <a:spcPct val="100000"/>
                        </a:lnSpc>
                      </a:pPr>
                      <a:r>
                        <a:rPr b="1" lang="en-IN" sz="1400" spc="-1" strike="noStrike">
                          <a:solidFill>
                            <a:srgbClr val="000000"/>
                          </a:solidFill>
                          <a:latin typeface="Verdana"/>
                        </a:rPr>
                        <a:t>JE disp8</a:t>
                      </a:r>
                      <a:endParaRPr b="0" lang="en-IN" sz="1400" spc="-1" strike="noStrike">
                        <a:latin typeface="Arial"/>
                      </a:endParaRPr>
                    </a:p>
                    <a:p>
                      <a:pPr>
                        <a:lnSpc>
                          <a:spcPct val="100000"/>
                        </a:lnSpc>
                      </a:pPr>
                      <a:r>
                        <a:rPr b="1" lang="en-IN" sz="1400" spc="-1" strike="noStrike">
                          <a:solidFill>
                            <a:srgbClr val="ff0066"/>
                          </a:solidFill>
                          <a:latin typeface="Verdana"/>
                        </a:rPr>
                        <a:t>Jump if equal</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c>
                  <a:txBody>
                    <a:bodyPr/>
                    <a:p>
                      <a:pPr>
                        <a:lnSpc>
                          <a:spcPct val="100000"/>
                        </a:lnSpc>
                      </a:pPr>
                      <a:r>
                        <a:rPr b="1" lang="en-IN" sz="1400" spc="-1" strike="noStrike">
                          <a:solidFill>
                            <a:srgbClr val="000000"/>
                          </a:solidFill>
                          <a:latin typeface="Verdana"/>
                        </a:rPr>
                        <a:t>JZ disp8</a:t>
                      </a:r>
                      <a:endParaRPr b="0" lang="en-IN" sz="1400" spc="-1" strike="noStrike">
                        <a:latin typeface="Arial"/>
                      </a:endParaRPr>
                    </a:p>
                    <a:p>
                      <a:pPr>
                        <a:lnSpc>
                          <a:spcPct val="100000"/>
                        </a:lnSpc>
                      </a:pPr>
                      <a:r>
                        <a:rPr b="1" lang="en-IN" sz="1400" spc="-1" strike="noStrike">
                          <a:solidFill>
                            <a:srgbClr val="ff0066"/>
                          </a:solidFill>
                          <a:latin typeface="Verdana"/>
                        </a:rPr>
                        <a:t>Jump if result is 0</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r>
              <a:tr h="518040">
                <a:tc>
                  <a:txBody>
                    <a:bodyPr/>
                    <a:p>
                      <a:pPr>
                        <a:lnSpc>
                          <a:spcPct val="100000"/>
                        </a:lnSpc>
                      </a:pPr>
                      <a:r>
                        <a:rPr b="1" lang="en-IN" sz="1400" spc="-1" strike="noStrike">
                          <a:solidFill>
                            <a:srgbClr val="000000"/>
                          </a:solidFill>
                          <a:latin typeface="Verdana"/>
                        </a:rPr>
                        <a:t>JNE disp8</a:t>
                      </a:r>
                      <a:endParaRPr b="0" lang="en-IN" sz="1400" spc="-1" strike="noStrike">
                        <a:latin typeface="Arial"/>
                      </a:endParaRPr>
                    </a:p>
                    <a:p>
                      <a:pPr>
                        <a:lnSpc>
                          <a:spcPct val="100000"/>
                        </a:lnSpc>
                      </a:pPr>
                      <a:r>
                        <a:rPr b="1" lang="en-IN" sz="1400" spc="-1" strike="noStrike">
                          <a:solidFill>
                            <a:srgbClr val="ff0066"/>
                          </a:solidFill>
                          <a:latin typeface="Verdana"/>
                        </a:rPr>
                        <a:t>Jump if not equal</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c>
                  <a:txBody>
                    <a:bodyPr/>
                    <a:p>
                      <a:pPr>
                        <a:lnSpc>
                          <a:spcPct val="100000"/>
                        </a:lnSpc>
                      </a:pPr>
                      <a:r>
                        <a:rPr b="1" lang="en-IN" sz="1400" spc="-1" strike="noStrike">
                          <a:solidFill>
                            <a:srgbClr val="000000"/>
                          </a:solidFill>
                          <a:latin typeface="Verdana"/>
                        </a:rPr>
                        <a:t>JNZ disp8</a:t>
                      </a:r>
                      <a:endParaRPr b="0" lang="en-IN" sz="1400" spc="-1" strike="noStrike">
                        <a:latin typeface="Arial"/>
                      </a:endParaRPr>
                    </a:p>
                    <a:p>
                      <a:pPr>
                        <a:lnSpc>
                          <a:spcPct val="100000"/>
                        </a:lnSpc>
                      </a:pPr>
                      <a:r>
                        <a:rPr b="1" lang="en-IN" sz="1400" spc="-1" strike="noStrike">
                          <a:solidFill>
                            <a:srgbClr val="ff0066"/>
                          </a:solidFill>
                          <a:latin typeface="Verdana"/>
                        </a:rPr>
                        <a:t>Jump if not zero</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r>
              <a:tr h="731160">
                <a:tc>
                  <a:txBody>
                    <a:bodyPr/>
                    <a:p>
                      <a:pPr>
                        <a:lnSpc>
                          <a:spcPct val="100000"/>
                        </a:lnSpc>
                      </a:pPr>
                      <a:r>
                        <a:rPr b="1" lang="en-IN" sz="1400" spc="-1" strike="noStrike">
                          <a:solidFill>
                            <a:srgbClr val="000000"/>
                          </a:solidFill>
                          <a:latin typeface="Verdana"/>
                        </a:rPr>
                        <a:t>JG disp8</a:t>
                      </a:r>
                      <a:endParaRPr b="0" lang="en-IN" sz="1400" spc="-1" strike="noStrike">
                        <a:latin typeface="Arial"/>
                      </a:endParaRPr>
                    </a:p>
                    <a:p>
                      <a:pPr>
                        <a:lnSpc>
                          <a:spcPct val="100000"/>
                        </a:lnSpc>
                      </a:pPr>
                      <a:r>
                        <a:rPr b="1" lang="en-IN" sz="1400" spc="-1" strike="noStrike">
                          <a:solidFill>
                            <a:srgbClr val="ff0066"/>
                          </a:solidFill>
                          <a:latin typeface="Verdana"/>
                        </a:rPr>
                        <a:t>Jump if greater</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c>
                  <a:txBody>
                    <a:bodyPr/>
                    <a:p>
                      <a:pPr>
                        <a:lnSpc>
                          <a:spcPct val="100000"/>
                        </a:lnSpc>
                      </a:pPr>
                      <a:r>
                        <a:rPr b="1" lang="en-IN" sz="1400" spc="-1" strike="noStrike">
                          <a:solidFill>
                            <a:srgbClr val="000000"/>
                          </a:solidFill>
                          <a:latin typeface="Verdana"/>
                        </a:rPr>
                        <a:t>JNLE disp8</a:t>
                      </a:r>
                      <a:endParaRPr b="0" lang="en-IN" sz="1400" spc="-1" strike="noStrike">
                        <a:latin typeface="Arial"/>
                      </a:endParaRPr>
                    </a:p>
                    <a:p>
                      <a:pPr>
                        <a:lnSpc>
                          <a:spcPct val="100000"/>
                        </a:lnSpc>
                      </a:pPr>
                      <a:r>
                        <a:rPr b="1" lang="en-IN" sz="1400" spc="-1" strike="noStrike">
                          <a:solidFill>
                            <a:srgbClr val="ff0066"/>
                          </a:solidFill>
                          <a:latin typeface="Verdana"/>
                        </a:rPr>
                        <a:t>Jump if not less or equal</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r>
              <a:tr h="731160">
                <a:tc>
                  <a:txBody>
                    <a:bodyPr/>
                    <a:p>
                      <a:pPr>
                        <a:lnSpc>
                          <a:spcPct val="100000"/>
                        </a:lnSpc>
                      </a:pPr>
                      <a:r>
                        <a:rPr b="1" lang="en-IN" sz="1400" spc="-1" strike="noStrike">
                          <a:solidFill>
                            <a:srgbClr val="000000"/>
                          </a:solidFill>
                          <a:latin typeface="Verdana"/>
                        </a:rPr>
                        <a:t>JGE disp8</a:t>
                      </a:r>
                      <a:endParaRPr b="0" lang="en-IN" sz="1400" spc="-1" strike="noStrike">
                        <a:latin typeface="Arial"/>
                      </a:endParaRPr>
                    </a:p>
                    <a:p>
                      <a:pPr>
                        <a:lnSpc>
                          <a:spcPct val="100000"/>
                        </a:lnSpc>
                      </a:pPr>
                      <a:r>
                        <a:rPr b="1" lang="en-IN" sz="1400" spc="-1" strike="noStrike">
                          <a:solidFill>
                            <a:srgbClr val="ff0066"/>
                          </a:solidFill>
                          <a:latin typeface="Verdana"/>
                        </a:rPr>
                        <a:t>Jump if greater than or equal</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c>
                  <a:txBody>
                    <a:bodyPr/>
                    <a:p>
                      <a:pPr>
                        <a:lnSpc>
                          <a:spcPct val="100000"/>
                        </a:lnSpc>
                      </a:pPr>
                      <a:r>
                        <a:rPr b="1" lang="en-IN" sz="1400" spc="-1" strike="noStrike">
                          <a:solidFill>
                            <a:srgbClr val="000000"/>
                          </a:solidFill>
                          <a:latin typeface="Verdana"/>
                        </a:rPr>
                        <a:t>JNL disp8</a:t>
                      </a:r>
                      <a:endParaRPr b="0" lang="en-IN" sz="1400" spc="-1" strike="noStrike">
                        <a:latin typeface="Arial"/>
                      </a:endParaRPr>
                    </a:p>
                    <a:p>
                      <a:pPr>
                        <a:lnSpc>
                          <a:spcPct val="100000"/>
                        </a:lnSpc>
                      </a:pPr>
                      <a:r>
                        <a:rPr b="1" lang="en-IN" sz="1400" spc="-1" strike="noStrike">
                          <a:solidFill>
                            <a:srgbClr val="ff0066"/>
                          </a:solidFill>
                          <a:latin typeface="Verdana"/>
                        </a:rPr>
                        <a:t>Jump if not less</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r>
              <a:tr h="944280">
                <a:tc>
                  <a:txBody>
                    <a:bodyPr/>
                    <a:p>
                      <a:pPr>
                        <a:lnSpc>
                          <a:spcPct val="100000"/>
                        </a:lnSpc>
                      </a:pPr>
                      <a:r>
                        <a:rPr b="1" lang="en-IN" sz="1400" spc="-1" strike="noStrike">
                          <a:solidFill>
                            <a:srgbClr val="000000"/>
                          </a:solidFill>
                          <a:latin typeface="Verdana"/>
                        </a:rPr>
                        <a:t>JL disp8</a:t>
                      </a:r>
                      <a:endParaRPr b="0" lang="en-IN" sz="1400" spc="-1" strike="noStrike">
                        <a:latin typeface="Arial"/>
                      </a:endParaRPr>
                    </a:p>
                    <a:p>
                      <a:pPr>
                        <a:lnSpc>
                          <a:spcPct val="100000"/>
                        </a:lnSpc>
                      </a:pPr>
                      <a:r>
                        <a:rPr b="1" lang="en-IN" sz="1400" spc="-1" strike="noStrike">
                          <a:solidFill>
                            <a:srgbClr val="ff0066"/>
                          </a:solidFill>
                          <a:latin typeface="Verdana"/>
                        </a:rPr>
                        <a:t>Jump if less than</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c>
                  <a:txBody>
                    <a:bodyPr/>
                    <a:p>
                      <a:pPr>
                        <a:lnSpc>
                          <a:spcPct val="100000"/>
                        </a:lnSpc>
                      </a:pPr>
                      <a:r>
                        <a:rPr b="1" lang="en-IN" sz="1400" spc="-1" strike="noStrike">
                          <a:solidFill>
                            <a:srgbClr val="000000"/>
                          </a:solidFill>
                          <a:latin typeface="Verdana"/>
                        </a:rPr>
                        <a:t>JNGE disp8</a:t>
                      </a:r>
                      <a:endParaRPr b="0" lang="en-IN" sz="1400" spc="-1" strike="noStrike">
                        <a:latin typeface="Arial"/>
                      </a:endParaRPr>
                    </a:p>
                    <a:p>
                      <a:pPr>
                        <a:lnSpc>
                          <a:spcPct val="100000"/>
                        </a:lnSpc>
                      </a:pPr>
                      <a:r>
                        <a:rPr b="1" lang="en-IN" sz="1400" spc="-1" strike="noStrike">
                          <a:solidFill>
                            <a:srgbClr val="ff0066"/>
                          </a:solidFill>
                          <a:latin typeface="Verdana"/>
                        </a:rPr>
                        <a:t>Jump if not greater than or equal</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r>
              <a:tr h="731160">
                <a:tc>
                  <a:txBody>
                    <a:bodyPr/>
                    <a:p>
                      <a:pPr>
                        <a:lnSpc>
                          <a:spcPct val="100000"/>
                        </a:lnSpc>
                      </a:pPr>
                      <a:r>
                        <a:rPr b="1" lang="en-IN" sz="1400" spc="-1" strike="noStrike">
                          <a:solidFill>
                            <a:srgbClr val="000000"/>
                          </a:solidFill>
                          <a:latin typeface="Verdana"/>
                        </a:rPr>
                        <a:t>JLE disp8</a:t>
                      </a:r>
                      <a:endParaRPr b="0" lang="en-IN" sz="1400" spc="-1" strike="noStrike">
                        <a:latin typeface="Arial"/>
                      </a:endParaRPr>
                    </a:p>
                    <a:p>
                      <a:pPr>
                        <a:lnSpc>
                          <a:spcPct val="100000"/>
                        </a:lnSpc>
                      </a:pPr>
                      <a:r>
                        <a:rPr b="1" lang="en-IN" sz="1400" spc="-1" strike="noStrike">
                          <a:solidFill>
                            <a:srgbClr val="ff0066"/>
                          </a:solidFill>
                          <a:latin typeface="Verdana"/>
                        </a:rPr>
                        <a:t>Jump if less than or equal</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c>
                  <a:txBody>
                    <a:bodyPr/>
                    <a:p>
                      <a:pPr>
                        <a:lnSpc>
                          <a:spcPct val="100000"/>
                        </a:lnSpc>
                      </a:pPr>
                      <a:r>
                        <a:rPr b="1" lang="en-IN" sz="1400" spc="-1" strike="noStrike">
                          <a:solidFill>
                            <a:srgbClr val="000000"/>
                          </a:solidFill>
                          <a:latin typeface="Verdana"/>
                        </a:rPr>
                        <a:t>JNG disp8</a:t>
                      </a:r>
                      <a:endParaRPr b="0" lang="en-IN" sz="1400" spc="-1" strike="noStrike">
                        <a:latin typeface="Arial"/>
                      </a:endParaRPr>
                    </a:p>
                    <a:p>
                      <a:pPr>
                        <a:lnSpc>
                          <a:spcPct val="100000"/>
                        </a:lnSpc>
                      </a:pPr>
                      <a:r>
                        <a:rPr b="1" lang="en-IN" sz="1400" spc="-1" strike="noStrike">
                          <a:solidFill>
                            <a:srgbClr val="ff0066"/>
                          </a:solidFill>
                          <a:latin typeface="Verdana"/>
                        </a:rPr>
                        <a:t>Jump if not greater</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r>
            </a:tbl>
          </a:graphicData>
        </a:graphic>
      </p:graphicFrame>
      <p:sp>
        <p:nvSpPr>
          <p:cNvPr id="2033" name="CustomShape 6"/>
          <p:cNvSpPr/>
          <p:nvPr/>
        </p:nvSpPr>
        <p:spPr>
          <a:xfrm>
            <a:off x="152280" y="1381680"/>
            <a:ext cx="3047760" cy="51660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0000"/>
              </a:buClr>
              <a:buFont typeface="Wingdings" charset="2"/>
              <a:buChar char=""/>
            </a:pPr>
            <a:r>
              <a:rPr b="1" lang="en-IN" sz="1400" spc="-1" strike="noStrike">
                <a:solidFill>
                  <a:srgbClr val="000000"/>
                </a:solidFill>
                <a:latin typeface="Verdana"/>
              </a:rPr>
              <a:t>8086 signed conditional branch instructions</a:t>
            </a:r>
            <a:endParaRPr b="0" lang="en-IN" sz="1400" spc="-1" strike="noStrike">
              <a:latin typeface="Arial"/>
            </a:endParaRPr>
          </a:p>
        </p:txBody>
      </p:sp>
      <p:sp>
        <p:nvSpPr>
          <p:cNvPr id="2034" name="CustomShape 7"/>
          <p:cNvSpPr/>
          <p:nvPr/>
        </p:nvSpPr>
        <p:spPr>
          <a:xfrm>
            <a:off x="4724280" y="1371600"/>
            <a:ext cx="3528720" cy="51660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0000"/>
              </a:buClr>
              <a:buFont typeface="Wingdings" charset="2"/>
              <a:buChar char=""/>
            </a:pPr>
            <a:r>
              <a:rPr b="1" lang="en-IN" sz="1400" spc="-1" strike="noStrike">
                <a:solidFill>
                  <a:srgbClr val="000000"/>
                </a:solidFill>
                <a:latin typeface="Verdana"/>
              </a:rPr>
              <a:t>8086 unsigned conditional branch instructions</a:t>
            </a:r>
            <a:endParaRPr b="0" lang="en-IN" sz="1400" spc="-1" strike="noStrike">
              <a:latin typeface="Arial"/>
            </a:endParaRPr>
          </a:p>
        </p:txBody>
      </p:sp>
      <p:graphicFrame>
        <p:nvGraphicFramePr>
          <p:cNvPr id="2035" name="Table 8"/>
          <p:cNvGraphicFramePr/>
          <p:nvPr/>
        </p:nvGraphicFramePr>
        <p:xfrm>
          <a:off x="4827960" y="2057400"/>
          <a:ext cx="4114440" cy="3494880"/>
        </p:xfrm>
        <a:graphic>
          <a:graphicData uri="http://schemas.openxmlformats.org/drawingml/2006/table">
            <a:tbl>
              <a:tblPr/>
              <a:tblGrid>
                <a:gridCol w="2057400"/>
                <a:gridCol w="2057400"/>
              </a:tblGrid>
              <a:tr h="304920">
                <a:tc>
                  <a:txBody>
                    <a:bodyPr/>
                    <a:p>
                      <a:pPr>
                        <a:lnSpc>
                          <a:spcPct val="100000"/>
                        </a:lnSpc>
                      </a:pPr>
                      <a:r>
                        <a:rPr b="1" lang="en-IN" sz="1400" spc="-1" strike="noStrike">
                          <a:solidFill>
                            <a:srgbClr val="c00000"/>
                          </a:solidFill>
                          <a:latin typeface="Verdana"/>
                        </a:rPr>
                        <a:t>Name</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ccecff"/>
                    </a:solidFill>
                  </a:tcPr>
                </a:tc>
                <a:tc>
                  <a:txBody>
                    <a:bodyPr/>
                    <a:p>
                      <a:pPr>
                        <a:lnSpc>
                          <a:spcPct val="100000"/>
                        </a:lnSpc>
                      </a:pPr>
                      <a:r>
                        <a:rPr b="1" lang="en-IN" sz="1400" spc="-1" strike="noStrike">
                          <a:solidFill>
                            <a:srgbClr val="c00000"/>
                          </a:solidFill>
                          <a:latin typeface="Verdana"/>
                        </a:rPr>
                        <a:t>Alternate name</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ccecff"/>
                    </a:solidFill>
                  </a:tcPr>
                </a:tc>
              </a:tr>
              <a:tr h="518040">
                <a:tc>
                  <a:txBody>
                    <a:bodyPr/>
                    <a:p>
                      <a:pPr>
                        <a:lnSpc>
                          <a:spcPct val="100000"/>
                        </a:lnSpc>
                      </a:pPr>
                      <a:r>
                        <a:rPr b="1" lang="en-IN" sz="1400" spc="-1" strike="noStrike">
                          <a:solidFill>
                            <a:srgbClr val="000000"/>
                          </a:solidFill>
                          <a:latin typeface="Verdana"/>
                        </a:rPr>
                        <a:t>JE disp8</a:t>
                      </a:r>
                      <a:endParaRPr b="0" lang="en-IN" sz="1400" spc="-1" strike="noStrike">
                        <a:latin typeface="Arial"/>
                      </a:endParaRPr>
                    </a:p>
                    <a:p>
                      <a:pPr>
                        <a:lnSpc>
                          <a:spcPct val="100000"/>
                        </a:lnSpc>
                      </a:pPr>
                      <a:r>
                        <a:rPr b="1" lang="en-IN" sz="1400" spc="-1" strike="noStrike">
                          <a:solidFill>
                            <a:srgbClr val="ff0066"/>
                          </a:solidFill>
                          <a:latin typeface="Verdana"/>
                        </a:rPr>
                        <a:t>Jump if equal</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c>
                  <a:txBody>
                    <a:bodyPr/>
                    <a:p>
                      <a:pPr>
                        <a:lnSpc>
                          <a:spcPct val="100000"/>
                        </a:lnSpc>
                      </a:pPr>
                      <a:r>
                        <a:rPr b="1" lang="en-IN" sz="1400" spc="-1" strike="noStrike">
                          <a:solidFill>
                            <a:srgbClr val="000000"/>
                          </a:solidFill>
                          <a:latin typeface="Verdana"/>
                        </a:rPr>
                        <a:t>JZ disp8</a:t>
                      </a:r>
                      <a:endParaRPr b="0" lang="en-IN" sz="1400" spc="-1" strike="noStrike">
                        <a:latin typeface="Arial"/>
                      </a:endParaRPr>
                    </a:p>
                    <a:p>
                      <a:pPr>
                        <a:lnSpc>
                          <a:spcPct val="100000"/>
                        </a:lnSpc>
                      </a:pPr>
                      <a:r>
                        <a:rPr b="1" lang="en-IN" sz="1400" spc="-1" strike="noStrike">
                          <a:solidFill>
                            <a:srgbClr val="ff0066"/>
                          </a:solidFill>
                          <a:latin typeface="Verdana"/>
                        </a:rPr>
                        <a:t>Jump if result is 0</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r>
              <a:tr h="518040">
                <a:tc>
                  <a:txBody>
                    <a:bodyPr/>
                    <a:p>
                      <a:pPr>
                        <a:lnSpc>
                          <a:spcPct val="100000"/>
                        </a:lnSpc>
                      </a:pPr>
                      <a:r>
                        <a:rPr b="1" lang="en-IN" sz="1400" spc="-1" strike="noStrike">
                          <a:solidFill>
                            <a:srgbClr val="000000"/>
                          </a:solidFill>
                          <a:latin typeface="Verdana"/>
                        </a:rPr>
                        <a:t>JNE disp8</a:t>
                      </a:r>
                      <a:endParaRPr b="0" lang="en-IN" sz="1400" spc="-1" strike="noStrike">
                        <a:latin typeface="Arial"/>
                      </a:endParaRPr>
                    </a:p>
                    <a:p>
                      <a:pPr>
                        <a:lnSpc>
                          <a:spcPct val="100000"/>
                        </a:lnSpc>
                      </a:pPr>
                      <a:r>
                        <a:rPr b="1" lang="en-IN" sz="1400" spc="-1" strike="noStrike">
                          <a:solidFill>
                            <a:srgbClr val="ff0066"/>
                          </a:solidFill>
                          <a:latin typeface="Verdana"/>
                        </a:rPr>
                        <a:t>Jump if not equal</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c>
                  <a:txBody>
                    <a:bodyPr/>
                    <a:p>
                      <a:pPr>
                        <a:lnSpc>
                          <a:spcPct val="100000"/>
                        </a:lnSpc>
                      </a:pPr>
                      <a:r>
                        <a:rPr b="1" lang="en-IN" sz="1400" spc="-1" strike="noStrike">
                          <a:solidFill>
                            <a:srgbClr val="000000"/>
                          </a:solidFill>
                          <a:latin typeface="Verdana"/>
                        </a:rPr>
                        <a:t>JNZ disp8</a:t>
                      </a:r>
                      <a:endParaRPr b="0" lang="en-IN" sz="1400" spc="-1" strike="noStrike">
                        <a:latin typeface="Arial"/>
                      </a:endParaRPr>
                    </a:p>
                    <a:p>
                      <a:pPr>
                        <a:lnSpc>
                          <a:spcPct val="100000"/>
                        </a:lnSpc>
                      </a:pPr>
                      <a:r>
                        <a:rPr b="1" lang="en-IN" sz="1400" spc="-1" strike="noStrike">
                          <a:solidFill>
                            <a:srgbClr val="ff0066"/>
                          </a:solidFill>
                          <a:latin typeface="Verdana"/>
                        </a:rPr>
                        <a:t>Jump if not zero</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r>
              <a:tr h="731160">
                <a:tc>
                  <a:txBody>
                    <a:bodyPr/>
                    <a:p>
                      <a:pPr>
                        <a:lnSpc>
                          <a:spcPct val="100000"/>
                        </a:lnSpc>
                      </a:pPr>
                      <a:r>
                        <a:rPr b="1" lang="en-IN" sz="1400" spc="-1" strike="noStrike">
                          <a:solidFill>
                            <a:srgbClr val="000000"/>
                          </a:solidFill>
                          <a:latin typeface="Verdana"/>
                        </a:rPr>
                        <a:t>JA disp8</a:t>
                      </a:r>
                      <a:endParaRPr b="0" lang="en-IN" sz="1400" spc="-1" strike="noStrike">
                        <a:latin typeface="Arial"/>
                      </a:endParaRPr>
                    </a:p>
                    <a:p>
                      <a:pPr>
                        <a:lnSpc>
                          <a:spcPct val="100000"/>
                        </a:lnSpc>
                      </a:pPr>
                      <a:r>
                        <a:rPr b="1" lang="en-IN" sz="1400" spc="-1" strike="noStrike">
                          <a:solidFill>
                            <a:srgbClr val="ff0066"/>
                          </a:solidFill>
                          <a:latin typeface="Verdana"/>
                        </a:rPr>
                        <a:t>Jump if above</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c>
                  <a:txBody>
                    <a:bodyPr/>
                    <a:p>
                      <a:pPr>
                        <a:lnSpc>
                          <a:spcPct val="100000"/>
                        </a:lnSpc>
                      </a:pPr>
                      <a:r>
                        <a:rPr b="1" lang="en-IN" sz="1400" spc="-1" strike="noStrike">
                          <a:solidFill>
                            <a:srgbClr val="000000"/>
                          </a:solidFill>
                          <a:latin typeface="Verdana"/>
                        </a:rPr>
                        <a:t>JNBE disp8</a:t>
                      </a:r>
                      <a:endParaRPr b="0" lang="en-IN" sz="1400" spc="-1" strike="noStrike">
                        <a:latin typeface="Arial"/>
                      </a:endParaRPr>
                    </a:p>
                    <a:p>
                      <a:pPr>
                        <a:lnSpc>
                          <a:spcPct val="100000"/>
                        </a:lnSpc>
                      </a:pPr>
                      <a:r>
                        <a:rPr b="1" lang="en-IN" sz="1400" spc="-1" strike="noStrike">
                          <a:solidFill>
                            <a:srgbClr val="ff0066"/>
                          </a:solidFill>
                          <a:latin typeface="Verdana"/>
                        </a:rPr>
                        <a:t>Jump if not below or equal</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r>
              <a:tr h="731160">
                <a:tc>
                  <a:txBody>
                    <a:bodyPr/>
                    <a:p>
                      <a:pPr>
                        <a:lnSpc>
                          <a:spcPct val="100000"/>
                        </a:lnSpc>
                      </a:pPr>
                      <a:r>
                        <a:rPr b="1" lang="en-IN" sz="1400" spc="-1" strike="noStrike">
                          <a:solidFill>
                            <a:srgbClr val="000000"/>
                          </a:solidFill>
                          <a:latin typeface="Verdana"/>
                        </a:rPr>
                        <a:t>JAE disp8</a:t>
                      </a:r>
                      <a:endParaRPr b="0" lang="en-IN" sz="1400" spc="-1" strike="noStrike">
                        <a:latin typeface="Arial"/>
                      </a:endParaRPr>
                    </a:p>
                    <a:p>
                      <a:pPr>
                        <a:lnSpc>
                          <a:spcPct val="100000"/>
                        </a:lnSpc>
                      </a:pPr>
                      <a:r>
                        <a:rPr b="1" lang="en-IN" sz="1400" spc="-1" strike="noStrike">
                          <a:solidFill>
                            <a:srgbClr val="ff0066"/>
                          </a:solidFill>
                          <a:latin typeface="Verdana"/>
                        </a:rPr>
                        <a:t>Jump if above or equal</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c>
                  <a:txBody>
                    <a:bodyPr/>
                    <a:p>
                      <a:pPr>
                        <a:lnSpc>
                          <a:spcPct val="100000"/>
                        </a:lnSpc>
                      </a:pPr>
                      <a:r>
                        <a:rPr b="1" lang="en-IN" sz="1400" spc="-1" strike="noStrike">
                          <a:solidFill>
                            <a:srgbClr val="000000"/>
                          </a:solidFill>
                          <a:latin typeface="Verdana"/>
                        </a:rPr>
                        <a:t>JNB disp8</a:t>
                      </a:r>
                      <a:endParaRPr b="0" lang="en-IN" sz="1400" spc="-1" strike="noStrike">
                        <a:latin typeface="Arial"/>
                      </a:endParaRPr>
                    </a:p>
                    <a:p>
                      <a:pPr>
                        <a:lnSpc>
                          <a:spcPct val="100000"/>
                        </a:lnSpc>
                      </a:pPr>
                      <a:r>
                        <a:rPr b="1" lang="en-IN" sz="1400" spc="-1" strike="noStrike">
                          <a:solidFill>
                            <a:srgbClr val="ff0066"/>
                          </a:solidFill>
                          <a:latin typeface="Verdana"/>
                        </a:rPr>
                        <a:t>Jump if not below</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r>
              <a:tr h="731160">
                <a:tc>
                  <a:txBody>
                    <a:bodyPr/>
                    <a:p>
                      <a:pPr>
                        <a:lnSpc>
                          <a:spcPct val="100000"/>
                        </a:lnSpc>
                      </a:pPr>
                      <a:r>
                        <a:rPr b="1" lang="en-IN" sz="1400" spc="-1" strike="noStrike">
                          <a:solidFill>
                            <a:srgbClr val="000000"/>
                          </a:solidFill>
                          <a:latin typeface="Verdana"/>
                        </a:rPr>
                        <a:t>JB disp8</a:t>
                      </a:r>
                      <a:endParaRPr b="0" lang="en-IN" sz="1400" spc="-1" strike="noStrike">
                        <a:latin typeface="Arial"/>
                      </a:endParaRPr>
                    </a:p>
                    <a:p>
                      <a:pPr>
                        <a:lnSpc>
                          <a:spcPct val="100000"/>
                        </a:lnSpc>
                      </a:pPr>
                      <a:r>
                        <a:rPr b="1" lang="en-IN" sz="1400" spc="-1" strike="noStrike">
                          <a:solidFill>
                            <a:srgbClr val="ff0066"/>
                          </a:solidFill>
                          <a:latin typeface="Verdana"/>
                        </a:rPr>
                        <a:t>Jump if below</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c>
                  <a:txBody>
                    <a:bodyPr/>
                    <a:p>
                      <a:pPr>
                        <a:lnSpc>
                          <a:spcPct val="100000"/>
                        </a:lnSpc>
                      </a:pPr>
                      <a:r>
                        <a:rPr b="1" lang="en-IN" sz="1400" spc="-1" strike="noStrike">
                          <a:solidFill>
                            <a:srgbClr val="000000"/>
                          </a:solidFill>
                          <a:latin typeface="Verdana"/>
                        </a:rPr>
                        <a:t>JNAE disp8</a:t>
                      </a:r>
                      <a:endParaRPr b="0" lang="en-IN" sz="1400" spc="-1" strike="noStrike">
                        <a:latin typeface="Arial"/>
                      </a:endParaRPr>
                    </a:p>
                    <a:p>
                      <a:pPr>
                        <a:lnSpc>
                          <a:spcPct val="100000"/>
                        </a:lnSpc>
                      </a:pPr>
                      <a:r>
                        <a:rPr b="1" lang="en-IN" sz="1400" spc="-1" strike="noStrike">
                          <a:solidFill>
                            <a:srgbClr val="ff0066"/>
                          </a:solidFill>
                          <a:latin typeface="Verdana"/>
                        </a:rPr>
                        <a:t>Jump if not above or equal</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r>
              <a:tr h="731160">
                <a:tc>
                  <a:txBody>
                    <a:bodyPr/>
                    <a:p>
                      <a:pPr>
                        <a:lnSpc>
                          <a:spcPct val="100000"/>
                        </a:lnSpc>
                      </a:pPr>
                      <a:r>
                        <a:rPr b="1" lang="en-IN" sz="1400" spc="-1" strike="noStrike">
                          <a:solidFill>
                            <a:srgbClr val="000000"/>
                          </a:solidFill>
                          <a:latin typeface="Verdana"/>
                        </a:rPr>
                        <a:t>JBE disp8</a:t>
                      </a:r>
                      <a:endParaRPr b="0" lang="en-IN" sz="1400" spc="-1" strike="noStrike">
                        <a:latin typeface="Arial"/>
                      </a:endParaRPr>
                    </a:p>
                    <a:p>
                      <a:pPr>
                        <a:lnSpc>
                          <a:spcPct val="100000"/>
                        </a:lnSpc>
                      </a:pPr>
                      <a:r>
                        <a:rPr b="1" lang="en-IN" sz="1400" spc="-1" strike="noStrike">
                          <a:solidFill>
                            <a:srgbClr val="ff0066"/>
                          </a:solidFill>
                          <a:latin typeface="Verdana"/>
                        </a:rPr>
                        <a:t>Jump if below or equal</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c>
                  <a:txBody>
                    <a:bodyPr/>
                    <a:p>
                      <a:pPr>
                        <a:lnSpc>
                          <a:spcPct val="100000"/>
                        </a:lnSpc>
                      </a:pPr>
                      <a:r>
                        <a:rPr b="1" lang="en-IN" sz="1400" spc="-1" strike="noStrike">
                          <a:solidFill>
                            <a:srgbClr val="000000"/>
                          </a:solidFill>
                          <a:latin typeface="Verdana"/>
                        </a:rPr>
                        <a:t>JNA disp8</a:t>
                      </a:r>
                      <a:endParaRPr b="0" lang="en-IN" sz="1400" spc="-1" strike="noStrike">
                        <a:latin typeface="Arial"/>
                      </a:endParaRPr>
                    </a:p>
                    <a:p>
                      <a:pPr>
                        <a:lnSpc>
                          <a:spcPct val="100000"/>
                        </a:lnSpc>
                      </a:pPr>
                      <a:r>
                        <a:rPr b="1" lang="en-IN" sz="1400" spc="-1" strike="noStrike">
                          <a:solidFill>
                            <a:srgbClr val="ff0066"/>
                          </a:solidFill>
                          <a:latin typeface="Verdana"/>
                        </a:rPr>
                        <a:t>Jump if not above</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r>
            </a:tbl>
          </a:graphicData>
        </a:graphic>
      </p:graphicFrame>
    </p:spTree>
  </p:cSld>
  <mc:AlternateContent>
    <mc:Choice Requires="p14">
      <p:transition spd="slow" p14:dur="2000"/>
    </mc:Choice>
    <mc:Fallback>
      <p:transition spd="slow"/>
    </mc:Fallback>
  </mc:AlternateContent>
  <p:timing>
    <p:tnLst>
      <p:par>
        <p:cTn id="1301" dur="indefinite" restart="never" nodeType="tmRoot">
          <p:childTnLst>
            <p:seq>
              <p:cTn id="1302" dur="indefinite" nodeType="mainSeq">
                <p:childTnLst>
                  <p:par>
                    <p:cTn id="1303" fill="hold">
                      <p:stCondLst>
                        <p:cond delay="indefinite"/>
                      </p:stCondLst>
                      <p:childTnLst>
                        <p:par>
                          <p:cTn id="1304" fill="hold">
                            <p:stCondLst>
                              <p:cond delay="0"/>
                            </p:stCondLst>
                            <p:childTnLst>
                              <p:par>
                                <p:cTn id="1305" nodeType="clickEffect" fill="hold" presetClass="entr" presetID="10">
                                  <p:stCondLst>
                                    <p:cond delay="0"/>
                                  </p:stCondLst>
                                  <p:childTnLst>
                                    <p:set>
                                      <p:cBhvr>
                                        <p:cTn id="1306" dur="1" fill="hold">
                                          <p:stCondLst>
                                            <p:cond delay="0"/>
                                          </p:stCondLst>
                                        </p:cTn>
                                        <p:tgtEl>
                                          <p:spTgt spid="2032"/>
                                        </p:tgtEl>
                                        <p:attrNameLst>
                                          <p:attrName>style.visibility</p:attrName>
                                        </p:attrNameLst>
                                      </p:cBhvr>
                                      <p:to>
                                        <p:strVal val="visible"/>
                                      </p:to>
                                    </p:set>
                                    <p:animEffect filter="fade" transition="in">
                                      <p:cBhvr additive="repl">
                                        <p:cTn id="1307" dur="500"/>
                                        <p:tgtEl>
                                          <p:spTgt spid="2032"/>
                                        </p:tgtEl>
                                      </p:cBhvr>
                                    </p:animEffect>
                                  </p:childTnLst>
                                </p:cTn>
                              </p:par>
                            </p:childTnLst>
                          </p:cTn>
                        </p:par>
                      </p:childTnLst>
                    </p:cTn>
                  </p:par>
                  <p:par>
                    <p:cTn id="1308" fill="hold">
                      <p:stCondLst>
                        <p:cond delay="indefinite"/>
                      </p:stCondLst>
                      <p:childTnLst>
                        <p:par>
                          <p:cTn id="1309" fill="hold">
                            <p:stCondLst>
                              <p:cond delay="0"/>
                            </p:stCondLst>
                            <p:childTnLst>
                              <p:par>
                                <p:cTn id="1310" nodeType="clickEffect" fill="hold" presetClass="entr" presetID="10">
                                  <p:stCondLst>
                                    <p:cond delay="0"/>
                                  </p:stCondLst>
                                  <p:childTnLst>
                                    <p:set>
                                      <p:cBhvr>
                                        <p:cTn id="1311" dur="1" fill="hold">
                                          <p:stCondLst>
                                            <p:cond delay="0"/>
                                          </p:stCondLst>
                                        </p:cTn>
                                        <p:tgtEl>
                                          <p:spTgt spid="2035"/>
                                        </p:tgtEl>
                                        <p:attrNameLst>
                                          <p:attrName>style.visibility</p:attrName>
                                        </p:attrNameLst>
                                      </p:cBhvr>
                                      <p:to>
                                        <p:strVal val="visible"/>
                                      </p:to>
                                    </p:set>
                                    <p:animEffect filter="fade" transition="in">
                                      <p:cBhvr additive="repl">
                                        <p:cTn id="1312" dur="500"/>
                                        <p:tgtEl>
                                          <p:spTgt spid="203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6" name="CustomShape 1"/>
          <p:cNvSpPr/>
          <p:nvPr/>
        </p:nvSpPr>
        <p:spPr>
          <a:xfrm>
            <a:off x="263880" y="849960"/>
            <a:ext cx="8651160" cy="39420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800" spc="-1" strike="noStrike">
                <a:solidFill>
                  <a:srgbClr val="0070c0"/>
                </a:solidFill>
                <a:latin typeface="Verdana"/>
                <a:ea typeface="Verdana"/>
              </a:rPr>
              <a:t>6. Control Transfer Instructions</a:t>
            </a:r>
            <a:endParaRPr b="0" lang="en-IN" sz="1800" spc="-1" strike="noStrike">
              <a:latin typeface="Arial"/>
            </a:endParaRPr>
          </a:p>
        </p:txBody>
      </p:sp>
      <p:sp>
        <p:nvSpPr>
          <p:cNvPr id="2037" name="TextShape 2"/>
          <p:cNvSpPr txBox="1"/>
          <p:nvPr/>
        </p:nvSpPr>
        <p:spPr>
          <a:xfrm>
            <a:off x="2895480" y="110880"/>
            <a:ext cx="6019560" cy="487080"/>
          </a:xfrm>
          <a:prstGeom prst="rect">
            <a:avLst/>
          </a:prstGeom>
          <a:noFill/>
          <a:ln>
            <a:noFill/>
          </a:ln>
        </p:spPr>
        <p:txBody>
          <a:bodyPr anchor="ctr"/>
          <a:p>
            <a:pPr>
              <a:lnSpc>
                <a:spcPct val="100000"/>
              </a:lnSpc>
            </a:pPr>
            <a:r>
              <a:rPr b="1" lang="en-US" sz="2000" spc="-1" strike="noStrike">
                <a:solidFill>
                  <a:srgbClr val="ff0066"/>
                </a:solidFill>
                <a:latin typeface="Verdana"/>
                <a:ea typeface="Verdana"/>
              </a:rPr>
              <a:t>Instruction Set</a:t>
            </a:r>
            <a:endParaRPr b="0" lang="en-US" sz="2000" spc="-1" strike="noStrike">
              <a:solidFill>
                <a:srgbClr val="000000"/>
              </a:solidFill>
              <a:latin typeface="Verdana"/>
            </a:endParaRPr>
          </a:p>
        </p:txBody>
      </p:sp>
      <p:sp>
        <p:nvSpPr>
          <p:cNvPr id="2038" name="TextShape 3"/>
          <p:cNvSpPr txBox="1"/>
          <p:nvPr/>
        </p:nvSpPr>
        <p:spPr>
          <a:xfrm>
            <a:off x="6553080" y="6356520"/>
            <a:ext cx="2133360" cy="364680"/>
          </a:xfrm>
          <a:prstGeom prst="rect">
            <a:avLst/>
          </a:prstGeom>
          <a:noFill/>
          <a:ln>
            <a:noFill/>
          </a:ln>
        </p:spPr>
        <p:txBody>
          <a:bodyPr anchor="ctr"/>
          <a:p>
            <a:pPr algn="r">
              <a:lnSpc>
                <a:spcPct val="100000"/>
              </a:lnSpc>
            </a:pPr>
            <a:fld id="{7D35EF8F-102F-495D-9269-59B8DD1C46D3}" type="slidenum">
              <a:rPr b="0" lang="en-IN" sz="1200" spc="-1" strike="noStrike">
                <a:solidFill>
                  <a:srgbClr val="8b8b8b"/>
                </a:solidFill>
                <a:latin typeface="Verdana"/>
                <a:ea typeface="Verdana"/>
              </a:rPr>
              <a:t>&lt;number&gt;</a:t>
            </a:fld>
            <a:endParaRPr b="0" lang="en-IN" sz="1200" spc="-1" strike="noStrike">
              <a:latin typeface="Times New Roman"/>
            </a:endParaRPr>
          </a:p>
        </p:txBody>
      </p:sp>
      <p:sp>
        <p:nvSpPr>
          <p:cNvPr id="2039" name="CustomShape 4"/>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graphicFrame>
        <p:nvGraphicFramePr>
          <p:cNvPr id="2040" name="Table 5"/>
          <p:cNvGraphicFramePr/>
          <p:nvPr/>
        </p:nvGraphicFramePr>
        <p:xfrm>
          <a:off x="1066680" y="1981080"/>
          <a:ext cx="7162560" cy="4353120"/>
        </p:xfrm>
        <a:graphic>
          <a:graphicData uri="http://schemas.openxmlformats.org/drawingml/2006/table">
            <a:tbl>
              <a:tblPr/>
              <a:tblGrid>
                <a:gridCol w="1752480"/>
                <a:gridCol w="5410080"/>
              </a:tblGrid>
              <a:tr h="387360">
                <a:tc>
                  <a:txBody>
                    <a:bodyPr/>
                    <a:p>
                      <a:pPr>
                        <a:lnSpc>
                          <a:spcPct val="100000"/>
                        </a:lnSpc>
                      </a:pPr>
                      <a:r>
                        <a:rPr b="1" lang="en-IN" sz="1400" spc="-1" strike="noStrike">
                          <a:solidFill>
                            <a:srgbClr val="c00000"/>
                          </a:solidFill>
                          <a:latin typeface="Verdana"/>
                        </a:rPr>
                        <a:t>Mnemonics</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ccecff"/>
                    </a:solidFill>
                  </a:tcPr>
                </a:tc>
                <a:tc>
                  <a:txBody>
                    <a:bodyPr/>
                    <a:p>
                      <a:pPr>
                        <a:lnSpc>
                          <a:spcPct val="100000"/>
                        </a:lnSpc>
                      </a:pPr>
                      <a:r>
                        <a:rPr b="1" lang="en-IN" sz="1400" spc="-1" strike="noStrike">
                          <a:solidFill>
                            <a:srgbClr val="c00000"/>
                          </a:solidFill>
                          <a:latin typeface="Verdana"/>
                        </a:rPr>
                        <a:t>Explanation</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ccecff"/>
                    </a:solidFill>
                  </a:tcPr>
                </a:tc>
              </a:tr>
              <a:tr h="387360">
                <a:tc>
                  <a:txBody>
                    <a:bodyPr/>
                    <a:p>
                      <a:pPr>
                        <a:lnSpc>
                          <a:spcPct val="100000"/>
                        </a:lnSpc>
                      </a:pPr>
                      <a:r>
                        <a:rPr b="1" lang="en-IN" sz="1400" spc="-1" strike="noStrike">
                          <a:solidFill>
                            <a:srgbClr val="000000"/>
                          </a:solidFill>
                          <a:latin typeface="Verdana"/>
                        </a:rPr>
                        <a:t>JC disp8</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c>
                  <a:txBody>
                    <a:bodyPr/>
                    <a:p>
                      <a:pPr>
                        <a:lnSpc>
                          <a:spcPct val="100000"/>
                        </a:lnSpc>
                      </a:pPr>
                      <a:r>
                        <a:rPr b="1" lang="en-IN" sz="1400" spc="-1" strike="noStrike">
                          <a:solidFill>
                            <a:srgbClr val="000000"/>
                          </a:solidFill>
                          <a:latin typeface="Verdana"/>
                        </a:rPr>
                        <a:t>Jump if CF = 1</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r>
              <a:tr h="397440">
                <a:tc>
                  <a:txBody>
                    <a:bodyPr/>
                    <a:p>
                      <a:pPr>
                        <a:lnSpc>
                          <a:spcPct val="100000"/>
                        </a:lnSpc>
                      </a:pPr>
                      <a:r>
                        <a:rPr b="1" lang="en-IN" sz="1400" spc="-1" strike="noStrike">
                          <a:solidFill>
                            <a:srgbClr val="000000"/>
                          </a:solidFill>
                          <a:latin typeface="Verdana"/>
                        </a:rPr>
                        <a:t>JNC disp8</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c>
                  <a:txBody>
                    <a:bodyPr/>
                    <a:p>
                      <a:pPr>
                        <a:lnSpc>
                          <a:spcPct val="100000"/>
                        </a:lnSpc>
                      </a:pPr>
                      <a:r>
                        <a:rPr b="1" lang="en-IN" sz="1400" spc="-1" strike="noStrike">
                          <a:solidFill>
                            <a:srgbClr val="000000"/>
                          </a:solidFill>
                          <a:latin typeface="Verdana"/>
                        </a:rPr>
                        <a:t>Jump if CF = 0</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r>
              <a:tr h="397440">
                <a:tc>
                  <a:txBody>
                    <a:bodyPr/>
                    <a:p>
                      <a:pPr>
                        <a:lnSpc>
                          <a:spcPct val="100000"/>
                        </a:lnSpc>
                      </a:pPr>
                      <a:r>
                        <a:rPr b="1" lang="en-IN" sz="1400" spc="-1" strike="noStrike">
                          <a:solidFill>
                            <a:srgbClr val="000000"/>
                          </a:solidFill>
                          <a:latin typeface="Verdana"/>
                        </a:rPr>
                        <a:t>JP disp8</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c>
                  <a:txBody>
                    <a:bodyPr/>
                    <a:p>
                      <a:pPr>
                        <a:lnSpc>
                          <a:spcPct val="100000"/>
                        </a:lnSpc>
                      </a:pPr>
                      <a:r>
                        <a:rPr b="1" lang="en-IN" sz="1400" spc="-1" strike="noStrike">
                          <a:solidFill>
                            <a:srgbClr val="000000"/>
                          </a:solidFill>
                          <a:latin typeface="Verdana"/>
                        </a:rPr>
                        <a:t>Jump if PF = 1</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r>
              <a:tr h="397440">
                <a:tc>
                  <a:txBody>
                    <a:bodyPr/>
                    <a:p>
                      <a:pPr>
                        <a:lnSpc>
                          <a:spcPct val="100000"/>
                        </a:lnSpc>
                      </a:pPr>
                      <a:r>
                        <a:rPr b="1" lang="en-IN" sz="1400" spc="-1" strike="noStrike">
                          <a:solidFill>
                            <a:srgbClr val="000000"/>
                          </a:solidFill>
                          <a:latin typeface="Verdana"/>
                        </a:rPr>
                        <a:t>JNP disp8</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c>
                  <a:txBody>
                    <a:bodyPr/>
                    <a:p>
                      <a:pPr>
                        <a:lnSpc>
                          <a:spcPct val="100000"/>
                        </a:lnSpc>
                      </a:pPr>
                      <a:r>
                        <a:rPr b="1" lang="en-IN" sz="1400" spc="-1" strike="noStrike">
                          <a:solidFill>
                            <a:srgbClr val="000000"/>
                          </a:solidFill>
                          <a:latin typeface="Verdana"/>
                        </a:rPr>
                        <a:t>Jump if PF = 0</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r>
              <a:tr h="397440">
                <a:tc>
                  <a:txBody>
                    <a:bodyPr/>
                    <a:p>
                      <a:pPr>
                        <a:lnSpc>
                          <a:spcPct val="100000"/>
                        </a:lnSpc>
                      </a:pPr>
                      <a:r>
                        <a:rPr b="1" lang="en-IN" sz="1400" spc="-1" strike="noStrike">
                          <a:solidFill>
                            <a:srgbClr val="000000"/>
                          </a:solidFill>
                          <a:latin typeface="Verdana"/>
                        </a:rPr>
                        <a:t>JO disp8</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c>
                  <a:txBody>
                    <a:bodyPr/>
                    <a:p>
                      <a:pPr>
                        <a:lnSpc>
                          <a:spcPct val="100000"/>
                        </a:lnSpc>
                      </a:pPr>
                      <a:r>
                        <a:rPr b="1" lang="en-IN" sz="1400" spc="-1" strike="noStrike">
                          <a:solidFill>
                            <a:srgbClr val="000000"/>
                          </a:solidFill>
                          <a:latin typeface="Verdana"/>
                        </a:rPr>
                        <a:t>Jump if OF = 1</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r>
              <a:tr h="397440">
                <a:tc>
                  <a:txBody>
                    <a:bodyPr/>
                    <a:p>
                      <a:pPr>
                        <a:lnSpc>
                          <a:spcPct val="100000"/>
                        </a:lnSpc>
                      </a:pPr>
                      <a:r>
                        <a:rPr b="1" lang="en-IN" sz="1400" spc="-1" strike="noStrike">
                          <a:solidFill>
                            <a:srgbClr val="000000"/>
                          </a:solidFill>
                          <a:latin typeface="Verdana"/>
                        </a:rPr>
                        <a:t>JNO disp8</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c>
                  <a:txBody>
                    <a:bodyPr/>
                    <a:p>
                      <a:pPr>
                        <a:lnSpc>
                          <a:spcPct val="100000"/>
                        </a:lnSpc>
                      </a:pPr>
                      <a:r>
                        <a:rPr b="1" lang="en-IN" sz="1400" spc="-1" strike="noStrike">
                          <a:solidFill>
                            <a:srgbClr val="000000"/>
                          </a:solidFill>
                          <a:latin typeface="Verdana"/>
                        </a:rPr>
                        <a:t>Jump if OF = 0</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r>
              <a:tr h="397440">
                <a:tc>
                  <a:txBody>
                    <a:bodyPr/>
                    <a:p>
                      <a:pPr>
                        <a:lnSpc>
                          <a:spcPct val="100000"/>
                        </a:lnSpc>
                      </a:pPr>
                      <a:r>
                        <a:rPr b="1" lang="en-IN" sz="1400" spc="-1" strike="noStrike">
                          <a:solidFill>
                            <a:srgbClr val="000000"/>
                          </a:solidFill>
                          <a:latin typeface="Verdana"/>
                        </a:rPr>
                        <a:t>JS disp8</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c>
                  <a:txBody>
                    <a:bodyPr/>
                    <a:p>
                      <a:pPr>
                        <a:lnSpc>
                          <a:spcPct val="100000"/>
                        </a:lnSpc>
                      </a:pPr>
                      <a:r>
                        <a:rPr b="1" lang="en-IN" sz="1400" spc="-1" strike="noStrike">
                          <a:solidFill>
                            <a:srgbClr val="000000"/>
                          </a:solidFill>
                          <a:latin typeface="Verdana"/>
                        </a:rPr>
                        <a:t>Jump if SF = 1</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r>
              <a:tr h="397440">
                <a:tc>
                  <a:txBody>
                    <a:bodyPr/>
                    <a:p>
                      <a:pPr>
                        <a:lnSpc>
                          <a:spcPct val="100000"/>
                        </a:lnSpc>
                      </a:pPr>
                      <a:r>
                        <a:rPr b="1" lang="en-IN" sz="1400" spc="-1" strike="noStrike">
                          <a:solidFill>
                            <a:srgbClr val="000000"/>
                          </a:solidFill>
                          <a:latin typeface="Verdana"/>
                        </a:rPr>
                        <a:t>JNS disp8</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c>
                  <a:txBody>
                    <a:bodyPr/>
                    <a:p>
                      <a:pPr>
                        <a:lnSpc>
                          <a:spcPct val="100000"/>
                        </a:lnSpc>
                      </a:pPr>
                      <a:r>
                        <a:rPr b="1" lang="en-IN" sz="1400" spc="-1" strike="noStrike">
                          <a:solidFill>
                            <a:srgbClr val="000000"/>
                          </a:solidFill>
                          <a:latin typeface="Verdana"/>
                        </a:rPr>
                        <a:t>Jump if SF = 0</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r>
              <a:tr h="397440">
                <a:tc>
                  <a:txBody>
                    <a:bodyPr/>
                    <a:p>
                      <a:pPr>
                        <a:lnSpc>
                          <a:spcPct val="100000"/>
                        </a:lnSpc>
                      </a:pPr>
                      <a:r>
                        <a:rPr b="1" lang="en-IN" sz="1400" spc="-1" strike="noStrike">
                          <a:solidFill>
                            <a:srgbClr val="000000"/>
                          </a:solidFill>
                          <a:latin typeface="Verdana"/>
                        </a:rPr>
                        <a:t>JZ disp8</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c>
                  <a:txBody>
                    <a:bodyPr/>
                    <a:p>
                      <a:pPr>
                        <a:lnSpc>
                          <a:spcPct val="100000"/>
                        </a:lnSpc>
                      </a:pPr>
                      <a:r>
                        <a:rPr b="1" lang="en-IN" sz="1400" spc="-1" strike="noStrike">
                          <a:solidFill>
                            <a:srgbClr val="000000"/>
                          </a:solidFill>
                          <a:latin typeface="Verdana"/>
                        </a:rPr>
                        <a:t>Jump if result is zero, i.e, Z = 1</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r>
              <a:tr h="398880">
                <a:tc>
                  <a:txBody>
                    <a:bodyPr/>
                    <a:p>
                      <a:pPr>
                        <a:lnSpc>
                          <a:spcPct val="100000"/>
                        </a:lnSpc>
                      </a:pPr>
                      <a:r>
                        <a:rPr b="1" lang="en-IN" sz="1400" spc="-1" strike="noStrike">
                          <a:solidFill>
                            <a:srgbClr val="000000"/>
                          </a:solidFill>
                          <a:latin typeface="Verdana"/>
                        </a:rPr>
                        <a:t>JNZ disp8</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c>
                  <a:txBody>
                    <a:bodyPr/>
                    <a:p>
                      <a:pPr>
                        <a:lnSpc>
                          <a:spcPct val="100000"/>
                        </a:lnSpc>
                      </a:pPr>
                      <a:r>
                        <a:rPr b="1" lang="en-IN" sz="1400" spc="-1" strike="noStrike">
                          <a:solidFill>
                            <a:srgbClr val="000000"/>
                          </a:solidFill>
                          <a:latin typeface="Verdana"/>
                        </a:rPr>
                        <a:t>Jump if result is not zero, i.e, Z = 1</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ccecff"/>
                    </a:solidFill>
                  </a:tcPr>
                </a:tc>
              </a:tr>
            </a:tbl>
          </a:graphicData>
        </a:graphic>
      </p:graphicFrame>
      <p:sp>
        <p:nvSpPr>
          <p:cNvPr id="2041" name="CustomShape 6"/>
          <p:cNvSpPr/>
          <p:nvPr/>
        </p:nvSpPr>
        <p:spPr>
          <a:xfrm>
            <a:off x="380880" y="1447920"/>
            <a:ext cx="6705360" cy="51588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0000"/>
              </a:buClr>
              <a:buFont typeface="Wingdings" charset="2"/>
              <a:buChar char=""/>
            </a:pPr>
            <a:r>
              <a:rPr b="1" lang="en-IN" sz="1400" spc="-1" strike="noStrike">
                <a:solidFill>
                  <a:srgbClr val="000000"/>
                </a:solidFill>
                <a:latin typeface="Verdana"/>
              </a:rPr>
              <a:t>8086 conditional branch instructions affecting individual flags</a:t>
            </a:r>
            <a:endParaRPr b="0" lang="en-IN" sz="1400" spc="-1" strike="noStrike">
              <a:latin typeface="Arial"/>
            </a:endParaRPr>
          </a:p>
        </p:txBody>
      </p:sp>
    </p:spTree>
  </p:cSld>
  <mc:AlternateContent>
    <mc:Choice Requires="p14">
      <p:transition spd="slow" p14:dur="2000"/>
    </mc:Choice>
    <mc:Fallback>
      <p:transition spd="slow"/>
    </mc:Fallback>
  </mc:AlternateContent>
  <p:timing>
    <p:tnLst>
      <p:par>
        <p:cTn id="1313" dur="indefinite" restart="never" nodeType="tmRoot">
          <p:childTnLst>
            <p:seq>
              <p:cTn id="1314" dur="indefinite" nodeType="mainSeq">
                <p:childTnLst>
                  <p:par>
                    <p:cTn id="1315" fill="hold">
                      <p:stCondLst>
                        <p:cond delay="indefinite"/>
                      </p:stCondLst>
                      <p:childTnLst>
                        <p:par>
                          <p:cTn id="1316" fill="hold">
                            <p:stCondLst>
                              <p:cond delay="0"/>
                            </p:stCondLst>
                            <p:childTnLst>
                              <p:par>
                                <p:cTn id="1317" nodeType="clickEffect" fill="hold" presetClass="entr" presetID="10">
                                  <p:stCondLst>
                                    <p:cond delay="0"/>
                                  </p:stCondLst>
                                  <p:childTnLst>
                                    <p:set>
                                      <p:cBhvr>
                                        <p:cTn id="1318" dur="1" fill="hold">
                                          <p:stCondLst>
                                            <p:cond delay="0"/>
                                          </p:stCondLst>
                                        </p:cTn>
                                        <p:tgtEl>
                                          <p:spTgt spid="2040"/>
                                        </p:tgtEl>
                                        <p:attrNameLst>
                                          <p:attrName>style.visibility</p:attrName>
                                        </p:attrNameLst>
                                      </p:cBhvr>
                                      <p:to>
                                        <p:strVal val="visible"/>
                                      </p:to>
                                    </p:set>
                                    <p:animEffect filter="fade" transition="in">
                                      <p:cBhvr additive="repl">
                                        <p:cTn id="1319" dur="500"/>
                                        <p:tgtEl>
                                          <p:spTgt spid="204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2" name="TextShape 1"/>
          <p:cNvSpPr txBox="1"/>
          <p:nvPr/>
        </p:nvSpPr>
        <p:spPr>
          <a:xfrm>
            <a:off x="685800" y="2416320"/>
            <a:ext cx="7772040" cy="1469520"/>
          </a:xfrm>
          <a:prstGeom prst="rect">
            <a:avLst/>
          </a:prstGeom>
          <a:noFill/>
          <a:ln>
            <a:noFill/>
          </a:ln>
        </p:spPr>
        <p:txBody>
          <a:bodyPr anchor="ctr">
            <a:normAutofit fontScale="78000"/>
          </a:bodyPr>
          <a:p>
            <a:pPr>
              <a:lnSpc>
                <a:spcPct val="100000"/>
              </a:lnSpc>
            </a:pPr>
            <a:br/>
            <a:r>
              <a:rPr b="1" lang="en-US" sz="3600" spc="-1" strike="noStrike">
                <a:solidFill>
                  <a:srgbClr val="ff0066"/>
                </a:solidFill>
                <a:latin typeface="Octapost NBP"/>
                <a:ea typeface="Verdana"/>
              </a:rPr>
              <a:t>Assembler   directives </a:t>
            </a:r>
            <a:br/>
            <a:endParaRPr b="0" lang="en-US" sz="3600" spc="-1" strike="noStrike">
              <a:solidFill>
                <a:srgbClr val="000000"/>
              </a:solidFill>
              <a:latin typeface="Verdana"/>
            </a:endParaRPr>
          </a:p>
        </p:txBody>
      </p:sp>
    </p:spTree>
  </p:cSld>
  <mc:AlternateContent>
    <mc:Choice Requires="p14">
      <p:transition spd="med" p14:dur="800">
        <p:circle/>
      </p:transition>
    </mc:Choice>
    <mc:Fallback>
      <p:transition spd="med">
        <p:circle/>
      </p:transition>
    </mc:Fallback>
  </mc:AlternateContent>
</p:sld>
</file>

<file path=ppt/slides/slide1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3" name="CustomShape 1"/>
          <p:cNvSpPr/>
          <p:nvPr/>
        </p:nvSpPr>
        <p:spPr>
          <a:xfrm>
            <a:off x="762120" y="3786480"/>
            <a:ext cx="7467120" cy="1421280"/>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p:style>
      </p:sp>
      <p:sp>
        <p:nvSpPr>
          <p:cNvPr id="2044" name="CustomShape 2"/>
          <p:cNvSpPr/>
          <p:nvPr/>
        </p:nvSpPr>
        <p:spPr>
          <a:xfrm>
            <a:off x="762120" y="3207240"/>
            <a:ext cx="7467120" cy="602640"/>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p:style>
      </p:sp>
      <p:sp>
        <p:nvSpPr>
          <p:cNvPr id="2045" name="CustomShape 3"/>
          <p:cNvSpPr/>
          <p:nvPr/>
        </p:nvSpPr>
        <p:spPr>
          <a:xfrm>
            <a:off x="762120" y="2318040"/>
            <a:ext cx="7467120" cy="882360"/>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p:style>
      </p:sp>
      <p:sp>
        <p:nvSpPr>
          <p:cNvPr id="2046" name="CustomShape 4"/>
          <p:cNvSpPr/>
          <p:nvPr/>
        </p:nvSpPr>
        <p:spPr>
          <a:xfrm>
            <a:off x="762120" y="1607040"/>
            <a:ext cx="7467120" cy="602640"/>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p:style>
      </p:sp>
      <p:sp>
        <p:nvSpPr>
          <p:cNvPr id="2047" name="TextShape 5"/>
          <p:cNvSpPr txBox="1"/>
          <p:nvPr/>
        </p:nvSpPr>
        <p:spPr>
          <a:xfrm>
            <a:off x="2895480" y="110880"/>
            <a:ext cx="6019560" cy="487080"/>
          </a:xfrm>
          <a:prstGeom prst="rect">
            <a:avLst/>
          </a:prstGeom>
          <a:noFill/>
          <a:ln>
            <a:noFill/>
          </a:ln>
        </p:spPr>
        <p:txBody>
          <a:bodyPr anchor="ctr"/>
          <a:p>
            <a:pPr>
              <a:lnSpc>
                <a:spcPct val="100000"/>
              </a:lnSpc>
            </a:pPr>
            <a:r>
              <a:rPr b="1" lang="en-US" sz="2000" spc="-1" strike="noStrike">
                <a:solidFill>
                  <a:srgbClr val="ff0066"/>
                </a:solidFill>
                <a:latin typeface="Verdana"/>
                <a:ea typeface="Verdana"/>
              </a:rPr>
              <a:t>Assemble Directives</a:t>
            </a:r>
            <a:endParaRPr b="0" lang="en-US" sz="2000" spc="-1" strike="noStrike">
              <a:solidFill>
                <a:srgbClr val="000000"/>
              </a:solidFill>
              <a:latin typeface="Verdana"/>
            </a:endParaRPr>
          </a:p>
        </p:txBody>
      </p:sp>
      <p:sp>
        <p:nvSpPr>
          <p:cNvPr id="2048" name="TextShape 6"/>
          <p:cNvSpPr txBox="1"/>
          <p:nvPr/>
        </p:nvSpPr>
        <p:spPr>
          <a:xfrm>
            <a:off x="6553080" y="6356520"/>
            <a:ext cx="2133360" cy="364680"/>
          </a:xfrm>
          <a:prstGeom prst="rect">
            <a:avLst/>
          </a:prstGeom>
          <a:noFill/>
          <a:ln>
            <a:noFill/>
          </a:ln>
        </p:spPr>
        <p:txBody>
          <a:bodyPr anchor="ctr"/>
          <a:p>
            <a:pPr algn="r">
              <a:lnSpc>
                <a:spcPct val="100000"/>
              </a:lnSpc>
            </a:pPr>
            <a:fld id="{44129C6F-0837-4577-B05B-33690208B284}" type="slidenum">
              <a:rPr b="0" lang="en-IN" sz="1200" spc="-1" strike="noStrike">
                <a:solidFill>
                  <a:srgbClr val="8b8b8b"/>
                </a:solidFill>
                <a:latin typeface="Verdana"/>
                <a:ea typeface="Verdana"/>
              </a:rPr>
              <a:t>&lt;number&gt;</a:t>
            </a:fld>
            <a:endParaRPr b="0" lang="en-IN" sz="1200" spc="-1" strike="noStrike">
              <a:latin typeface="Times New Roman"/>
            </a:endParaRPr>
          </a:p>
        </p:txBody>
      </p:sp>
      <p:sp>
        <p:nvSpPr>
          <p:cNvPr id="2049" name="CustomShape 7"/>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2050" name="CustomShape 8"/>
          <p:cNvSpPr/>
          <p:nvPr/>
        </p:nvSpPr>
        <p:spPr>
          <a:xfrm>
            <a:off x="762120" y="1607040"/>
            <a:ext cx="7848360" cy="3984120"/>
          </a:xfrm>
          <a:prstGeom prst="rect">
            <a:avLst/>
          </a:prstGeom>
          <a:noFill/>
          <a:ln>
            <a:noFill/>
          </a:ln>
        </p:spPr>
        <p:style>
          <a:lnRef idx="0"/>
          <a:fillRef idx="0"/>
          <a:effectRef idx="0"/>
          <a:fontRef idx="minor"/>
        </p:style>
        <p:txBody>
          <a:bodyPr lIns="90000" rIns="90000" tIns="45000" bIns="45000"/>
          <a:p>
            <a:pPr marL="285840" indent="-285480">
              <a:lnSpc>
                <a:spcPct val="100000"/>
              </a:lnSpc>
              <a:buSzPct val="100051"/>
              <a:buBlip>
                <a:blip r:embed="rId1"/>
              </a:buBlip>
            </a:pPr>
            <a:r>
              <a:rPr b="1" lang="en-IN" sz="1600" spc="-1" strike="noStrike">
                <a:solidFill>
                  <a:srgbClr val="000000"/>
                </a:solidFill>
                <a:latin typeface="Verdana"/>
              </a:rPr>
              <a:t>Instructions to the Assembler regarding the program being executed.</a:t>
            </a:r>
            <a:endParaRPr b="0" lang="en-IN" sz="1600" spc="-1" strike="noStrike">
              <a:latin typeface="Arial"/>
            </a:endParaRPr>
          </a:p>
          <a:p>
            <a:pPr>
              <a:lnSpc>
                <a:spcPct val="100000"/>
              </a:lnSpc>
            </a:pPr>
            <a:endParaRPr b="0" lang="en-IN" sz="1600" spc="-1" strike="noStrike">
              <a:latin typeface="Arial"/>
            </a:endParaRPr>
          </a:p>
          <a:p>
            <a:pPr marL="285840" indent="-285480">
              <a:lnSpc>
                <a:spcPct val="100000"/>
              </a:lnSpc>
              <a:buSzPct val="100051"/>
              <a:buBlip>
                <a:blip r:embed="rId2"/>
              </a:buBlip>
            </a:pPr>
            <a:r>
              <a:rPr b="1" lang="en-IN" sz="1600" spc="-1" strike="noStrike">
                <a:solidFill>
                  <a:srgbClr val="000000"/>
                </a:solidFill>
                <a:latin typeface="Verdana"/>
              </a:rPr>
              <a:t>Control the generation of machine codes and organization of the program; but no machine codes are generated for assembler directives.</a:t>
            </a:r>
            <a:endParaRPr b="0" lang="en-IN" sz="1600" spc="-1" strike="noStrike">
              <a:latin typeface="Arial"/>
            </a:endParaRPr>
          </a:p>
          <a:p>
            <a:pPr>
              <a:lnSpc>
                <a:spcPct val="100000"/>
              </a:lnSpc>
            </a:pPr>
            <a:endParaRPr b="0" lang="en-IN" sz="1600" spc="-1" strike="noStrike">
              <a:latin typeface="Arial"/>
            </a:endParaRPr>
          </a:p>
          <a:p>
            <a:pPr marL="285840" indent="-285480">
              <a:lnSpc>
                <a:spcPct val="100000"/>
              </a:lnSpc>
              <a:buSzPct val="100051"/>
              <a:buBlip>
                <a:blip r:embed="rId3"/>
              </a:buBlip>
            </a:pPr>
            <a:r>
              <a:rPr b="1" lang="en-IN" sz="1600" spc="-1" strike="noStrike">
                <a:solidFill>
                  <a:srgbClr val="000000"/>
                </a:solidFill>
                <a:latin typeface="Verdana"/>
              </a:rPr>
              <a:t>Also called ‘pseudo instructions’</a:t>
            </a:r>
            <a:endParaRPr b="0" lang="en-IN" sz="1600" spc="-1" strike="noStrike">
              <a:latin typeface="Arial"/>
            </a:endParaRPr>
          </a:p>
          <a:p>
            <a:pPr>
              <a:lnSpc>
                <a:spcPct val="100000"/>
              </a:lnSpc>
            </a:pPr>
            <a:endParaRPr b="0" lang="en-IN" sz="1600" spc="-1" strike="noStrike">
              <a:latin typeface="Arial"/>
            </a:endParaRPr>
          </a:p>
          <a:p>
            <a:pPr marL="285840" indent="-285480">
              <a:lnSpc>
                <a:spcPct val="100000"/>
              </a:lnSpc>
              <a:buSzPct val="100051"/>
              <a:buBlip>
                <a:blip r:embed="rId4"/>
              </a:buBlip>
            </a:pPr>
            <a:r>
              <a:rPr b="1" lang="en-IN" sz="1600" spc="-1" strike="noStrike">
                <a:solidFill>
                  <a:srgbClr val="000000"/>
                </a:solidFill>
                <a:latin typeface="Verdana"/>
              </a:rPr>
              <a:t>Used to :</a:t>
            </a:r>
            <a:endParaRPr b="0" lang="en-IN" sz="1600" spc="-1" strike="noStrike">
              <a:latin typeface="Arial"/>
            </a:endParaRPr>
          </a:p>
          <a:p>
            <a:pPr>
              <a:lnSpc>
                <a:spcPct val="100000"/>
              </a:lnSpc>
            </a:pPr>
            <a:r>
              <a:rPr b="1" lang="en-IN" sz="1600" spc="-1" strike="noStrike">
                <a:solidFill>
                  <a:srgbClr val="cc0066"/>
                </a:solidFill>
                <a:latin typeface="Verdana"/>
              </a:rPr>
              <a:t>     › </a:t>
            </a:r>
            <a:r>
              <a:rPr b="1" lang="en-IN" sz="1600" spc="-1" strike="noStrike">
                <a:solidFill>
                  <a:srgbClr val="cc0066"/>
                </a:solidFill>
                <a:latin typeface="Verdana"/>
              </a:rPr>
              <a:t>specify the start and end of a program</a:t>
            </a:r>
            <a:endParaRPr b="0" lang="en-IN" sz="1600" spc="-1" strike="noStrike">
              <a:latin typeface="Arial"/>
            </a:endParaRPr>
          </a:p>
          <a:p>
            <a:pPr>
              <a:lnSpc>
                <a:spcPct val="100000"/>
              </a:lnSpc>
            </a:pPr>
            <a:r>
              <a:rPr b="1" lang="en-IN" sz="1600" spc="-1" strike="noStrike">
                <a:solidFill>
                  <a:srgbClr val="cc0066"/>
                </a:solidFill>
                <a:latin typeface="Verdana"/>
              </a:rPr>
              <a:t>     › </a:t>
            </a:r>
            <a:r>
              <a:rPr b="1" lang="en-IN" sz="1600" spc="-1" strike="noStrike">
                <a:solidFill>
                  <a:srgbClr val="cc0066"/>
                </a:solidFill>
                <a:latin typeface="Verdana"/>
              </a:rPr>
              <a:t>attach value to variables</a:t>
            </a:r>
            <a:endParaRPr b="0" lang="en-IN" sz="1600" spc="-1" strike="noStrike">
              <a:latin typeface="Arial"/>
            </a:endParaRPr>
          </a:p>
          <a:p>
            <a:pPr>
              <a:lnSpc>
                <a:spcPct val="100000"/>
              </a:lnSpc>
            </a:pPr>
            <a:r>
              <a:rPr b="1" lang="en-IN" sz="1600" spc="-1" strike="noStrike">
                <a:solidFill>
                  <a:srgbClr val="cc0066"/>
                </a:solidFill>
                <a:latin typeface="Verdana"/>
              </a:rPr>
              <a:t>     › </a:t>
            </a:r>
            <a:r>
              <a:rPr b="1" lang="en-IN" sz="1600" spc="-1" strike="noStrike">
                <a:solidFill>
                  <a:srgbClr val="cc0066"/>
                </a:solidFill>
                <a:latin typeface="Verdana"/>
              </a:rPr>
              <a:t>allocate storage locations to input/ output data</a:t>
            </a:r>
            <a:endParaRPr b="0" lang="en-IN" sz="1600" spc="-1" strike="noStrike">
              <a:latin typeface="Arial"/>
            </a:endParaRPr>
          </a:p>
          <a:p>
            <a:pPr>
              <a:lnSpc>
                <a:spcPct val="100000"/>
              </a:lnSpc>
            </a:pPr>
            <a:r>
              <a:rPr b="1" lang="en-IN" sz="1600" spc="-1" strike="noStrike">
                <a:solidFill>
                  <a:srgbClr val="cc0066"/>
                </a:solidFill>
                <a:latin typeface="Verdana"/>
              </a:rPr>
              <a:t>     › </a:t>
            </a:r>
            <a:r>
              <a:rPr b="1" lang="en-IN" sz="1600" spc="-1" strike="noStrike">
                <a:solidFill>
                  <a:srgbClr val="cc0066"/>
                </a:solidFill>
                <a:latin typeface="Verdana"/>
              </a:rPr>
              <a:t>define start and end of segments, procedures, macros etc..</a:t>
            </a:r>
            <a:endParaRPr b="0" lang="en-IN" sz="1600" spc="-1" strike="noStrike">
              <a:latin typeface="Arial"/>
            </a:endParaRPr>
          </a:p>
          <a:p>
            <a:pPr>
              <a:lnSpc>
                <a:spcPct val="100000"/>
              </a:lnSpc>
            </a:pPr>
            <a:r>
              <a:rPr b="1" lang="en-IN" sz="1600" spc="-1" strike="noStrike">
                <a:solidFill>
                  <a:srgbClr val="000000"/>
                </a:solidFill>
                <a:latin typeface="Verdana"/>
              </a:rPr>
              <a:t>     </a:t>
            </a:r>
            <a:endParaRPr b="0" lang="en-IN" sz="1600" spc="-1" strike="noStrike">
              <a:latin typeface="Arial"/>
            </a:endParaRPr>
          </a:p>
          <a:p>
            <a:pPr>
              <a:lnSpc>
                <a:spcPct val="100000"/>
              </a:lnSpc>
            </a:pPr>
            <a:endParaRPr b="0" lang="en-IN" sz="1600" spc="-1" strike="noStrike">
              <a:latin typeface="Arial"/>
            </a:endParaRPr>
          </a:p>
        </p:txBody>
      </p:sp>
    </p:spTree>
  </p:cSld>
  <mc:AlternateContent>
    <mc:Choice Requires="p14">
      <p:transition spd="slow" p14:dur="2000"/>
    </mc:Choice>
    <mc:Fallback>
      <p:transition spd="slow"/>
    </mc:Fallback>
  </mc:AlternateContent>
  <p:timing>
    <p:tnLst>
      <p:par>
        <p:cTn id="1320" dur="indefinite" restart="never" nodeType="tmRoot">
          <p:childTnLst>
            <p:seq>
              <p:cTn id="1321" dur="indefinite" nodeType="mainSeq">
                <p:childTnLst>
                  <p:par>
                    <p:cTn id="1322" fill="hold">
                      <p:stCondLst>
                        <p:cond delay="indefinite"/>
                      </p:stCondLst>
                      <p:childTnLst>
                        <p:par>
                          <p:cTn id="1323" fill="hold">
                            <p:stCondLst>
                              <p:cond delay="0"/>
                            </p:stCondLst>
                            <p:childTnLst>
                              <p:par>
                                <p:cTn id="1324" nodeType="clickEffect" fill="hold" presetClass="exit" presetID="1">
                                  <p:stCondLst>
                                    <p:cond delay="0"/>
                                  </p:stCondLst>
                                  <p:childTnLst>
                                    <p:set>
                                      <p:cBhvr>
                                        <p:cTn id="1325" dur="1" fill="hold">
                                          <p:stCondLst>
                                            <p:cond delay="0"/>
                                          </p:stCondLst>
                                        </p:cTn>
                                        <p:tgtEl>
                                          <p:spTgt spid="2046"/>
                                        </p:tgtEl>
                                        <p:attrNameLst>
                                          <p:attrName>style.visibility</p:attrName>
                                        </p:attrNameLst>
                                      </p:cBhvr>
                                      <p:to>
                                        <p:strVal val="hidden"/>
                                      </p:to>
                                    </p:set>
                                  </p:childTnLst>
                                </p:cTn>
                              </p:par>
                              <p:par>
                                <p:cTn id="1326" nodeType="withEffect" fill="hold" presetClass="entr" presetID="1">
                                  <p:stCondLst>
                                    <p:cond delay="0"/>
                                  </p:stCondLst>
                                  <p:childTnLst>
                                    <p:set>
                                      <p:cBhvr>
                                        <p:cTn id="1327" dur="1" fill="hold">
                                          <p:stCondLst>
                                            <p:cond delay="0"/>
                                          </p:stCondLst>
                                        </p:cTn>
                                        <p:tgtEl>
                                          <p:spTgt spid="2045"/>
                                        </p:tgtEl>
                                        <p:attrNameLst>
                                          <p:attrName>style.visibility</p:attrName>
                                        </p:attrNameLst>
                                      </p:cBhvr>
                                      <p:to>
                                        <p:strVal val="visible"/>
                                      </p:to>
                                    </p:set>
                                  </p:childTnLst>
                                </p:cTn>
                              </p:par>
                            </p:childTnLst>
                          </p:cTn>
                        </p:par>
                      </p:childTnLst>
                    </p:cTn>
                  </p:par>
                  <p:par>
                    <p:cTn id="1328" fill="hold">
                      <p:stCondLst>
                        <p:cond delay="indefinite"/>
                      </p:stCondLst>
                      <p:childTnLst>
                        <p:par>
                          <p:cTn id="1329" fill="hold">
                            <p:stCondLst>
                              <p:cond delay="0"/>
                            </p:stCondLst>
                            <p:childTnLst>
                              <p:par>
                                <p:cTn id="1330" nodeType="clickEffect" fill="hold" presetClass="exit" presetID="1">
                                  <p:stCondLst>
                                    <p:cond delay="0"/>
                                  </p:stCondLst>
                                  <p:childTnLst>
                                    <p:set>
                                      <p:cBhvr>
                                        <p:cTn id="1331" dur="1" fill="hold">
                                          <p:stCondLst>
                                            <p:cond delay="0"/>
                                          </p:stCondLst>
                                        </p:cTn>
                                        <p:tgtEl>
                                          <p:spTgt spid="2045"/>
                                        </p:tgtEl>
                                        <p:attrNameLst>
                                          <p:attrName>style.visibility</p:attrName>
                                        </p:attrNameLst>
                                      </p:cBhvr>
                                      <p:to>
                                        <p:strVal val="hidden"/>
                                      </p:to>
                                    </p:set>
                                  </p:childTnLst>
                                </p:cTn>
                              </p:par>
                              <p:par>
                                <p:cTn id="1332" nodeType="withEffect" fill="hold" presetClass="entr" presetID="1">
                                  <p:stCondLst>
                                    <p:cond delay="0"/>
                                  </p:stCondLst>
                                  <p:childTnLst>
                                    <p:set>
                                      <p:cBhvr>
                                        <p:cTn id="1333" dur="1" fill="hold">
                                          <p:stCondLst>
                                            <p:cond delay="0"/>
                                          </p:stCondLst>
                                        </p:cTn>
                                        <p:tgtEl>
                                          <p:spTgt spid="2044"/>
                                        </p:tgtEl>
                                        <p:attrNameLst>
                                          <p:attrName>style.visibility</p:attrName>
                                        </p:attrNameLst>
                                      </p:cBhvr>
                                      <p:to>
                                        <p:strVal val="visible"/>
                                      </p:to>
                                    </p:set>
                                  </p:childTnLst>
                                </p:cTn>
                              </p:par>
                            </p:childTnLst>
                          </p:cTn>
                        </p:par>
                      </p:childTnLst>
                    </p:cTn>
                  </p:par>
                  <p:par>
                    <p:cTn id="1334" fill="hold">
                      <p:stCondLst>
                        <p:cond delay="indefinite"/>
                      </p:stCondLst>
                      <p:childTnLst>
                        <p:par>
                          <p:cTn id="1335" fill="hold">
                            <p:stCondLst>
                              <p:cond delay="0"/>
                            </p:stCondLst>
                            <p:childTnLst>
                              <p:par>
                                <p:cTn id="1336" nodeType="clickEffect" fill="hold" presetClass="exit" presetID="1">
                                  <p:stCondLst>
                                    <p:cond delay="0"/>
                                  </p:stCondLst>
                                  <p:childTnLst>
                                    <p:set>
                                      <p:cBhvr>
                                        <p:cTn id="1337" dur="1" fill="hold">
                                          <p:stCondLst>
                                            <p:cond delay="0"/>
                                          </p:stCondLst>
                                        </p:cTn>
                                        <p:tgtEl>
                                          <p:spTgt spid="2044"/>
                                        </p:tgtEl>
                                        <p:attrNameLst>
                                          <p:attrName>style.visibility</p:attrName>
                                        </p:attrNameLst>
                                      </p:cBhvr>
                                      <p:to>
                                        <p:strVal val="hidden"/>
                                      </p:to>
                                    </p:set>
                                  </p:childTnLst>
                                </p:cTn>
                              </p:par>
                              <p:par>
                                <p:cTn id="1338" nodeType="withEffect" fill="hold" presetClass="entr" presetID="1">
                                  <p:stCondLst>
                                    <p:cond delay="0"/>
                                  </p:stCondLst>
                                  <p:childTnLst>
                                    <p:set>
                                      <p:cBhvr>
                                        <p:cTn id="1339" dur="1" fill="hold">
                                          <p:stCondLst>
                                            <p:cond delay="0"/>
                                          </p:stCondLst>
                                        </p:cTn>
                                        <p:tgtEl>
                                          <p:spTgt spid="2043"/>
                                        </p:tgtEl>
                                        <p:attrNameLst>
                                          <p:attrName>style.visibility</p:attrName>
                                        </p:attrNameLst>
                                      </p:cBhvr>
                                      <p:to>
                                        <p:strVal val="visible"/>
                                      </p:to>
                                    </p:set>
                                  </p:childTnLst>
                                </p:cTn>
                              </p:par>
                            </p:childTnLst>
                          </p:cTn>
                        </p:par>
                      </p:childTnLst>
                    </p:cTn>
                  </p:par>
                  <p:par>
                    <p:cTn id="1340" fill="hold">
                      <p:stCondLst>
                        <p:cond delay="indefinite"/>
                      </p:stCondLst>
                      <p:childTnLst>
                        <p:par>
                          <p:cTn id="1341" fill="hold">
                            <p:stCondLst>
                              <p:cond delay="0"/>
                            </p:stCondLst>
                            <p:childTnLst>
                              <p:par>
                                <p:cTn id="1342" nodeType="clickEffect" fill="hold" presetClass="exit" presetID="1">
                                  <p:stCondLst>
                                    <p:cond delay="0"/>
                                  </p:stCondLst>
                                  <p:childTnLst>
                                    <p:set>
                                      <p:cBhvr>
                                        <p:cTn id="1343" dur="1" fill="hold">
                                          <p:stCondLst>
                                            <p:cond delay="0"/>
                                          </p:stCondLst>
                                        </p:cTn>
                                        <p:tgtEl>
                                          <p:spTgt spid="2043"/>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1" name="CustomShape 1"/>
          <p:cNvSpPr/>
          <p:nvPr/>
        </p:nvSpPr>
        <p:spPr>
          <a:xfrm>
            <a:off x="3029400" y="5029200"/>
            <a:ext cx="2456640" cy="28188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2052" name="CustomShape 2"/>
          <p:cNvSpPr/>
          <p:nvPr/>
        </p:nvSpPr>
        <p:spPr>
          <a:xfrm rot="16200000">
            <a:off x="936360" y="295560"/>
            <a:ext cx="349200" cy="1739880"/>
          </a:xfrm>
          <a:prstGeom prst="flowChartOffpageConnector">
            <a:avLst/>
          </a:prstGeom>
          <a:solidFill>
            <a:srgbClr val="ff99cc"/>
          </a:solidFill>
          <a:ln>
            <a:noFill/>
          </a:ln>
        </p:spPr>
        <p:style>
          <a:lnRef idx="2">
            <a:schemeClr val="accent1">
              <a:shade val="50000"/>
            </a:schemeClr>
          </a:lnRef>
          <a:fillRef idx="1">
            <a:schemeClr val="accent1"/>
          </a:fillRef>
          <a:effectRef idx="0">
            <a:schemeClr val="accent1"/>
          </a:effectRef>
          <a:fontRef idx="minor"/>
        </p:style>
      </p:sp>
      <p:sp>
        <p:nvSpPr>
          <p:cNvPr id="2053" name="TextShape 3"/>
          <p:cNvSpPr txBox="1"/>
          <p:nvPr/>
        </p:nvSpPr>
        <p:spPr>
          <a:xfrm>
            <a:off x="2895480" y="110880"/>
            <a:ext cx="6019560" cy="487080"/>
          </a:xfrm>
          <a:prstGeom prst="rect">
            <a:avLst/>
          </a:prstGeom>
          <a:noFill/>
          <a:ln>
            <a:noFill/>
          </a:ln>
        </p:spPr>
        <p:txBody>
          <a:bodyPr anchor="ctr"/>
          <a:p>
            <a:pPr>
              <a:lnSpc>
                <a:spcPct val="100000"/>
              </a:lnSpc>
            </a:pPr>
            <a:r>
              <a:rPr b="1" lang="en-US" sz="2000" spc="-1" strike="noStrike">
                <a:solidFill>
                  <a:srgbClr val="ff0066"/>
                </a:solidFill>
                <a:latin typeface="Verdana"/>
                <a:ea typeface="Verdana"/>
              </a:rPr>
              <a:t>Assemble Directives</a:t>
            </a:r>
            <a:endParaRPr b="0" lang="en-US" sz="2000" spc="-1" strike="noStrike">
              <a:solidFill>
                <a:srgbClr val="000000"/>
              </a:solidFill>
              <a:latin typeface="Verdana"/>
            </a:endParaRPr>
          </a:p>
        </p:txBody>
      </p:sp>
      <p:sp>
        <p:nvSpPr>
          <p:cNvPr id="2054" name="TextShape 4"/>
          <p:cNvSpPr txBox="1"/>
          <p:nvPr/>
        </p:nvSpPr>
        <p:spPr>
          <a:xfrm>
            <a:off x="6553080" y="6356520"/>
            <a:ext cx="2133360" cy="364680"/>
          </a:xfrm>
          <a:prstGeom prst="rect">
            <a:avLst/>
          </a:prstGeom>
          <a:noFill/>
          <a:ln>
            <a:noFill/>
          </a:ln>
        </p:spPr>
        <p:txBody>
          <a:bodyPr anchor="ctr"/>
          <a:p>
            <a:pPr algn="r">
              <a:lnSpc>
                <a:spcPct val="100000"/>
              </a:lnSpc>
            </a:pPr>
            <a:fld id="{BA6A5F64-5E82-4B27-B19C-42A717F195E8}" type="slidenum">
              <a:rPr b="0" lang="en-IN" sz="1200" spc="-1" strike="noStrike">
                <a:solidFill>
                  <a:srgbClr val="8b8b8b"/>
                </a:solidFill>
                <a:latin typeface="Verdana"/>
                <a:ea typeface="Verdana"/>
              </a:rPr>
              <a:t>&lt;number&gt;</a:t>
            </a:fld>
            <a:endParaRPr b="0" lang="en-IN" sz="1200" spc="-1" strike="noStrike">
              <a:latin typeface="Times New Roman"/>
            </a:endParaRPr>
          </a:p>
        </p:txBody>
      </p:sp>
      <p:sp>
        <p:nvSpPr>
          <p:cNvPr id="2055" name="CustomShape 5"/>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2056" name="CustomShape 6"/>
          <p:cNvSpPr/>
          <p:nvPr/>
        </p:nvSpPr>
        <p:spPr>
          <a:xfrm>
            <a:off x="2971800" y="1066680"/>
            <a:ext cx="5638320" cy="3353760"/>
          </a:xfrm>
          <a:prstGeom prst="rect">
            <a:avLst/>
          </a:prstGeom>
          <a:noFill/>
          <a:ln>
            <a:noFill/>
          </a:ln>
        </p:spPr>
        <p:style>
          <a:lnRef idx="0"/>
          <a:fillRef idx="0"/>
          <a:effectRef idx="0"/>
          <a:fontRef idx="minor"/>
        </p:style>
        <p:txBody>
          <a:bodyPr lIns="90000" rIns="90000" tIns="45000" bIns="45000"/>
          <a:p>
            <a:pPr marL="285840" indent="-285480">
              <a:lnSpc>
                <a:spcPct val="100000"/>
              </a:lnSpc>
              <a:buSzPct val="100051"/>
              <a:buBlip>
                <a:blip r:embed="rId1"/>
              </a:buBlip>
            </a:pPr>
            <a:r>
              <a:rPr b="1" lang="en-IN" sz="1600" spc="-1" strike="noStrike">
                <a:solidFill>
                  <a:srgbClr val="000000"/>
                </a:solidFill>
                <a:latin typeface="Verdana"/>
              </a:rPr>
              <a:t>Define Byte</a:t>
            </a:r>
            <a:endParaRPr b="0" lang="en-IN" sz="1600" spc="-1" strike="noStrike">
              <a:latin typeface="Arial"/>
            </a:endParaRPr>
          </a:p>
          <a:p>
            <a:pPr>
              <a:lnSpc>
                <a:spcPct val="100000"/>
              </a:lnSpc>
            </a:pPr>
            <a:endParaRPr b="0" lang="en-IN" sz="1600" spc="-1" strike="noStrike">
              <a:latin typeface="Arial"/>
            </a:endParaRPr>
          </a:p>
          <a:p>
            <a:pPr marL="285840" indent="-285480">
              <a:lnSpc>
                <a:spcPct val="100000"/>
              </a:lnSpc>
              <a:buSzPct val="100051"/>
              <a:buBlip>
                <a:blip r:embed="rId2"/>
              </a:buBlip>
            </a:pPr>
            <a:r>
              <a:rPr b="1" lang="en-IN" sz="1600" spc="-1" strike="noStrike">
                <a:solidFill>
                  <a:srgbClr val="000000"/>
                </a:solidFill>
                <a:latin typeface="Verdana"/>
              </a:rPr>
              <a:t>Define a byte type (8-bit) variable</a:t>
            </a:r>
            <a:endParaRPr b="0" lang="en-IN" sz="1600" spc="-1" strike="noStrike">
              <a:latin typeface="Arial"/>
            </a:endParaRPr>
          </a:p>
          <a:p>
            <a:pPr>
              <a:lnSpc>
                <a:spcPct val="100000"/>
              </a:lnSpc>
            </a:pPr>
            <a:endParaRPr b="0" lang="en-IN" sz="1600" spc="-1" strike="noStrike">
              <a:latin typeface="Arial"/>
            </a:endParaRPr>
          </a:p>
          <a:p>
            <a:pPr marL="285840" indent="-285480">
              <a:lnSpc>
                <a:spcPct val="100000"/>
              </a:lnSpc>
              <a:buSzPct val="100051"/>
              <a:buBlip>
                <a:blip r:embed="rId3"/>
              </a:buBlip>
            </a:pPr>
            <a:r>
              <a:rPr b="1" lang="en-IN" sz="1600" spc="-1" strike="noStrike">
                <a:solidFill>
                  <a:srgbClr val="000000"/>
                </a:solidFill>
                <a:latin typeface="Verdana"/>
              </a:rPr>
              <a:t>Reserves specific amount of memory locations to each variable</a:t>
            </a:r>
            <a:endParaRPr b="0" lang="en-IN" sz="1600" spc="-1" strike="noStrike">
              <a:latin typeface="Arial"/>
            </a:endParaRPr>
          </a:p>
          <a:p>
            <a:pPr>
              <a:lnSpc>
                <a:spcPct val="100000"/>
              </a:lnSpc>
            </a:pPr>
            <a:endParaRPr b="0" lang="en-IN" sz="1600" spc="-1" strike="noStrike">
              <a:latin typeface="Arial"/>
            </a:endParaRPr>
          </a:p>
          <a:p>
            <a:pPr marL="285840" indent="-285480">
              <a:lnSpc>
                <a:spcPct val="100000"/>
              </a:lnSpc>
              <a:buSzPct val="100051"/>
              <a:buBlip>
                <a:blip r:embed="rId4"/>
              </a:buBlip>
            </a:pPr>
            <a:r>
              <a:rPr b="1" lang="en-IN" sz="1600" spc="-1" strike="noStrike">
                <a:solidFill>
                  <a:srgbClr val="000000"/>
                </a:solidFill>
                <a:latin typeface="Verdana"/>
              </a:rPr>
              <a:t>Range : 00</a:t>
            </a:r>
            <a:r>
              <a:rPr b="1" lang="en-IN" sz="1600" spc="-1" strike="noStrike" baseline="-25000">
                <a:solidFill>
                  <a:srgbClr val="000000"/>
                </a:solidFill>
                <a:latin typeface="Verdana"/>
              </a:rPr>
              <a:t>H</a:t>
            </a:r>
            <a:r>
              <a:rPr b="1" lang="en-IN" sz="1600" spc="-1" strike="noStrike">
                <a:solidFill>
                  <a:srgbClr val="000000"/>
                </a:solidFill>
                <a:latin typeface="Verdana"/>
              </a:rPr>
              <a:t> – FF</a:t>
            </a:r>
            <a:r>
              <a:rPr b="1" lang="en-IN" sz="1600" spc="-1" strike="noStrike" baseline="-25000">
                <a:solidFill>
                  <a:srgbClr val="000000"/>
                </a:solidFill>
                <a:latin typeface="Verdana"/>
              </a:rPr>
              <a:t>H</a:t>
            </a:r>
            <a:r>
              <a:rPr b="1" lang="en-IN" sz="1600" spc="-1" strike="noStrike">
                <a:solidFill>
                  <a:srgbClr val="000000"/>
                </a:solidFill>
                <a:latin typeface="Verdana"/>
              </a:rPr>
              <a:t> for unsigned value;      </a:t>
            </a:r>
            <a:r>
              <a:rPr b="1" lang="en-IN" sz="1600" spc="-1" strike="noStrike">
                <a:solidFill>
                  <a:srgbClr val="000000"/>
                </a:solidFill>
                <a:latin typeface="Verdana"/>
              </a:rPr>
              <a:t>	</a:t>
            </a:r>
            <a:r>
              <a:rPr b="1" lang="en-IN" sz="1600" spc="-1" strike="noStrike">
                <a:solidFill>
                  <a:srgbClr val="000000"/>
                </a:solidFill>
                <a:latin typeface="Verdana"/>
              </a:rPr>
              <a:t>     00</a:t>
            </a:r>
            <a:r>
              <a:rPr b="1" lang="en-IN" sz="1600" spc="-1" strike="noStrike" baseline="-25000">
                <a:solidFill>
                  <a:srgbClr val="000000"/>
                </a:solidFill>
                <a:latin typeface="Verdana"/>
              </a:rPr>
              <a:t>H</a:t>
            </a:r>
            <a:r>
              <a:rPr b="1" lang="en-IN" sz="1600" spc="-1" strike="noStrike">
                <a:solidFill>
                  <a:srgbClr val="000000"/>
                </a:solidFill>
                <a:latin typeface="Verdana"/>
              </a:rPr>
              <a:t> – 7F</a:t>
            </a:r>
            <a:r>
              <a:rPr b="1" lang="en-IN" sz="1600" spc="-1" strike="noStrike" baseline="-25000">
                <a:solidFill>
                  <a:srgbClr val="000000"/>
                </a:solidFill>
                <a:latin typeface="Verdana"/>
              </a:rPr>
              <a:t>H</a:t>
            </a:r>
            <a:r>
              <a:rPr b="1" lang="en-IN" sz="1600" spc="-1" strike="noStrike">
                <a:solidFill>
                  <a:srgbClr val="000000"/>
                </a:solidFill>
                <a:latin typeface="Verdana"/>
              </a:rPr>
              <a:t> for positive value and </a:t>
            </a:r>
            <a:r>
              <a:rPr b="1" lang="en-IN" sz="1600" spc="-1" strike="noStrike">
                <a:solidFill>
                  <a:srgbClr val="000000"/>
                </a:solidFill>
                <a:latin typeface="Verdana"/>
              </a:rPr>
              <a:t>	</a:t>
            </a:r>
            <a:r>
              <a:rPr b="1" lang="en-IN" sz="1600" spc="-1" strike="noStrike">
                <a:solidFill>
                  <a:srgbClr val="000000"/>
                </a:solidFill>
                <a:latin typeface="Verdana"/>
              </a:rPr>
              <a:t>     80</a:t>
            </a:r>
            <a:r>
              <a:rPr b="1" lang="en-IN" sz="1600" spc="-1" strike="noStrike" baseline="-25000">
                <a:solidFill>
                  <a:srgbClr val="000000"/>
                </a:solidFill>
                <a:latin typeface="Verdana"/>
              </a:rPr>
              <a:t>H</a:t>
            </a:r>
            <a:r>
              <a:rPr b="1" lang="en-IN" sz="1600" spc="-1" strike="noStrike">
                <a:solidFill>
                  <a:srgbClr val="000000"/>
                </a:solidFill>
                <a:latin typeface="Verdana"/>
              </a:rPr>
              <a:t> – FF</a:t>
            </a:r>
            <a:r>
              <a:rPr b="1" lang="en-IN" sz="1600" spc="-1" strike="noStrike" baseline="-25000">
                <a:solidFill>
                  <a:srgbClr val="000000"/>
                </a:solidFill>
                <a:latin typeface="Verdana"/>
              </a:rPr>
              <a:t>H</a:t>
            </a:r>
            <a:r>
              <a:rPr b="1" lang="en-IN" sz="1600" spc="-1" strike="noStrike">
                <a:solidFill>
                  <a:srgbClr val="000000"/>
                </a:solidFill>
                <a:latin typeface="Verdana"/>
              </a:rPr>
              <a:t> for negative value</a:t>
            </a:r>
            <a:endParaRPr b="0" lang="en-IN" sz="1600" spc="-1" strike="noStrike">
              <a:latin typeface="Arial"/>
            </a:endParaRPr>
          </a:p>
          <a:p>
            <a:pPr>
              <a:lnSpc>
                <a:spcPct val="100000"/>
              </a:lnSpc>
            </a:pPr>
            <a:endParaRPr b="0" lang="en-IN" sz="1600" spc="-1" strike="noStrike">
              <a:latin typeface="Arial"/>
            </a:endParaRPr>
          </a:p>
          <a:p>
            <a:pPr marL="285840" indent="-285480">
              <a:lnSpc>
                <a:spcPct val="100000"/>
              </a:lnSpc>
              <a:buSzPct val="100051"/>
              <a:buBlip>
                <a:blip r:embed="rId5"/>
              </a:buBlip>
            </a:pPr>
            <a:r>
              <a:rPr b="1" lang="en-IN" sz="1600" spc="-1" strike="noStrike">
                <a:solidFill>
                  <a:srgbClr val="000000"/>
                </a:solidFill>
                <a:latin typeface="Verdana"/>
              </a:rPr>
              <a:t>General form : </a:t>
            </a:r>
            <a:r>
              <a:rPr b="1" lang="en-IN" sz="1600" spc="-1" strike="noStrike">
                <a:solidFill>
                  <a:srgbClr val="ff0066"/>
                </a:solidFill>
                <a:latin typeface="Verdana"/>
              </a:rPr>
              <a:t>variable DB value/ values</a:t>
            </a:r>
            <a:endParaRPr b="0" lang="en-IN" sz="1600" spc="-1" strike="noStrike">
              <a:latin typeface="Arial"/>
            </a:endParaRPr>
          </a:p>
          <a:p>
            <a:pPr>
              <a:lnSpc>
                <a:spcPct val="100000"/>
              </a:lnSpc>
            </a:pPr>
            <a:endParaRPr b="0" lang="en-IN" sz="1600" spc="-1" strike="noStrike">
              <a:latin typeface="Arial"/>
            </a:endParaRPr>
          </a:p>
        </p:txBody>
      </p:sp>
      <p:sp>
        <p:nvSpPr>
          <p:cNvPr id="2057" name="CustomShape 7"/>
          <p:cNvSpPr/>
          <p:nvPr/>
        </p:nvSpPr>
        <p:spPr>
          <a:xfrm>
            <a:off x="3007080" y="4584960"/>
            <a:ext cx="5562360" cy="1795320"/>
          </a:xfrm>
          <a:prstGeom prst="rect">
            <a:avLst/>
          </a:prstGeom>
          <a:noFill/>
          <a:ln>
            <a:noFill/>
          </a:ln>
        </p:spPr>
        <p:style>
          <a:lnRef idx="0"/>
          <a:fillRef idx="0"/>
          <a:effectRef idx="0"/>
          <a:fontRef idx="minor"/>
        </p:style>
        <p:txBody>
          <a:bodyPr lIns="90000" rIns="90000" tIns="45000" bIns="45000"/>
          <a:p>
            <a:pPr algn="just">
              <a:lnSpc>
                <a:spcPct val="100000"/>
              </a:lnSpc>
            </a:pPr>
            <a:r>
              <a:rPr b="1" lang="en-IN" sz="1400" spc="-1" strike="noStrike">
                <a:solidFill>
                  <a:srgbClr val="990033"/>
                </a:solidFill>
                <a:latin typeface="Verdana"/>
              </a:rPr>
              <a:t>Example:</a:t>
            </a:r>
            <a:endParaRPr b="0" lang="en-IN" sz="1400" spc="-1" strike="noStrike">
              <a:latin typeface="Arial"/>
            </a:endParaRPr>
          </a:p>
          <a:p>
            <a:pPr algn="just">
              <a:lnSpc>
                <a:spcPct val="100000"/>
              </a:lnSpc>
            </a:pPr>
            <a:endParaRPr b="0" lang="en-IN" sz="1400" spc="-1" strike="noStrike">
              <a:latin typeface="Arial"/>
            </a:endParaRPr>
          </a:p>
          <a:p>
            <a:pPr algn="just">
              <a:lnSpc>
                <a:spcPct val="100000"/>
              </a:lnSpc>
            </a:pPr>
            <a:r>
              <a:rPr b="1" lang="en-IN" sz="1400" spc="-1" strike="noStrike">
                <a:solidFill>
                  <a:srgbClr val="990033"/>
                </a:solidFill>
                <a:latin typeface="Verdana"/>
              </a:rPr>
              <a:t>LIST DB 7FH, 42H, 35H</a:t>
            </a:r>
            <a:endParaRPr b="0" lang="en-IN" sz="1400" spc="-1" strike="noStrike">
              <a:latin typeface="Arial"/>
            </a:endParaRPr>
          </a:p>
          <a:p>
            <a:pPr algn="just">
              <a:lnSpc>
                <a:spcPct val="100000"/>
              </a:lnSpc>
            </a:pPr>
            <a:endParaRPr b="0" lang="en-IN" sz="1400" spc="-1" strike="noStrike">
              <a:latin typeface="Arial"/>
            </a:endParaRPr>
          </a:p>
          <a:p>
            <a:pPr algn="just">
              <a:lnSpc>
                <a:spcPct val="100000"/>
              </a:lnSpc>
            </a:pPr>
            <a:r>
              <a:rPr b="1" lang="en-IN" sz="1400" spc="-1" strike="noStrike">
                <a:solidFill>
                  <a:srgbClr val="990033"/>
                </a:solidFill>
                <a:latin typeface="Verdana"/>
              </a:rPr>
              <a:t>Three consecutive memory locations are reserved for the variable LIST and each data specified in the instruction are stored as initial value in the reserved memory location</a:t>
            </a:r>
            <a:endParaRPr b="0" lang="en-IN" sz="1400" spc="-1" strike="noStrike">
              <a:latin typeface="Arial"/>
            </a:endParaRPr>
          </a:p>
        </p:txBody>
      </p:sp>
      <p:sp>
        <p:nvSpPr>
          <p:cNvPr id="2058" name="CustomShape 8"/>
          <p:cNvSpPr/>
          <p:nvPr/>
        </p:nvSpPr>
        <p:spPr>
          <a:xfrm>
            <a:off x="304920" y="990720"/>
            <a:ext cx="1488240" cy="5687640"/>
          </a:xfrm>
          <a:prstGeom prst="rect">
            <a:avLst/>
          </a:prstGeom>
          <a:noFill/>
          <a:ln>
            <a:noFill/>
          </a:ln>
        </p:spPr>
        <p:style>
          <a:lnRef idx="0"/>
          <a:fillRef idx="0"/>
          <a:effectRef idx="0"/>
          <a:fontRef idx="minor"/>
        </p:style>
        <p:txBody>
          <a:bodyPr lIns="90000" rIns="90000" tIns="45000" bIns="45000"/>
          <a:p>
            <a:pPr>
              <a:lnSpc>
                <a:spcPct val="100000"/>
              </a:lnSpc>
            </a:pPr>
            <a:r>
              <a:rPr b="1" lang="en-IN" sz="1600" spc="-1" strike="noStrike">
                <a:solidFill>
                  <a:srgbClr val="cc0066"/>
                </a:solidFill>
                <a:latin typeface="Verdana"/>
              </a:rPr>
              <a:t>DB</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cc0066"/>
                </a:solidFill>
                <a:latin typeface="Verdana"/>
              </a:rPr>
              <a:t>DW</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cc0066"/>
                </a:solidFill>
                <a:latin typeface="Verdana"/>
              </a:rPr>
              <a:t>SEGMENT</a:t>
            </a:r>
            <a:endParaRPr b="0" lang="en-IN" sz="1600" spc="-1" strike="noStrike">
              <a:latin typeface="Arial"/>
            </a:endParaRPr>
          </a:p>
          <a:p>
            <a:pPr>
              <a:lnSpc>
                <a:spcPct val="100000"/>
              </a:lnSpc>
            </a:pPr>
            <a:r>
              <a:rPr b="1" lang="en-IN" sz="1600" spc="-1" strike="noStrike">
                <a:solidFill>
                  <a:srgbClr val="cc0066"/>
                </a:solidFill>
                <a:latin typeface="Verdana"/>
              </a:rPr>
              <a:t>ENDS</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cc0066"/>
                </a:solidFill>
                <a:latin typeface="Verdana"/>
              </a:rPr>
              <a:t>ASSUME</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cc0066"/>
                </a:solidFill>
                <a:latin typeface="Verdana"/>
              </a:rPr>
              <a:t>ORG</a:t>
            </a:r>
            <a:endParaRPr b="0" lang="en-IN" sz="1600" spc="-1" strike="noStrike">
              <a:latin typeface="Arial"/>
            </a:endParaRPr>
          </a:p>
          <a:p>
            <a:pPr>
              <a:lnSpc>
                <a:spcPct val="100000"/>
              </a:lnSpc>
            </a:pPr>
            <a:r>
              <a:rPr b="1" lang="en-IN" sz="1600" spc="-1" strike="noStrike">
                <a:solidFill>
                  <a:srgbClr val="cc0066"/>
                </a:solidFill>
                <a:latin typeface="Verdana"/>
              </a:rPr>
              <a:t>END</a:t>
            </a:r>
            <a:endParaRPr b="0" lang="en-IN" sz="1600" spc="-1" strike="noStrike">
              <a:latin typeface="Arial"/>
            </a:endParaRPr>
          </a:p>
          <a:p>
            <a:pPr>
              <a:lnSpc>
                <a:spcPct val="100000"/>
              </a:lnSpc>
            </a:pPr>
            <a:r>
              <a:rPr b="1" lang="en-IN" sz="1600" spc="-1" strike="noStrike">
                <a:solidFill>
                  <a:srgbClr val="cc0066"/>
                </a:solidFill>
                <a:latin typeface="Verdana"/>
              </a:rPr>
              <a:t>EVEN</a:t>
            </a:r>
            <a:endParaRPr b="0" lang="en-IN" sz="1600" spc="-1" strike="noStrike">
              <a:latin typeface="Arial"/>
            </a:endParaRPr>
          </a:p>
          <a:p>
            <a:pPr>
              <a:lnSpc>
                <a:spcPct val="100000"/>
              </a:lnSpc>
            </a:pPr>
            <a:r>
              <a:rPr b="1" lang="en-IN" sz="1600" spc="-1" strike="noStrike">
                <a:solidFill>
                  <a:srgbClr val="cc0066"/>
                </a:solidFill>
                <a:latin typeface="Verdana"/>
              </a:rPr>
              <a:t>EQU</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cc0066"/>
                </a:solidFill>
                <a:latin typeface="Verdana"/>
              </a:rPr>
              <a:t>PROC</a:t>
            </a:r>
            <a:endParaRPr b="0" lang="en-IN" sz="1600" spc="-1" strike="noStrike">
              <a:latin typeface="Arial"/>
            </a:endParaRPr>
          </a:p>
          <a:p>
            <a:pPr>
              <a:lnSpc>
                <a:spcPct val="100000"/>
              </a:lnSpc>
            </a:pPr>
            <a:r>
              <a:rPr b="1" lang="en-IN" sz="1600" spc="-1" strike="noStrike">
                <a:solidFill>
                  <a:srgbClr val="cc0066"/>
                </a:solidFill>
                <a:latin typeface="Verdana"/>
              </a:rPr>
              <a:t>FAR</a:t>
            </a:r>
            <a:endParaRPr b="0" lang="en-IN" sz="1600" spc="-1" strike="noStrike">
              <a:latin typeface="Arial"/>
            </a:endParaRPr>
          </a:p>
          <a:p>
            <a:pPr>
              <a:lnSpc>
                <a:spcPct val="100000"/>
              </a:lnSpc>
            </a:pPr>
            <a:r>
              <a:rPr b="1" lang="en-IN" sz="1600" spc="-1" strike="noStrike">
                <a:solidFill>
                  <a:srgbClr val="cc0066"/>
                </a:solidFill>
                <a:latin typeface="Verdana"/>
              </a:rPr>
              <a:t>NEAR</a:t>
            </a:r>
            <a:endParaRPr b="0" lang="en-IN" sz="1600" spc="-1" strike="noStrike">
              <a:latin typeface="Arial"/>
            </a:endParaRPr>
          </a:p>
          <a:p>
            <a:pPr>
              <a:lnSpc>
                <a:spcPct val="100000"/>
              </a:lnSpc>
            </a:pPr>
            <a:r>
              <a:rPr b="1" lang="en-IN" sz="1600" spc="-1" strike="noStrike">
                <a:solidFill>
                  <a:srgbClr val="cc0066"/>
                </a:solidFill>
                <a:latin typeface="Verdana"/>
              </a:rPr>
              <a:t>ENDP</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cc0066"/>
                </a:solidFill>
                <a:latin typeface="Verdana"/>
              </a:rPr>
              <a:t>SHORT</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cc0066"/>
                </a:solidFill>
                <a:latin typeface="Verdana"/>
              </a:rPr>
              <a:t>MACRO</a:t>
            </a:r>
            <a:endParaRPr b="0" lang="en-IN" sz="1600" spc="-1" strike="noStrike">
              <a:latin typeface="Arial"/>
            </a:endParaRPr>
          </a:p>
          <a:p>
            <a:pPr>
              <a:lnSpc>
                <a:spcPct val="100000"/>
              </a:lnSpc>
            </a:pPr>
            <a:r>
              <a:rPr b="1" lang="en-IN" sz="1600" spc="-1" strike="noStrike">
                <a:solidFill>
                  <a:srgbClr val="cc0066"/>
                </a:solidFill>
                <a:latin typeface="Verdana"/>
              </a:rPr>
              <a:t>ENDM</a:t>
            </a:r>
            <a:endParaRPr b="0" lang="en-IN" sz="1600" spc="-1" strike="noStrike">
              <a:latin typeface="Arial"/>
            </a:endParaRPr>
          </a:p>
        </p:txBody>
      </p:sp>
    </p:spTree>
  </p:cSld>
  <mc:AlternateContent>
    <mc:Choice Requires="p14">
      <p:transition spd="slow" p14:dur="2000"/>
    </mc:Choice>
    <mc:Fallback>
      <p:transition spd="slow"/>
    </mc:Fallback>
  </mc:AlternateContent>
  <p:timing>
    <p:tnLst>
      <p:par>
        <p:cTn id="1344" dur="indefinite" restart="never" nodeType="tmRoot">
          <p:childTnLst>
            <p:seq>
              <p:cTn id="1345" dur="indefinite" nodeType="mainSeq">
                <p:childTnLst>
                  <p:par>
                    <p:cTn id="1346" fill="hold">
                      <p:stCondLst>
                        <p:cond delay="0"/>
                      </p:stCondLst>
                      <p:childTnLst>
                        <p:par>
                          <p:cTn id="1347" fill="hold">
                            <p:stCondLst>
                              <p:cond delay="0"/>
                            </p:stCondLst>
                            <p:childTnLst>
                              <p:par>
                                <p:cTn id="1348" nodeType="withEffect" fill="hold" presetClass="entr" presetID="1">
                                  <p:stCondLst>
                                    <p:cond delay="0"/>
                                  </p:stCondLst>
                                  <p:childTnLst>
                                    <p:set>
                                      <p:cBhvr>
                                        <p:cTn id="1349" dur="1" fill="hold">
                                          <p:stCondLst>
                                            <p:cond delay="0"/>
                                          </p:stCondLst>
                                        </p:cTn>
                                        <p:tgtEl>
                                          <p:spTgt spid="2051"/>
                                        </p:tgtEl>
                                        <p:attrNameLst>
                                          <p:attrName>style.visibility</p:attrName>
                                        </p:attrNameLst>
                                      </p:cBhvr>
                                      <p:to>
                                        <p:strVal val="visible"/>
                                      </p:to>
                                    </p:set>
                                  </p:childTnLst>
                                </p:cTn>
                              </p:par>
                            </p:childTnLst>
                          </p:cTn>
                        </p:par>
                      </p:childTnLst>
                    </p:cTn>
                  </p:par>
                  <p:par>
                    <p:cTn id="1350" fill="hold">
                      <p:stCondLst>
                        <p:cond delay="indefinite"/>
                      </p:stCondLst>
                      <p:childTnLst>
                        <p:par>
                          <p:cTn id="1351" fill="hold">
                            <p:stCondLst>
                              <p:cond delay="0"/>
                            </p:stCondLst>
                            <p:childTnLst>
                              <p:par>
                                <p:cTn id="1352" nodeType="clickEffect" fill="hold" presetClass="exit" presetID="1">
                                  <p:stCondLst>
                                    <p:cond delay="0"/>
                                  </p:stCondLst>
                                  <p:childTnLst>
                                    <p:set>
                                      <p:cBhvr>
                                        <p:cTn id="1353" dur="1" fill="hold">
                                          <p:stCondLst>
                                            <p:cond delay="0"/>
                                          </p:stCondLst>
                                        </p:cTn>
                                        <p:tgtEl>
                                          <p:spTgt spid="2051"/>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9" name="CustomShape 1"/>
          <p:cNvSpPr/>
          <p:nvPr/>
        </p:nvSpPr>
        <p:spPr>
          <a:xfrm>
            <a:off x="3029400" y="5029200"/>
            <a:ext cx="3751920" cy="28188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p:style>
      </p:sp>
      <p:sp>
        <p:nvSpPr>
          <p:cNvPr id="2060" name="CustomShape 2"/>
          <p:cNvSpPr/>
          <p:nvPr/>
        </p:nvSpPr>
        <p:spPr>
          <a:xfrm rot="16200000">
            <a:off x="936360" y="784080"/>
            <a:ext cx="349200" cy="1739880"/>
          </a:xfrm>
          <a:prstGeom prst="flowChartOffpageConnector">
            <a:avLst/>
          </a:prstGeom>
          <a:solidFill>
            <a:srgbClr val="ff99cc"/>
          </a:solidFill>
          <a:ln>
            <a:noFill/>
          </a:ln>
        </p:spPr>
        <p:style>
          <a:lnRef idx="2">
            <a:schemeClr val="accent1">
              <a:shade val="50000"/>
            </a:schemeClr>
          </a:lnRef>
          <a:fillRef idx="1">
            <a:schemeClr val="accent1"/>
          </a:fillRef>
          <a:effectRef idx="0">
            <a:schemeClr val="accent1"/>
          </a:effectRef>
          <a:fontRef idx="minor"/>
        </p:style>
      </p:sp>
      <p:sp>
        <p:nvSpPr>
          <p:cNvPr id="2061" name="TextShape 3"/>
          <p:cNvSpPr txBox="1"/>
          <p:nvPr/>
        </p:nvSpPr>
        <p:spPr>
          <a:xfrm>
            <a:off x="2895480" y="110880"/>
            <a:ext cx="6019560" cy="487080"/>
          </a:xfrm>
          <a:prstGeom prst="rect">
            <a:avLst/>
          </a:prstGeom>
          <a:noFill/>
          <a:ln>
            <a:noFill/>
          </a:ln>
        </p:spPr>
        <p:txBody>
          <a:bodyPr anchor="ctr"/>
          <a:p>
            <a:pPr>
              <a:lnSpc>
                <a:spcPct val="100000"/>
              </a:lnSpc>
            </a:pPr>
            <a:r>
              <a:rPr b="1" lang="en-US" sz="2000" spc="-1" strike="noStrike">
                <a:solidFill>
                  <a:srgbClr val="ff0066"/>
                </a:solidFill>
                <a:latin typeface="Verdana"/>
                <a:ea typeface="Verdana"/>
              </a:rPr>
              <a:t>Assemble Directives</a:t>
            </a:r>
            <a:endParaRPr b="0" lang="en-US" sz="2000" spc="-1" strike="noStrike">
              <a:solidFill>
                <a:srgbClr val="000000"/>
              </a:solidFill>
              <a:latin typeface="Verdana"/>
            </a:endParaRPr>
          </a:p>
        </p:txBody>
      </p:sp>
      <p:sp>
        <p:nvSpPr>
          <p:cNvPr id="2062" name="TextShape 4"/>
          <p:cNvSpPr txBox="1"/>
          <p:nvPr/>
        </p:nvSpPr>
        <p:spPr>
          <a:xfrm>
            <a:off x="6553080" y="6356520"/>
            <a:ext cx="2133360" cy="364680"/>
          </a:xfrm>
          <a:prstGeom prst="rect">
            <a:avLst/>
          </a:prstGeom>
          <a:noFill/>
          <a:ln>
            <a:noFill/>
          </a:ln>
        </p:spPr>
        <p:txBody>
          <a:bodyPr anchor="ctr"/>
          <a:p>
            <a:pPr algn="r">
              <a:lnSpc>
                <a:spcPct val="100000"/>
              </a:lnSpc>
            </a:pPr>
            <a:fld id="{20FF0E92-CF71-4D26-B4A7-AB2BF947AA93}" type="slidenum">
              <a:rPr b="0" lang="en-IN" sz="1200" spc="-1" strike="noStrike">
                <a:solidFill>
                  <a:srgbClr val="8b8b8b"/>
                </a:solidFill>
                <a:latin typeface="Verdana"/>
                <a:ea typeface="Verdana"/>
              </a:rPr>
              <a:t>&lt;number&gt;</a:t>
            </a:fld>
            <a:endParaRPr b="0" lang="en-IN" sz="1200" spc="-1" strike="noStrike">
              <a:latin typeface="Times New Roman"/>
            </a:endParaRPr>
          </a:p>
        </p:txBody>
      </p:sp>
      <p:sp>
        <p:nvSpPr>
          <p:cNvPr id="2063" name="CustomShape 5"/>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2064" name="CustomShape 6"/>
          <p:cNvSpPr/>
          <p:nvPr/>
        </p:nvSpPr>
        <p:spPr>
          <a:xfrm>
            <a:off x="2971800" y="1066680"/>
            <a:ext cx="5638320" cy="3353760"/>
          </a:xfrm>
          <a:prstGeom prst="rect">
            <a:avLst/>
          </a:prstGeom>
          <a:noFill/>
          <a:ln>
            <a:noFill/>
          </a:ln>
        </p:spPr>
        <p:style>
          <a:lnRef idx="0"/>
          <a:fillRef idx="0"/>
          <a:effectRef idx="0"/>
          <a:fontRef idx="minor"/>
        </p:style>
        <p:txBody>
          <a:bodyPr lIns="90000" rIns="90000" tIns="45000" bIns="45000"/>
          <a:p>
            <a:pPr marL="285840" indent="-285480">
              <a:lnSpc>
                <a:spcPct val="100000"/>
              </a:lnSpc>
              <a:buSzPct val="100051"/>
              <a:buBlip>
                <a:blip r:embed="rId1"/>
              </a:buBlip>
            </a:pPr>
            <a:r>
              <a:rPr b="1" lang="en-IN" sz="1600" spc="-1" strike="noStrike">
                <a:solidFill>
                  <a:srgbClr val="000000"/>
                </a:solidFill>
                <a:latin typeface="Verdana"/>
              </a:rPr>
              <a:t>Define Word</a:t>
            </a:r>
            <a:endParaRPr b="0" lang="en-IN" sz="1600" spc="-1" strike="noStrike">
              <a:latin typeface="Arial"/>
            </a:endParaRPr>
          </a:p>
          <a:p>
            <a:pPr>
              <a:lnSpc>
                <a:spcPct val="100000"/>
              </a:lnSpc>
            </a:pPr>
            <a:endParaRPr b="0" lang="en-IN" sz="1600" spc="-1" strike="noStrike">
              <a:latin typeface="Arial"/>
            </a:endParaRPr>
          </a:p>
          <a:p>
            <a:pPr marL="285840" indent="-285480">
              <a:lnSpc>
                <a:spcPct val="100000"/>
              </a:lnSpc>
              <a:buSzPct val="100051"/>
              <a:buBlip>
                <a:blip r:embed="rId2"/>
              </a:buBlip>
            </a:pPr>
            <a:r>
              <a:rPr b="1" lang="en-IN" sz="1600" spc="-1" strike="noStrike">
                <a:solidFill>
                  <a:srgbClr val="000000"/>
                </a:solidFill>
                <a:latin typeface="Verdana"/>
              </a:rPr>
              <a:t>Define a word type (16-bit) variable</a:t>
            </a:r>
            <a:endParaRPr b="0" lang="en-IN" sz="1600" spc="-1" strike="noStrike">
              <a:latin typeface="Arial"/>
            </a:endParaRPr>
          </a:p>
          <a:p>
            <a:pPr>
              <a:lnSpc>
                <a:spcPct val="100000"/>
              </a:lnSpc>
            </a:pPr>
            <a:endParaRPr b="0" lang="en-IN" sz="1600" spc="-1" strike="noStrike">
              <a:latin typeface="Arial"/>
            </a:endParaRPr>
          </a:p>
          <a:p>
            <a:pPr marL="285840" indent="-285480">
              <a:lnSpc>
                <a:spcPct val="100000"/>
              </a:lnSpc>
              <a:buSzPct val="100051"/>
              <a:buBlip>
                <a:blip r:embed="rId3"/>
              </a:buBlip>
            </a:pPr>
            <a:r>
              <a:rPr b="1" lang="en-IN" sz="1600" spc="-1" strike="noStrike">
                <a:solidFill>
                  <a:srgbClr val="000000"/>
                </a:solidFill>
                <a:latin typeface="Verdana"/>
              </a:rPr>
              <a:t>Reserves two consecutive memory locations to each variable</a:t>
            </a:r>
            <a:endParaRPr b="0" lang="en-IN" sz="1600" spc="-1" strike="noStrike">
              <a:latin typeface="Arial"/>
            </a:endParaRPr>
          </a:p>
          <a:p>
            <a:pPr>
              <a:lnSpc>
                <a:spcPct val="100000"/>
              </a:lnSpc>
            </a:pPr>
            <a:endParaRPr b="0" lang="en-IN" sz="1600" spc="-1" strike="noStrike">
              <a:latin typeface="Arial"/>
            </a:endParaRPr>
          </a:p>
          <a:p>
            <a:pPr marL="285840" indent="-285480">
              <a:lnSpc>
                <a:spcPct val="100000"/>
              </a:lnSpc>
              <a:buSzPct val="100051"/>
              <a:buBlip>
                <a:blip r:embed="rId4"/>
              </a:buBlip>
            </a:pPr>
            <a:r>
              <a:rPr b="1" lang="en-IN" sz="1600" spc="-1" strike="noStrike">
                <a:solidFill>
                  <a:srgbClr val="000000"/>
                </a:solidFill>
                <a:latin typeface="Verdana"/>
              </a:rPr>
              <a:t>Range : 0000</a:t>
            </a:r>
            <a:r>
              <a:rPr b="1" lang="en-IN" sz="1600" spc="-1" strike="noStrike" baseline="-25000">
                <a:solidFill>
                  <a:srgbClr val="000000"/>
                </a:solidFill>
                <a:latin typeface="Verdana"/>
              </a:rPr>
              <a:t>H</a:t>
            </a:r>
            <a:r>
              <a:rPr b="1" lang="en-IN" sz="1600" spc="-1" strike="noStrike">
                <a:solidFill>
                  <a:srgbClr val="000000"/>
                </a:solidFill>
                <a:latin typeface="Verdana"/>
              </a:rPr>
              <a:t> – FFFF</a:t>
            </a:r>
            <a:r>
              <a:rPr b="1" lang="en-IN" sz="1600" spc="-1" strike="noStrike" baseline="-25000">
                <a:solidFill>
                  <a:srgbClr val="000000"/>
                </a:solidFill>
                <a:latin typeface="Verdana"/>
              </a:rPr>
              <a:t>H</a:t>
            </a:r>
            <a:r>
              <a:rPr b="1" lang="en-IN" sz="1600" spc="-1" strike="noStrike">
                <a:solidFill>
                  <a:srgbClr val="000000"/>
                </a:solidFill>
                <a:latin typeface="Verdana"/>
              </a:rPr>
              <a:t> for unsigned value;      </a:t>
            </a:r>
            <a:r>
              <a:rPr b="1" lang="en-IN" sz="1600" spc="-1" strike="noStrike">
                <a:solidFill>
                  <a:srgbClr val="000000"/>
                </a:solidFill>
                <a:latin typeface="Verdana"/>
              </a:rPr>
              <a:t>	</a:t>
            </a:r>
            <a:r>
              <a:rPr b="1" lang="en-IN" sz="1600" spc="-1" strike="noStrike">
                <a:solidFill>
                  <a:srgbClr val="000000"/>
                </a:solidFill>
                <a:latin typeface="Verdana"/>
              </a:rPr>
              <a:t>     0000</a:t>
            </a:r>
            <a:r>
              <a:rPr b="1" lang="en-IN" sz="1600" spc="-1" strike="noStrike" baseline="-25000">
                <a:solidFill>
                  <a:srgbClr val="000000"/>
                </a:solidFill>
                <a:latin typeface="Verdana"/>
              </a:rPr>
              <a:t>H</a:t>
            </a:r>
            <a:r>
              <a:rPr b="1" lang="en-IN" sz="1600" spc="-1" strike="noStrike">
                <a:solidFill>
                  <a:srgbClr val="000000"/>
                </a:solidFill>
                <a:latin typeface="Verdana"/>
              </a:rPr>
              <a:t> – 7FFF</a:t>
            </a:r>
            <a:r>
              <a:rPr b="1" lang="en-IN" sz="1600" spc="-1" strike="noStrike" baseline="-25000">
                <a:solidFill>
                  <a:srgbClr val="000000"/>
                </a:solidFill>
                <a:latin typeface="Verdana"/>
              </a:rPr>
              <a:t>H</a:t>
            </a:r>
            <a:r>
              <a:rPr b="1" lang="en-IN" sz="1600" spc="-1" strike="noStrike">
                <a:solidFill>
                  <a:srgbClr val="000000"/>
                </a:solidFill>
                <a:latin typeface="Verdana"/>
              </a:rPr>
              <a:t> for positive value and </a:t>
            </a:r>
            <a:r>
              <a:rPr b="1" lang="en-IN" sz="1600" spc="-1" strike="noStrike">
                <a:solidFill>
                  <a:srgbClr val="000000"/>
                </a:solidFill>
                <a:latin typeface="Verdana"/>
              </a:rPr>
              <a:t>	</a:t>
            </a:r>
            <a:r>
              <a:rPr b="1" lang="en-IN" sz="1600" spc="-1" strike="noStrike">
                <a:solidFill>
                  <a:srgbClr val="000000"/>
                </a:solidFill>
                <a:latin typeface="Verdana"/>
              </a:rPr>
              <a:t>     8000</a:t>
            </a:r>
            <a:r>
              <a:rPr b="1" lang="en-IN" sz="1600" spc="-1" strike="noStrike" baseline="-25000">
                <a:solidFill>
                  <a:srgbClr val="000000"/>
                </a:solidFill>
                <a:latin typeface="Verdana"/>
              </a:rPr>
              <a:t>H</a:t>
            </a:r>
            <a:r>
              <a:rPr b="1" lang="en-IN" sz="1600" spc="-1" strike="noStrike">
                <a:solidFill>
                  <a:srgbClr val="000000"/>
                </a:solidFill>
                <a:latin typeface="Verdana"/>
              </a:rPr>
              <a:t> – FFFF</a:t>
            </a:r>
            <a:r>
              <a:rPr b="1" lang="en-IN" sz="1600" spc="-1" strike="noStrike" baseline="-25000">
                <a:solidFill>
                  <a:srgbClr val="000000"/>
                </a:solidFill>
                <a:latin typeface="Verdana"/>
              </a:rPr>
              <a:t>H</a:t>
            </a:r>
            <a:r>
              <a:rPr b="1" lang="en-IN" sz="1600" spc="-1" strike="noStrike">
                <a:solidFill>
                  <a:srgbClr val="000000"/>
                </a:solidFill>
                <a:latin typeface="Verdana"/>
              </a:rPr>
              <a:t> for negative value</a:t>
            </a:r>
            <a:endParaRPr b="0" lang="en-IN" sz="1600" spc="-1" strike="noStrike">
              <a:latin typeface="Arial"/>
            </a:endParaRPr>
          </a:p>
          <a:p>
            <a:pPr>
              <a:lnSpc>
                <a:spcPct val="100000"/>
              </a:lnSpc>
            </a:pPr>
            <a:endParaRPr b="0" lang="en-IN" sz="1600" spc="-1" strike="noStrike">
              <a:latin typeface="Arial"/>
            </a:endParaRPr>
          </a:p>
          <a:p>
            <a:pPr marL="285840" indent="-285480">
              <a:lnSpc>
                <a:spcPct val="100000"/>
              </a:lnSpc>
              <a:buSzPct val="100051"/>
              <a:buBlip>
                <a:blip r:embed="rId5"/>
              </a:buBlip>
            </a:pPr>
            <a:r>
              <a:rPr b="1" lang="en-IN" sz="1600" spc="-1" strike="noStrike">
                <a:solidFill>
                  <a:srgbClr val="000000"/>
                </a:solidFill>
                <a:latin typeface="Verdana"/>
              </a:rPr>
              <a:t>General form : </a:t>
            </a:r>
            <a:r>
              <a:rPr b="1" lang="en-IN" sz="1600" spc="-1" strike="noStrike">
                <a:solidFill>
                  <a:srgbClr val="ff0066"/>
                </a:solidFill>
                <a:latin typeface="Verdana"/>
              </a:rPr>
              <a:t>variable DW value/ values</a:t>
            </a:r>
            <a:endParaRPr b="0" lang="en-IN" sz="1600" spc="-1" strike="noStrike">
              <a:latin typeface="Arial"/>
            </a:endParaRPr>
          </a:p>
          <a:p>
            <a:pPr>
              <a:lnSpc>
                <a:spcPct val="100000"/>
              </a:lnSpc>
            </a:pPr>
            <a:endParaRPr b="0" lang="en-IN" sz="1600" spc="-1" strike="noStrike">
              <a:latin typeface="Arial"/>
            </a:endParaRPr>
          </a:p>
        </p:txBody>
      </p:sp>
      <p:sp>
        <p:nvSpPr>
          <p:cNvPr id="2065" name="CustomShape 7"/>
          <p:cNvSpPr/>
          <p:nvPr/>
        </p:nvSpPr>
        <p:spPr>
          <a:xfrm>
            <a:off x="3007080" y="4584960"/>
            <a:ext cx="5562360" cy="1795320"/>
          </a:xfrm>
          <a:prstGeom prst="rect">
            <a:avLst/>
          </a:prstGeom>
          <a:noFill/>
          <a:ln>
            <a:noFill/>
          </a:ln>
        </p:spPr>
        <p:style>
          <a:lnRef idx="0"/>
          <a:fillRef idx="0"/>
          <a:effectRef idx="0"/>
          <a:fontRef idx="minor"/>
        </p:style>
        <p:txBody>
          <a:bodyPr lIns="90000" rIns="90000" tIns="45000" bIns="45000"/>
          <a:p>
            <a:pPr algn="just">
              <a:lnSpc>
                <a:spcPct val="100000"/>
              </a:lnSpc>
            </a:pPr>
            <a:r>
              <a:rPr b="1" lang="en-IN" sz="1400" spc="-1" strike="noStrike">
                <a:solidFill>
                  <a:srgbClr val="990033"/>
                </a:solidFill>
                <a:latin typeface="Verdana"/>
              </a:rPr>
              <a:t>Example:</a:t>
            </a:r>
            <a:endParaRPr b="0" lang="en-IN" sz="1400" spc="-1" strike="noStrike">
              <a:latin typeface="Arial"/>
            </a:endParaRPr>
          </a:p>
          <a:p>
            <a:pPr algn="just">
              <a:lnSpc>
                <a:spcPct val="100000"/>
              </a:lnSpc>
            </a:pPr>
            <a:endParaRPr b="0" lang="en-IN" sz="1400" spc="-1" strike="noStrike">
              <a:latin typeface="Arial"/>
            </a:endParaRPr>
          </a:p>
          <a:p>
            <a:pPr algn="just">
              <a:lnSpc>
                <a:spcPct val="100000"/>
              </a:lnSpc>
            </a:pPr>
            <a:r>
              <a:rPr b="1" lang="en-IN" sz="1400" spc="-1" strike="noStrike">
                <a:solidFill>
                  <a:srgbClr val="990033"/>
                </a:solidFill>
                <a:latin typeface="Verdana"/>
              </a:rPr>
              <a:t>ALIST DW 6512H, 0F251H, 0CDE2H</a:t>
            </a:r>
            <a:endParaRPr b="0" lang="en-IN" sz="1400" spc="-1" strike="noStrike">
              <a:latin typeface="Arial"/>
            </a:endParaRPr>
          </a:p>
          <a:p>
            <a:pPr algn="just">
              <a:lnSpc>
                <a:spcPct val="100000"/>
              </a:lnSpc>
            </a:pPr>
            <a:endParaRPr b="0" lang="en-IN" sz="1400" spc="-1" strike="noStrike">
              <a:latin typeface="Arial"/>
            </a:endParaRPr>
          </a:p>
          <a:p>
            <a:pPr algn="just">
              <a:lnSpc>
                <a:spcPct val="100000"/>
              </a:lnSpc>
            </a:pPr>
            <a:r>
              <a:rPr b="1" lang="en-IN" sz="1400" spc="-1" strike="noStrike">
                <a:solidFill>
                  <a:srgbClr val="990033"/>
                </a:solidFill>
                <a:latin typeface="Verdana"/>
              </a:rPr>
              <a:t>Six consecutive memory locations are reserved for the variable ALIST and each 16-bit data specified in the instruction is stored in two consecutive memory location.</a:t>
            </a:r>
            <a:endParaRPr b="0" lang="en-IN" sz="1400" spc="-1" strike="noStrike">
              <a:latin typeface="Arial"/>
            </a:endParaRPr>
          </a:p>
        </p:txBody>
      </p:sp>
      <p:sp>
        <p:nvSpPr>
          <p:cNvPr id="2066" name="CustomShape 8"/>
          <p:cNvSpPr/>
          <p:nvPr/>
        </p:nvSpPr>
        <p:spPr>
          <a:xfrm>
            <a:off x="304920" y="990720"/>
            <a:ext cx="1488240" cy="5687640"/>
          </a:xfrm>
          <a:prstGeom prst="rect">
            <a:avLst/>
          </a:prstGeom>
          <a:noFill/>
          <a:ln>
            <a:noFill/>
          </a:ln>
        </p:spPr>
        <p:style>
          <a:lnRef idx="0"/>
          <a:fillRef idx="0"/>
          <a:effectRef idx="0"/>
          <a:fontRef idx="minor"/>
        </p:style>
        <p:txBody>
          <a:bodyPr lIns="90000" rIns="90000" tIns="45000" bIns="45000"/>
          <a:p>
            <a:pPr>
              <a:lnSpc>
                <a:spcPct val="100000"/>
              </a:lnSpc>
            </a:pPr>
            <a:r>
              <a:rPr b="1" lang="en-IN" sz="1600" spc="-1" strike="noStrike">
                <a:solidFill>
                  <a:srgbClr val="cc0066"/>
                </a:solidFill>
                <a:latin typeface="Verdana"/>
              </a:rPr>
              <a:t>DB</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cc0066"/>
                </a:solidFill>
                <a:latin typeface="Verdana"/>
              </a:rPr>
              <a:t>DW</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cc0066"/>
                </a:solidFill>
                <a:latin typeface="Verdana"/>
              </a:rPr>
              <a:t>SEGMENT</a:t>
            </a:r>
            <a:endParaRPr b="0" lang="en-IN" sz="1600" spc="-1" strike="noStrike">
              <a:latin typeface="Arial"/>
            </a:endParaRPr>
          </a:p>
          <a:p>
            <a:pPr>
              <a:lnSpc>
                <a:spcPct val="100000"/>
              </a:lnSpc>
            </a:pPr>
            <a:r>
              <a:rPr b="1" lang="en-IN" sz="1600" spc="-1" strike="noStrike">
                <a:solidFill>
                  <a:srgbClr val="cc0066"/>
                </a:solidFill>
                <a:latin typeface="Verdana"/>
              </a:rPr>
              <a:t>ENDS</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cc0066"/>
                </a:solidFill>
                <a:latin typeface="Verdana"/>
              </a:rPr>
              <a:t>ASSUME</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cc0066"/>
                </a:solidFill>
                <a:latin typeface="Verdana"/>
              </a:rPr>
              <a:t>ORG</a:t>
            </a:r>
            <a:endParaRPr b="0" lang="en-IN" sz="1600" spc="-1" strike="noStrike">
              <a:latin typeface="Arial"/>
            </a:endParaRPr>
          </a:p>
          <a:p>
            <a:pPr>
              <a:lnSpc>
                <a:spcPct val="100000"/>
              </a:lnSpc>
            </a:pPr>
            <a:r>
              <a:rPr b="1" lang="en-IN" sz="1600" spc="-1" strike="noStrike">
                <a:solidFill>
                  <a:srgbClr val="cc0066"/>
                </a:solidFill>
                <a:latin typeface="Verdana"/>
              </a:rPr>
              <a:t>END</a:t>
            </a:r>
            <a:endParaRPr b="0" lang="en-IN" sz="1600" spc="-1" strike="noStrike">
              <a:latin typeface="Arial"/>
            </a:endParaRPr>
          </a:p>
          <a:p>
            <a:pPr>
              <a:lnSpc>
                <a:spcPct val="100000"/>
              </a:lnSpc>
            </a:pPr>
            <a:r>
              <a:rPr b="1" lang="en-IN" sz="1600" spc="-1" strike="noStrike">
                <a:solidFill>
                  <a:srgbClr val="cc0066"/>
                </a:solidFill>
                <a:latin typeface="Verdana"/>
              </a:rPr>
              <a:t>EVEN</a:t>
            </a:r>
            <a:endParaRPr b="0" lang="en-IN" sz="1600" spc="-1" strike="noStrike">
              <a:latin typeface="Arial"/>
            </a:endParaRPr>
          </a:p>
          <a:p>
            <a:pPr>
              <a:lnSpc>
                <a:spcPct val="100000"/>
              </a:lnSpc>
            </a:pPr>
            <a:r>
              <a:rPr b="1" lang="en-IN" sz="1600" spc="-1" strike="noStrike">
                <a:solidFill>
                  <a:srgbClr val="cc0066"/>
                </a:solidFill>
                <a:latin typeface="Verdana"/>
              </a:rPr>
              <a:t>EQU</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cc0066"/>
                </a:solidFill>
                <a:latin typeface="Verdana"/>
              </a:rPr>
              <a:t>PROC</a:t>
            </a:r>
            <a:endParaRPr b="0" lang="en-IN" sz="1600" spc="-1" strike="noStrike">
              <a:latin typeface="Arial"/>
            </a:endParaRPr>
          </a:p>
          <a:p>
            <a:pPr>
              <a:lnSpc>
                <a:spcPct val="100000"/>
              </a:lnSpc>
            </a:pPr>
            <a:r>
              <a:rPr b="1" lang="en-IN" sz="1600" spc="-1" strike="noStrike">
                <a:solidFill>
                  <a:srgbClr val="cc0066"/>
                </a:solidFill>
                <a:latin typeface="Verdana"/>
              </a:rPr>
              <a:t>FAR</a:t>
            </a:r>
            <a:endParaRPr b="0" lang="en-IN" sz="1600" spc="-1" strike="noStrike">
              <a:latin typeface="Arial"/>
            </a:endParaRPr>
          </a:p>
          <a:p>
            <a:pPr>
              <a:lnSpc>
                <a:spcPct val="100000"/>
              </a:lnSpc>
            </a:pPr>
            <a:r>
              <a:rPr b="1" lang="en-IN" sz="1600" spc="-1" strike="noStrike">
                <a:solidFill>
                  <a:srgbClr val="cc0066"/>
                </a:solidFill>
                <a:latin typeface="Verdana"/>
              </a:rPr>
              <a:t>NEAR</a:t>
            </a:r>
            <a:endParaRPr b="0" lang="en-IN" sz="1600" spc="-1" strike="noStrike">
              <a:latin typeface="Arial"/>
            </a:endParaRPr>
          </a:p>
          <a:p>
            <a:pPr>
              <a:lnSpc>
                <a:spcPct val="100000"/>
              </a:lnSpc>
            </a:pPr>
            <a:r>
              <a:rPr b="1" lang="en-IN" sz="1600" spc="-1" strike="noStrike">
                <a:solidFill>
                  <a:srgbClr val="cc0066"/>
                </a:solidFill>
                <a:latin typeface="Verdana"/>
              </a:rPr>
              <a:t>ENDP</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cc0066"/>
                </a:solidFill>
                <a:latin typeface="Verdana"/>
              </a:rPr>
              <a:t>SHORT</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cc0066"/>
                </a:solidFill>
                <a:latin typeface="Verdana"/>
              </a:rPr>
              <a:t>MACRO</a:t>
            </a:r>
            <a:endParaRPr b="0" lang="en-IN" sz="1600" spc="-1" strike="noStrike">
              <a:latin typeface="Arial"/>
            </a:endParaRPr>
          </a:p>
          <a:p>
            <a:pPr>
              <a:lnSpc>
                <a:spcPct val="100000"/>
              </a:lnSpc>
            </a:pPr>
            <a:r>
              <a:rPr b="1" lang="en-IN" sz="1600" spc="-1" strike="noStrike">
                <a:solidFill>
                  <a:srgbClr val="cc0066"/>
                </a:solidFill>
                <a:latin typeface="Verdana"/>
              </a:rPr>
              <a:t>ENDM</a:t>
            </a:r>
            <a:endParaRPr b="0" lang="en-IN" sz="1600" spc="-1" strike="noStrike">
              <a:latin typeface="Arial"/>
            </a:endParaRPr>
          </a:p>
        </p:txBody>
      </p:sp>
    </p:spTree>
  </p:cSld>
  <mc:AlternateContent>
    <mc:Choice Requires="p14">
      <p:transition spd="slow" p14:dur="2000"/>
    </mc:Choice>
    <mc:Fallback>
      <p:transition spd="slow"/>
    </mc:Fallback>
  </mc:AlternateContent>
  <p:timing>
    <p:tnLst>
      <p:par>
        <p:cTn id="1354" dur="indefinite" restart="never" nodeType="tmRoot">
          <p:childTnLst>
            <p:seq>
              <p:cTn id="1355" dur="indefinite" nodeType="mainSeq">
                <p:childTnLst>
                  <p:par>
                    <p:cTn id="1356" fill="hold">
                      <p:stCondLst>
                        <p:cond delay="0"/>
                      </p:stCondLst>
                      <p:childTnLst>
                        <p:par>
                          <p:cTn id="1357" fill="hold">
                            <p:stCondLst>
                              <p:cond delay="0"/>
                            </p:stCondLst>
                            <p:childTnLst>
                              <p:par>
                                <p:cTn id="1358" nodeType="withEffect" fill="hold" presetClass="entr" presetID="1">
                                  <p:stCondLst>
                                    <p:cond delay="0"/>
                                  </p:stCondLst>
                                  <p:childTnLst>
                                    <p:set>
                                      <p:cBhvr>
                                        <p:cTn id="1359" dur="1" fill="hold">
                                          <p:stCondLst>
                                            <p:cond delay="0"/>
                                          </p:stCondLst>
                                        </p:cTn>
                                        <p:tgtEl>
                                          <p:spTgt spid="2059"/>
                                        </p:tgtEl>
                                        <p:attrNameLst>
                                          <p:attrName>style.visibility</p:attrName>
                                        </p:attrNameLst>
                                      </p:cBhvr>
                                      <p:to>
                                        <p:strVal val="visible"/>
                                      </p:to>
                                    </p:set>
                                  </p:childTnLst>
                                </p:cTn>
                              </p:par>
                            </p:childTnLst>
                          </p:cTn>
                        </p:par>
                      </p:childTnLst>
                    </p:cTn>
                  </p:par>
                  <p:par>
                    <p:cTn id="1360" fill="hold">
                      <p:stCondLst>
                        <p:cond delay="indefinite"/>
                      </p:stCondLst>
                      <p:childTnLst>
                        <p:par>
                          <p:cTn id="1361" fill="hold">
                            <p:stCondLst>
                              <p:cond delay="0"/>
                            </p:stCondLst>
                            <p:childTnLst>
                              <p:par>
                                <p:cTn id="1362" nodeType="clickEffect" fill="hold" presetClass="exit" presetID="1">
                                  <p:stCondLst>
                                    <p:cond delay="0"/>
                                  </p:stCondLst>
                                  <p:childTnLst>
                                    <p:set>
                                      <p:cBhvr>
                                        <p:cTn id="1363" dur="1" fill="hold">
                                          <p:stCondLst>
                                            <p:cond delay="0"/>
                                          </p:stCondLst>
                                        </p:cTn>
                                        <p:tgtEl>
                                          <p:spTgt spid="2059"/>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7" name="CustomShape 1"/>
          <p:cNvSpPr/>
          <p:nvPr/>
        </p:nvSpPr>
        <p:spPr>
          <a:xfrm rot="16200000">
            <a:off x="835920" y="1369440"/>
            <a:ext cx="550080" cy="1739880"/>
          </a:xfrm>
          <a:prstGeom prst="flowChartOffpageConnector">
            <a:avLst/>
          </a:prstGeom>
          <a:solidFill>
            <a:srgbClr val="ff99cc"/>
          </a:solidFill>
          <a:ln>
            <a:noFill/>
          </a:ln>
        </p:spPr>
        <p:style>
          <a:lnRef idx="2">
            <a:schemeClr val="accent1">
              <a:shade val="50000"/>
            </a:schemeClr>
          </a:lnRef>
          <a:fillRef idx="1">
            <a:schemeClr val="accent1"/>
          </a:fillRef>
          <a:effectRef idx="0">
            <a:schemeClr val="accent1"/>
          </a:effectRef>
          <a:fontRef idx="minor"/>
        </p:style>
      </p:sp>
      <p:sp>
        <p:nvSpPr>
          <p:cNvPr id="2068" name="TextShape 2"/>
          <p:cNvSpPr txBox="1"/>
          <p:nvPr/>
        </p:nvSpPr>
        <p:spPr>
          <a:xfrm>
            <a:off x="2895480" y="110880"/>
            <a:ext cx="6019560" cy="487080"/>
          </a:xfrm>
          <a:prstGeom prst="rect">
            <a:avLst/>
          </a:prstGeom>
          <a:noFill/>
          <a:ln>
            <a:noFill/>
          </a:ln>
        </p:spPr>
        <p:txBody>
          <a:bodyPr anchor="ctr"/>
          <a:p>
            <a:pPr>
              <a:lnSpc>
                <a:spcPct val="100000"/>
              </a:lnSpc>
            </a:pPr>
            <a:r>
              <a:rPr b="1" lang="en-US" sz="2000" spc="-1" strike="noStrike">
                <a:solidFill>
                  <a:srgbClr val="ff0066"/>
                </a:solidFill>
                <a:latin typeface="Verdana"/>
                <a:ea typeface="Verdana"/>
              </a:rPr>
              <a:t>Assemble Directives</a:t>
            </a:r>
            <a:endParaRPr b="0" lang="en-US" sz="2000" spc="-1" strike="noStrike">
              <a:solidFill>
                <a:srgbClr val="000000"/>
              </a:solidFill>
              <a:latin typeface="Verdana"/>
            </a:endParaRPr>
          </a:p>
        </p:txBody>
      </p:sp>
      <p:sp>
        <p:nvSpPr>
          <p:cNvPr id="2069" name="TextShape 3"/>
          <p:cNvSpPr txBox="1"/>
          <p:nvPr/>
        </p:nvSpPr>
        <p:spPr>
          <a:xfrm>
            <a:off x="6553080" y="6356520"/>
            <a:ext cx="2133360" cy="364680"/>
          </a:xfrm>
          <a:prstGeom prst="rect">
            <a:avLst/>
          </a:prstGeom>
          <a:noFill/>
          <a:ln>
            <a:noFill/>
          </a:ln>
        </p:spPr>
        <p:txBody>
          <a:bodyPr anchor="ctr"/>
          <a:p>
            <a:pPr algn="r">
              <a:lnSpc>
                <a:spcPct val="100000"/>
              </a:lnSpc>
            </a:pPr>
            <a:fld id="{8D062EFD-C39B-404E-B3E2-D5D6005B51F8}" type="slidenum">
              <a:rPr b="0" lang="en-IN" sz="1200" spc="-1" strike="noStrike">
                <a:solidFill>
                  <a:srgbClr val="8b8b8b"/>
                </a:solidFill>
                <a:latin typeface="Verdana"/>
                <a:ea typeface="Verdana"/>
              </a:rPr>
              <a:t>&lt;number&gt;</a:t>
            </a:fld>
            <a:endParaRPr b="0" lang="en-IN" sz="1200" spc="-1" strike="noStrike">
              <a:latin typeface="Times New Roman"/>
            </a:endParaRPr>
          </a:p>
        </p:txBody>
      </p:sp>
      <p:sp>
        <p:nvSpPr>
          <p:cNvPr id="2070" name="CustomShape 4"/>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2071" name="CustomShape 5"/>
          <p:cNvSpPr/>
          <p:nvPr/>
        </p:nvSpPr>
        <p:spPr>
          <a:xfrm>
            <a:off x="2971800" y="1066680"/>
            <a:ext cx="5638320" cy="1793880"/>
          </a:xfrm>
          <a:prstGeom prst="rect">
            <a:avLst/>
          </a:prstGeom>
          <a:noFill/>
          <a:ln>
            <a:noFill/>
          </a:ln>
        </p:spPr>
        <p:style>
          <a:lnRef idx="0"/>
          <a:fillRef idx="0"/>
          <a:effectRef idx="0"/>
          <a:fontRef idx="minor"/>
        </p:style>
        <p:txBody>
          <a:bodyPr lIns="90000" rIns="90000" tIns="45000" bIns="45000"/>
          <a:p>
            <a:pPr marL="285840" indent="-285480">
              <a:lnSpc>
                <a:spcPct val="100000"/>
              </a:lnSpc>
              <a:buSzPct val="100051"/>
              <a:buBlip>
                <a:blip r:embed="rId1"/>
              </a:buBlip>
            </a:pPr>
            <a:r>
              <a:rPr b="1" lang="en-IN" sz="1600" spc="-1" strike="noStrike">
                <a:solidFill>
                  <a:srgbClr val="000000"/>
                </a:solidFill>
                <a:latin typeface="Verdana"/>
              </a:rPr>
              <a:t>SEGMENT : Used to indicate the beginning of a code/ data/ stack segment</a:t>
            </a:r>
            <a:endParaRPr b="0" lang="en-IN" sz="1600" spc="-1" strike="noStrike">
              <a:latin typeface="Arial"/>
            </a:endParaRPr>
          </a:p>
          <a:p>
            <a:pPr>
              <a:lnSpc>
                <a:spcPct val="100000"/>
              </a:lnSpc>
            </a:pPr>
            <a:endParaRPr b="0" lang="en-IN" sz="1600" spc="-1" strike="noStrike">
              <a:latin typeface="Arial"/>
            </a:endParaRPr>
          </a:p>
          <a:p>
            <a:pPr marL="285840" indent="-285480">
              <a:lnSpc>
                <a:spcPct val="100000"/>
              </a:lnSpc>
              <a:buSzPct val="100051"/>
              <a:buBlip>
                <a:blip r:embed="rId2"/>
              </a:buBlip>
            </a:pPr>
            <a:r>
              <a:rPr b="1" lang="en-IN" sz="1600" spc="-1" strike="noStrike">
                <a:solidFill>
                  <a:srgbClr val="000000"/>
                </a:solidFill>
                <a:latin typeface="Verdana"/>
              </a:rPr>
              <a:t>ENDS : Used to indicate the end of a code/ data/ stack segment</a:t>
            </a:r>
            <a:endParaRPr b="0" lang="en-IN" sz="1600" spc="-1" strike="noStrike">
              <a:latin typeface="Arial"/>
            </a:endParaRPr>
          </a:p>
          <a:p>
            <a:pPr>
              <a:lnSpc>
                <a:spcPct val="100000"/>
              </a:lnSpc>
            </a:pPr>
            <a:endParaRPr b="0" lang="en-IN" sz="1600" spc="-1" strike="noStrike">
              <a:latin typeface="Arial"/>
            </a:endParaRPr>
          </a:p>
          <a:p>
            <a:pPr marL="285840" indent="-285480">
              <a:lnSpc>
                <a:spcPct val="100000"/>
              </a:lnSpc>
              <a:buSzPct val="100051"/>
              <a:buBlip>
                <a:blip r:embed="rId3"/>
              </a:buBlip>
            </a:pPr>
            <a:r>
              <a:rPr b="1" lang="en-IN" sz="1600" spc="-1" strike="noStrike">
                <a:solidFill>
                  <a:srgbClr val="000000"/>
                </a:solidFill>
                <a:latin typeface="Verdana"/>
              </a:rPr>
              <a:t>General form:</a:t>
            </a:r>
            <a:endParaRPr b="0" lang="en-IN" sz="1600" spc="-1" strike="noStrike">
              <a:latin typeface="Arial"/>
            </a:endParaRPr>
          </a:p>
        </p:txBody>
      </p:sp>
      <p:graphicFrame>
        <p:nvGraphicFramePr>
          <p:cNvPr id="2072" name="Table 6"/>
          <p:cNvGraphicFramePr/>
          <p:nvPr/>
        </p:nvGraphicFramePr>
        <p:xfrm>
          <a:off x="3581280" y="3474720"/>
          <a:ext cx="5181120" cy="370440"/>
        </p:xfrm>
        <a:graphic>
          <a:graphicData uri="http://schemas.openxmlformats.org/drawingml/2006/table">
            <a:tbl>
              <a:tblPr/>
              <a:tblGrid>
                <a:gridCol w="2361960"/>
                <a:gridCol w="2819160"/>
              </a:tblGrid>
              <a:tr h="370800">
                <a:tc>
                  <a:txBody>
                    <a:bodyPr/>
                    <a:p>
                      <a:pPr>
                        <a:lnSpc>
                          <a:spcPct val="100000"/>
                        </a:lnSpc>
                      </a:pPr>
                      <a:r>
                        <a:rPr b="1" lang="en-IN" sz="1200" spc="-1" strike="noStrike">
                          <a:solidFill>
                            <a:srgbClr val="990033"/>
                          </a:solidFill>
                          <a:latin typeface="Verdana"/>
                        </a:rPr>
                        <a:t>Segnam SEGMENT</a:t>
                      </a:r>
                      <a:endParaRPr b="0" lang="en-IN" sz="1200" spc="-1" strike="noStrike">
                        <a:latin typeface="Arial"/>
                      </a:endParaRPr>
                    </a:p>
                    <a:p>
                      <a:pPr>
                        <a:lnSpc>
                          <a:spcPct val="100000"/>
                        </a:lnSpc>
                      </a:pPr>
                      <a:endParaRPr b="0" lang="en-IN" sz="1200" spc="-1" strike="noStrike">
                        <a:latin typeface="Arial"/>
                      </a:endParaRPr>
                    </a:p>
                    <a:p>
                      <a:pPr>
                        <a:lnSpc>
                          <a:spcPct val="100000"/>
                        </a:lnSpc>
                      </a:pPr>
                      <a:r>
                        <a:rPr b="1" lang="en-IN" sz="1200" spc="-1" strike="noStrike">
                          <a:solidFill>
                            <a:srgbClr val="990033"/>
                          </a:solidFill>
                          <a:latin typeface="Verdana"/>
                        </a:rPr>
                        <a:t>    …</a:t>
                      </a:r>
                      <a:endParaRPr b="0" lang="en-IN" sz="1200" spc="-1" strike="noStrike">
                        <a:latin typeface="Arial"/>
                      </a:endParaRPr>
                    </a:p>
                    <a:p>
                      <a:pPr>
                        <a:lnSpc>
                          <a:spcPct val="100000"/>
                        </a:lnSpc>
                      </a:pPr>
                      <a:r>
                        <a:rPr b="1" lang="en-IN" sz="1200" spc="-1" strike="noStrike">
                          <a:solidFill>
                            <a:srgbClr val="990033"/>
                          </a:solidFill>
                          <a:latin typeface="Verdana"/>
                        </a:rPr>
                        <a:t>    …</a:t>
                      </a:r>
                      <a:endParaRPr b="0" lang="en-IN" sz="1200" spc="-1" strike="noStrike">
                        <a:latin typeface="Arial"/>
                      </a:endParaRPr>
                    </a:p>
                    <a:p>
                      <a:pPr>
                        <a:lnSpc>
                          <a:spcPct val="100000"/>
                        </a:lnSpc>
                      </a:pPr>
                      <a:r>
                        <a:rPr b="1" lang="en-IN" sz="1200" spc="-1" strike="noStrike">
                          <a:solidFill>
                            <a:srgbClr val="990033"/>
                          </a:solidFill>
                          <a:latin typeface="Verdana"/>
                        </a:rPr>
                        <a:t>    …</a:t>
                      </a:r>
                      <a:endParaRPr b="0" lang="en-IN" sz="1200" spc="-1" strike="noStrike">
                        <a:latin typeface="Arial"/>
                      </a:endParaRPr>
                    </a:p>
                    <a:p>
                      <a:pPr>
                        <a:lnSpc>
                          <a:spcPct val="100000"/>
                        </a:lnSpc>
                      </a:pPr>
                      <a:r>
                        <a:rPr b="1" lang="en-IN" sz="1200" spc="-1" strike="noStrike">
                          <a:solidFill>
                            <a:srgbClr val="990033"/>
                          </a:solidFill>
                          <a:latin typeface="Verdana"/>
                        </a:rPr>
                        <a:t>    …</a:t>
                      </a:r>
                      <a:endParaRPr b="0" lang="en-IN" sz="1200" spc="-1" strike="noStrike">
                        <a:latin typeface="Arial"/>
                      </a:endParaRPr>
                    </a:p>
                    <a:p>
                      <a:pPr>
                        <a:lnSpc>
                          <a:spcPct val="100000"/>
                        </a:lnSpc>
                      </a:pPr>
                      <a:r>
                        <a:rPr b="1" lang="en-IN" sz="1200" spc="-1" strike="noStrike">
                          <a:solidFill>
                            <a:srgbClr val="990033"/>
                          </a:solidFill>
                          <a:latin typeface="Verdana"/>
                        </a:rPr>
                        <a:t>    …</a:t>
                      </a:r>
                      <a:endParaRPr b="0" lang="en-IN" sz="1200" spc="-1" strike="noStrike">
                        <a:latin typeface="Arial"/>
                      </a:endParaRPr>
                    </a:p>
                    <a:p>
                      <a:pPr>
                        <a:lnSpc>
                          <a:spcPct val="100000"/>
                        </a:lnSpc>
                      </a:pPr>
                      <a:r>
                        <a:rPr b="1" lang="en-IN" sz="1200" spc="-1" strike="noStrike">
                          <a:solidFill>
                            <a:srgbClr val="990033"/>
                          </a:solidFill>
                          <a:latin typeface="Verdana"/>
                        </a:rPr>
                        <a:t>    …</a:t>
                      </a:r>
                      <a:endParaRPr b="0" lang="en-IN" sz="1200" spc="-1" strike="noStrike">
                        <a:latin typeface="Arial"/>
                      </a:endParaRPr>
                    </a:p>
                    <a:p>
                      <a:pPr>
                        <a:lnSpc>
                          <a:spcPct val="100000"/>
                        </a:lnSpc>
                      </a:pPr>
                      <a:endParaRPr b="0" lang="en-IN" sz="1200" spc="-1" strike="noStrike">
                        <a:latin typeface="Arial"/>
                      </a:endParaRPr>
                    </a:p>
                    <a:p>
                      <a:pPr>
                        <a:lnSpc>
                          <a:spcPct val="100000"/>
                        </a:lnSpc>
                      </a:pPr>
                      <a:r>
                        <a:rPr b="1" lang="en-IN" sz="1200" spc="-1" strike="noStrike">
                          <a:solidFill>
                            <a:srgbClr val="990033"/>
                          </a:solidFill>
                          <a:latin typeface="Verdana"/>
                        </a:rPr>
                        <a:t>Segnam ENDS</a:t>
                      </a:r>
                      <a:endParaRPr b="0" lang="en-IN" sz="12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ffff"/>
                    </a:solidFill>
                  </a:tcPr>
                </a:tc>
                <a:tc>
                  <a:txBody>
                    <a:bodyPr/>
                    <a:p>
                      <a:pPr>
                        <a:lnSpc>
                          <a:spcPct val="100000"/>
                        </a:lnSpc>
                      </a:pP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IN" sz="1400" spc="-1" strike="noStrike">
                          <a:solidFill>
                            <a:srgbClr val="990033"/>
                          </a:solidFill>
                          <a:latin typeface="Verdana"/>
                        </a:rPr>
                        <a:t>Program code </a:t>
                      </a:r>
                      <a:endParaRPr b="0" lang="en-IN" sz="1400" spc="-1" strike="noStrike">
                        <a:latin typeface="Arial"/>
                      </a:endParaRPr>
                    </a:p>
                    <a:p>
                      <a:pPr>
                        <a:lnSpc>
                          <a:spcPct val="100000"/>
                        </a:lnSpc>
                      </a:pPr>
                      <a:r>
                        <a:rPr b="1" lang="en-IN" sz="1400" spc="-1" strike="noStrike">
                          <a:solidFill>
                            <a:srgbClr val="990033"/>
                          </a:solidFill>
                          <a:latin typeface="Verdana"/>
                        </a:rPr>
                        <a:t>or</a:t>
                      </a:r>
                      <a:endParaRPr b="0" lang="en-IN" sz="1400" spc="-1" strike="noStrike">
                        <a:latin typeface="Arial"/>
                      </a:endParaRPr>
                    </a:p>
                    <a:p>
                      <a:pPr>
                        <a:lnSpc>
                          <a:spcPct val="100000"/>
                        </a:lnSpc>
                      </a:pPr>
                      <a:r>
                        <a:rPr b="1" lang="en-IN" sz="1400" spc="-1" strike="noStrike">
                          <a:solidFill>
                            <a:srgbClr val="990033"/>
                          </a:solidFill>
                          <a:latin typeface="Verdana"/>
                        </a:rPr>
                        <a:t>Data Defining Statements</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ffff"/>
                    </a:solidFill>
                  </a:tcPr>
                </a:tc>
              </a:tr>
            </a:tbl>
          </a:graphicData>
        </a:graphic>
      </p:graphicFrame>
      <p:sp>
        <p:nvSpPr>
          <p:cNvPr id="2073" name="CustomShape 7"/>
          <p:cNvSpPr/>
          <p:nvPr/>
        </p:nvSpPr>
        <p:spPr>
          <a:xfrm>
            <a:off x="3276720" y="6125400"/>
            <a:ext cx="2285640" cy="426960"/>
          </a:xfrm>
          <a:prstGeom prst="borderCallout1">
            <a:avLst>
              <a:gd name="adj1" fmla="val -7691"/>
              <a:gd name="adj2" fmla="val 48230"/>
              <a:gd name="adj3" fmla="val -153346"/>
              <a:gd name="adj4" fmla="val 33295"/>
            </a:avLst>
          </a:prstGeom>
          <a:solidFill>
            <a:srgbClr val="ffffcc"/>
          </a:solidFill>
          <a:ln w="6480">
            <a:solidFill>
              <a:srgbClr val="cc0066"/>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200" spc="-1" strike="noStrike">
                <a:solidFill>
                  <a:srgbClr val="000000"/>
                </a:solidFill>
                <a:latin typeface="Verdana"/>
              </a:rPr>
              <a:t>User defined name of the segment</a:t>
            </a:r>
            <a:endParaRPr b="0" lang="en-IN" sz="1200" spc="-1" strike="noStrike">
              <a:latin typeface="Arial"/>
            </a:endParaRPr>
          </a:p>
        </p:txBody>
      </p:sp>
      <p:sp>
        <p:nvSpPr>
          <p:cNvPr id="2074" name="CustomShape 8"/>
          <p:cNvSpPr/>
          <p:nvPr/>
        </p:nvSpPr>
        <p:spPr>
          <a:xfrm>
            <a:off x="5562720" y="3809880"/>
            <a:ext cx="228240" cy="1218960"/>
          </a:xfrm>
          <a:prstGeom prst="rightBrace">
            <a:avLst>
              <a:gd name="adj1" fmla="val 8333"/>
              <a:gd name="adj2" fmla="val 50000"/>
            </a:avLst>
          </a:prstGeom>
          <a:noFill/>
          <a:ln>
            <a:solidFill>
              <a:srgbClr val="990033"/>
            </a:solidFill>
            <a:round/>
          </a:ln>
        </p:spPr>
        <p:style>
          <a:lnRef idx="1">
            <a:schemeClr val="accent1"/>
          </a:lnRef>
          <a:fillRef idx="0">
            <a:schemeClr val="accent1"/>
          </a:fillRef>
          <a:effectRef idx="0">
            <a:schemeClr val="accent1"/>
          </a:effectRef>
          <a:fontRef idx="minor"/>
        </p:style>
      </p:sp>
      <p:sp>
        <p:nvSpPr>
          <p:cNvPr id="2075" name="CustomShape 9"/>
          <p:cNvSpPr/>
          <p:nvPr/>
        </p:nvSpPr>
        <p:spPr>
          <a:xfrm>
            <a:off x="304920" y="990720"/>
            <a:ext cx="1488240" cy="5687640"/>
          </a:xfrm>
          <a:prstGeom prst="rect">
            <a:avLst/>
          </a:prstGeom>
          <a:noFill/>
          <a:ln>
            <a:noFill/>
          </a:ln>
        </p:spPr>
        <p:style>
          <a:lnRef idx="0"/>
          <a:fillRef idx="0"/>
          <a:effectRef idx="0"/>
          <a:fontRef idx="minor"/>
        </p:style>
        <p:txBody>
          <a:bodyPr lIns="90000" rIns="90000" tIns="45000" bIns="45000"/>
          <a:p>
            <a:pPr>
              <a:lnSpc>
                <a:spcPct val="100000"/>
              </a:lnSpc>
            </a:pPr>
            <a:r>
              <a:rPr b="1" lang="en-IN" sz="1600" spc="-1" strike="noStrike">
                <a:solidFill>
                  <a:srgbClr val="cc0066"/>
                </a:solidFill>
                <a:latin typeface="Verdana"/>
              </a:rPr>
              <a:t>DB</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cc0066"/>
                </a:solidFill>
                <a:latin typeface="Verdana"/>
              </a:rPr>
              <a:t>DW</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cc0066"/>
                </a:solidFill>
                <a:latin typeface="Verdana"/>
              </a:rPr>
              <a:t>SEGMENT</a:t>
            </a:r>
            <a:endParaRPr b="0" lang="en-IN" sz="1600" spc="-1" strike="noStrike">
              <a:latin typeface="Arial"/>
            </a:endParaRPr>
          </a:p>
          <a:p>
            <a:pPr>
              <a:lnSpc>
                <a:spcPct val="100000"/>
              </a:lnSpc>
            </a:pPr>
            <a:r>
              <a:rPr b="1" lang="en-IN" sz="1600" spc="-1" strike="noStrike">
                <a:solidFill>
                  <a:srgbClr val="cc0066"/>
                </a:solidFill>
                <a:latin typeface="Verdana"/>
              </a:rPr>
              <a:t>ENDS</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cc0066"/>
                </a:solidFill>
                <a:latin typeface="Verdana"/>
              </a:rPr>
              <a:t>ASSUME</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cc0066"/>
                </a:solidFill>
                <a:latin typeface="Verdana"/>
              </a:rPr>
              <a:t>ORG</a:t>
            </a:r>
            <a:endParaRPr b="0" lang="en-IN" sz="1600" spc="-1" strike="noStrike">
              <a:latin typeface="Arial"/>
            </a:endParaRPr>
          </a:p>
          <a:p>
            <a:pPr>
              <a:lnSpc>
                <a:spcPct val="100000"/>
              </a:lnSpc>
            </a:pPr>
            <a:r>
              <a:rPr b="1" lang="en-IN" sz="1600" spc="-1" strike="noStrike">
                <a:solidFill>
                  <a:srgbClr val="cc0066"/>
                </a:solidFill>
                <a:latin typeface="Verdana"/>
              </a:rPr>
              <a:t>END</a:t>
            </a:r>
            <a:endParaRPr b="0" lang="en-IN" sz="1600" spc="-1" strike="noStrike">
              <a:latin typeface="Arial"/>
            </a:endParaRPr>
          </a:p>
          <a:p>
            <a:pPr>
              <a:lnSpc>
                <a:spcPct val="100000"/>
              </a:lnSpc>
            </a:pPr>
            <a:r>
              <a:rPr b="1" lang="en-IN" sz="1600" spc="-1" strike="noStrike">
                <a:solidFill>
                  <a:srgbClr val="cc0066"/>
                </a:solidFill>
                <a:latin typeface="Verdana"/>
              </a:rPr>
              <a:t>EVEN</a:t>
            </a:r>
            <a:endParaRPr b="0" lang="en-IN" sz="1600" spc="-1" strike="noStrike">
              <a:latin typeface="Arial"/>
            </a:endParaRPr>
          </a:p>
          <a:p>
            <a:pPr>
              <a:lnSpc>
                <a:spcPct val="100000"/>
              </a:lnSpc>
            </a:pPr>
            <a:r>
              <a:rPr b="1" lang="en-IN" sz="1600" spc="-1" strike="noStrike">
                <a:solidFill>
                  <a:srgbClr val="cc0066"/>
                </a:solidFill>
                <a:latin typeface="Verdana"/>
              </a:rPr>
              <a:t>EQU</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cc0066"/>
                </a:solidFill>
                <a:latin typeface="Verdana"/>
              </a:rPr>
              <a:t>PROC</a:t>
            </a:r>
            <a:endParaRPr b="0" lang="en-IN" sz="1600" spc="-1" strike="noStrike">
              <a:latin typeface="Arial"/>
            </a:endParaRPr>
          </a:p>
          <a:p>
            <a:pPr>
              <a:lnSpc>
                <a:spcPct val="100000"/>
              </a:lnSpc>
            </a:pPr>
            <a:r>
              <a:rPr b="1" lang="en-IN" sz="1600" spc="-1" strike="noStrike">
                <a:solidFill>
                  <a:srgbClr val="cc0066"/>
                </a:solidFill>
                <a:latin typeface="Verdana"/>
              </a:rPr>
              <a:t>FAR</a:t>
            </a:r>
            <a:endParaRPr b="0" lang="en-IN" sz="1600" spc="-1" strike="noStrike">
              <a:latin typeface="Arial"/>
            </a:endParaRPr>
          </a:p>
          <a:p>
            <a:pPr>
              <a:lnSpc>
                <a:spcPct val="100000"/>
              </a:lnSpc>
            </a:pPr>
            <a:r>
              <a:rPr b="1" lang="en-IN" sz="1600" spc="-1" strike="noStrike">
                <a:solidFill>
                  <a:srgbClr val="cc0066"/>
                </a:solidFill>
                <a:latin typeface="Verdana"/>
              </a:rPr>
              <a:t>NEAR</a:t>
            </a:r>
            <a:endParaRPr b="0" lang="en-IN" sz="1600" spc="-1" strike="noStrike">
              <a:latin typeface="Arial"/>
            </a:endParaRPr>
          </a:p>
          <a:p>
            <a:pPr>
              <a:lnSpc>
                <a:spcPct val="100000"/>
              </a:lnSpc>
            </a:pPr>
            <a:r>
              <a:rPr b="1" lang="en-IN" sz="1600" spc="-1" strike="noStrike">
                <a:solidFill>
                  <a:srgbClr val="cc0066"/>
                </a:solidFill>
                <a:latin typeface="Verdana"/>
              </a:rPr>
              <a:t>ENDP</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cc0066"/>
                </a:solidFill>
                <a:latin typeface="Verdana"/>
              </a:rPr>
              <a:t>SHORT</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cc0066"/>
                </a:solidFill>
                <a:latin typeface="Verdana"/>
              </a:rPr>
              <a:t>MACRO</a:t>
            </a:r>
            <a:endParaRPr b="0" lang="en-IN" sz="1600" spc="-1" strike="noStrike">
              <a:latin typeface="Arial"/>
            </a:endParaRPr>
          </a:p>
          <a:p>
            <a:pPr>
              <a:lnSpc>
                <a:spcPct val="100000"/>
              </a:lnSpc>
            </a:pPr>
            <a:r>
              <a:rPr b="1" lang="en-IN" sz="1600" spc="-1" strike="noStrike">
                <a:solidFill>
                  <a:srgbClr val="cc0066"/>
                </a:solidFill>
                <a:latin typeface="Verdana"/>
              </a:rPr>
              <a:t>ENDM</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1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6" name="CustomShape 1"/>
          <p:cNvSpPr/>
          <p:nvPr/>
        </p:nvSpPr>
        <p:spPr>
          <a:xfrm rot="16200000">
            <a:off x="936360" y="1972080"/>
            <a:ext cx="349200" cy="1739880"/>
          </a:xfrm>
          <a:prstGeom prst="flowChartOffpageConnector">
            <a:avLst/>
          </a:prstGeom>
          <a:solidFill>
            <a:srgbClr val="ff99cc"/>
          </a:solidFill>
          <a:ln>
            <a:noFill/>
          </a:ln>
        </p:spPr>
        <p:style>
          <a:lnRef idx="2">
            <a:schemeClr val="accent1">
              <a:shade val="50000"/>
            </a:schemeClr>
          </a:lnRef>
          <a:fillRef idx="1">
            <a:schemeClr val="accent1"/>
          </a:fillRef>
          <a:effectRef idx="0">
            <a:schemeClr val="accent1"/>
          </a:effectRef>
          <a:fontRef idx="minor"/>
        </p:style>
      </p:sp>
      <p:sp>
        <p:nvSpPr>
          <p:cNvPr id="2077" name="TextShape 2"/>
          <p:cNvSpPr txBox="1"/>
          <p:nvPr/>
        </p:nvSpPr>
        <p:spPr>
          <a:xfrm>
            <a:off x="2895480" y="110880"/>
            <a:ext cx="6019560" cy="487080"/>
          </a:xfrm>
          <a:prstGeom prst="rect">
            <a:avLst/>
          </a:prstGeom>
          <a:noFill/>
          <a:ln>
            <a:noFill/>
          </a:ln>
        </p:spPr>
        <p:txBody>
          <a:bodyPr anchor="ctr"/>
          <a:p>
            <a:pPr>
              <a:lnSpc>
                <a:spcPct val="100000"/>
              </a:lnSpc>
            </a:pPr>
            <a:r>
              <a:rPr b="1" lang="en-US" sz="2000" spc="-1" strike="noStrike">
                <a:solidFill>
                  <a:srgbClr val="ff0066"/>
                </a:solidFill>
                <a:latin typeface="Verdana"/>
                <a:ea typeface="Verdana"/>
              </a:rPr>
              <a:t>Assemble Directives</a:t>
            </a:r>
            <a:endParaRPr b="0" lang="en-US" sz="2000" spc="-1" strike="noStrike">
              <a:solidFill>
                <a:srgbClr val="000000"/>
              </a:solidFill>
              <a:latin typeface="Verdana"/>
            </a:endParaRPr>
          </a:p>
        </p:txBody>
      </p:sp>
      <p:sp>
        <p:nvSpPr>
          <p:cNvPr id="2078" name="TextShape 3"/>
          <p:cNvSpPr txBox="1"/>
          <p:nvPr/>
        </p:nvSpPr>
        <p:spPr>
          <a:xfrm>
            <a:off x="6553080" y="6356520"/>
            <a:ext cx="2133360" cy="364680"/>
          </a:xfrm>
          <a:prstGeom prst="rect">
            <a:avLst/>
          </a:prstGeom>
          <a:noFill/>
          <a:ln>
            <a:noFill/>
          </a:ln>
        </p:spPr>
        <p:txBody>
          <a:bodyPr anchor="ctr"/>
          <a:p>
            <a:pPr algn="r">
              <a:lnSpc>
                <a:spcPct val="100000"/>
              </a:lnSpc>
            </a:pPr>
            <a:fld id="{EB121B57-7CCB-4698-91EE-F6C370F12F7B}" type="slidenum">
              <a:rPr b="0" lang="en-IN" sz="1200" spc="-1" strike="noStrike">
                <a:solidFill>
                  <a:srgbClr val="8b8b8b"/>
                </a:solidFill>
                <a:latin typeface="Verdana"/>
                <a:ea typeface="Verdana"/>
              </a:rPr>
              <a:t>&lt;number&gt;</a:t>
            </a:fld>
            <a:endParaRPr b="0" lang="en-IN" sz="1200" spc="-1" strike="noStrike">
              <a:latin typeface="Times New Roman"/>
            </a:endParaRPr>
          </a:p>
        </p:txBody>
      </p:sp>
      <p:sp>
        <p:nvSpPr>
          <p:cNvPr id="2079" name="CustomShape 4"/>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2080" name="CustomShape 5"/>
          <p:cNvSpPr/>
          <p:nvPr/>
        </p:nvSpPr>
        <p:spPr>
          <a:xfrm>
            <a:off x="304920" y="990720"/>
            <a:ext cx="1488240" cy="5687640"/>
          </a:xfrm>
          <a:prstGeom prst="rect">
            <a:avLst/>
          </a:prstGeom>
          <a:noFill/>
          <a:ln>
            <a:noFill/>
          </a:ln>
        </p:spPr>
        <p:style>
          <a:lnRef idx="0"/>
          <a:fillRef idx="0"/>
          <a:effectRef idx="0"/>
          <a:fontRef idx="minor"/>
        </p:style>
        <p:txBody>
          <a:bodyPr lIns="90000" rIns="90000" tIns="45000" bIns="45000"/>
          <a:p>
            <a:pPr>
              <a:lnSpc>
                <a:spcPct val="100000"/>
              </a:lnSpc>
            </a:pPr>
            <a:r>
              <a:rPr b="1" lang="en-IN" sz="1600" spc="-1" strike="noStrike">
                <a:solidFill>
                  <a:srgbClr val="cc0066"/>
                </a:solidFill>
                <a:latin typeface="Verdana"/>
              </a:rPr>
              <a:t>DB</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cc0066"/>
                </a:solidFill>
                <a:latin typeface="Verdana"/>
              </a:rPr>
              <a:t>DW</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cc0066"/>
                </a:solidFill>
                <a:latin typeface="Verdana"/>
              </a:rPr>
              <a:t>SEGMENT</a:t>
            </a:r>
            <a:endParaRPr b="0" lang="en-IN" sz="1600" spc="-1" strike="noStrike">
              <a:latin typeface="Arial"/>
            </a:endParaRPr>
          </a:p>
          <a:p>
            <a:pPr>
              <a:lnSpc>
                <a:spcPct val="100000"/>
              </a:lnSpc>
            </a:pPr>
            <a:r>
              <a:rPr b="1" lang="en-IN" sz="1600" spc="-1" strike="noStrike">
                <a:solidFill>
                  <a:srgbClr val="cc0066"/>
                </a:solidFill>
                <a:latin typeface="Verdana"/>
              </a:rPr>
              <a:t>ENDS</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cc0066"/>
                </a:solidFill>
                <a:latin typeface="Verdana"/>
              </a:rPr>
              <a:t>ASSUME</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cc0066"/>
                </a:solidFill>
                <a:latin typeface="Verdana"/>
              </a:rPr>
              <a:t>ORG</a:t>
            </a:r>
            <a:endParaRPr b="0" lang="en-IN" sz="1600" spc="-1" strike="noStrike">
              <a:latin typeface="Arial"/>
            </a:endParaRPr>
          </a:p>
          <a:p>
            <a:pPr>
              <a:lnSpc>
                <a:spcPct val="100000"/>
              </a:lnSpc>
            </a:pPr>
            <a:r>
              <a:rPr b="1" lang="en-IN" sz="1600" spc="-1" strike="noStrike">
                <a:solidFill>
                  <a:srgbClr val="cc0066"/>
                </a:solidFill>
                <a:latin typeface="Verdana"/>
              </a:rPr>
              <a:t>END</a:t>
            </a:r>
            <a:endParaRPr b="0" lang="en-IN" sz="1600" spc="-1" strike="noStrike">
              <a:latin typeface="Arial"/>
            </a:endParaRPr>
          </a:p>
          <a:p>
            <a:pPr>
              <a:lnSpc>
                <a:spcPct val="100000"/>
              </a:lnSpc>
            </a:pPr>
            <a:r>
              <a:rPr b="1" lang="en-IN" sz="1600" spc="-1" strike="noStrike">
                <a:solidFill>
                  <a:srgbClr val="cc0066"/>
                </a:solidFill>
                <a:latin typeface="Verdana"/>
              </a:rPr>
              <a:t>EVEN</a:t>
            </a:r>
            <a:endParaRPr b="0" lang="en-IN" sz="1600" spc="-1" strike="noStrike">
              <a:latin typeface="Arial"/>
            </a:endParaRPr>
          </a:p>
          <a:p>
            <a:pPr>
              <a:lnSpc>
                <a:spcPct val="100000"/>
              </a:lnSpc>
            </a:pPr>
            <a:r>
              <a:rPr b="1" lang="en-IN" sz="1600" spc="-1" strike="noStrike">
                <a:solidFill>
                  <a:srgbClr val="cc0066"/>
                </a:solidFill>
                <a:latin typeface="Verdana"/>
              </a:rPr>
              <a:t>EQU</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cc0066"/>
                </a:solidFill>
                <a:latin typeface="Verdana"/>
              </a:rPr>
              <a:t>PROC</a:t>
            </a:r>
            <a:endParaRPr b="0" lang="en-IN" sz="1600" spc="-1" strike="noStrike">
              <a:latin typeface="Arial"/>
            </a:endParaRPr>
          </a:p>
          <a:p>
            <a:pPr>
              <a:lnSpc>
                <a:spcPct val="100000"/>
              </a:lnSpc>
            </a:pPr>
            <a:r>
              <a:rPr b="1" lang="en-IN" sz="1600" spc="-1" strike="noStrike">
                <a:solidFill>
                  <a:srgbClr val="cc0066"/>
                </a:solidFill>
                <a:latin typeface="Verdana"/>
              </a:rPr>
              <a:t>FAR</a:t>
            </a:r>
            <a:endParaRPr b="0" lang="en-IN" sz="1600" spc="-1" strike="noStrike">
              <a:latin typeface="Arial"/>
            </a:endParaRPr>
          </a:p>
          <a:p>
            <a:pPr>
              <a:lnSpc>
                <a:spcPct val="100000"/>
              </a:lnSpc>
            </a:pPr>
            <a:r>
              <a:rPr b="1" lang="en-IN" sz="1600" spc="-1" strike="noStrike">
                <a:solidFill>
                  <a:srgbClr val="cc0066"/>
                </a:solidFill>
                <a:latin typeface="Verdana"/>
              </a:rPr>
              <a:t>NEAR</a:t>
            </a:r>
            <a:endParaRPr b="0" lang="en-IN" sz="1600" spc="-1" strike="noStrike">
              <a:latin typeface="Arial"/>
            </a:endParaRPr>
          </a:p>
          <a:p>
            <a:pPr>
              <a:lnSpc>
                <a:spcPct val="100000"/>
              </a:lnSpc>
            </a:pPr>
            <a:r>
              <a:rPr b="1" lang="en-IN" sz="1600" spc="-1" strike="noStrike">
                <a:solidFill>
                  <a:srgbClr val="cc0066"/>
                </a:solidFill>
                <a:latin typeface="Verdana"/>
              </a:rPr>
              <a:t>ENDP</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cc0066"/>
                </a:solidFill>
                <a:latin typeface="Verdana"/>
              </a:rPr>
              <a:t>SHORT</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cc0066"/>
                </a:solidFill>
                <a:latin typeface="Verdana"/>
              </a:rPr>
              <a:t>MACRO</a:t>
            </a:r>
            <a:endParaRPr b="0" lang="en-IN" sz="1600" spc="-1" strike="noStrike">
              <a:latin typeface="Arial"/>
            </a:endParaRPr>
          </a:p>
          <a:p>
            <a:pPr>
              <a:lnSpc>
                <a:spcPct val="100000"/>
              </a:lnSpc>
            </a:pPr>
            <a:r>
              <a:rPr b="1" lang="en-IN" sz="1600" spc="-1" strike="noStrike">
                <a:solidFill>
                  <a:srgbClr val="cc0066"/>
                </a:solidFill>
                <a:latin typeface="Verdana"/>
              </a:rPr>
              <a:t>ENDM</a:t>
            </a:r>
            <a:endParaRPr b="0" lang="en-IN" sz="1600" spc="-1" strike="noStrike">
              <a:latin typeface="Arial"/>
            </a:endParaRPr>
          </a:p>
        </p:txBody>
      </p:sp>
      <p:sp>
        <p:nvSpPr>
          <p:cNvPr id="2081" name="CustomShape 6"/>
          <p:cNvSpPr/>
          <p:nvPr/>
        </p:nvSpPr>
        <p:spPr>
          <a:xfrm>
            <a:off x="2971800" y="1066680"/>
            <a:ext cx="5638320" cy="1307160"/>
          </a:xfrm>
          <a:prstGeom prst="rect">
            <a:avLst/>
          </a:prstGeom>
          <a:noFill/>
          <a:ln>
            <a:noFill/>
          </a:ln>
        </p:spPr>
        <p:style>
          <a:lnRef idx="0"/>
          <a:fillRef idx="0"/>
          <a:effectRef idx="0"/>
          <a:fontRef idx="minor"/>
        </p:style>
        <p:txBody>
          <a:bodyPr lIns="90000" rIns="90000" tIns="45000" bIns="45000"/>
          <a:p>
            <a:pPr marL="285840" indent="-285480">
              <a:lnSpc>
                <a:spcPct val="100000"/>
              </a:lnSpc>
              <a:buSzPct val="100051"/>
              <a:buBlip>
                <a:blip r:embed="rId1"/>
              </a:buBlip>
            </a:pPr>
            <a:r>
              <a:rPr b="1" lang="en-IN" sz="1600" spc="-1" strike="noStrike">
                <a:solidFill>
                  <a:srgbClr val="000000"/>
                </a:solidFill>
                <a:latin typeface="Verdana"/>
              </a:rPr>
              <a:t>Informs the assembler the name of the program/ data segment that should be used for a specific segment.</a:t>
            </a:r>
            <a:endParaRPr b="0" lang="en-IN" sz="1600" spc="-1" strike="noStrike">
              <a:latin typeface="Arial"/>
            </a:endParaRPr>
          </a:p>
          <a:p>
            <a:pPr>
              <a:lnSpc>
                <a:spcPct val="100000"/>
              </a:lnSpc>
            </a:pPr>
            <a:endParaRPr b="0" lang="en-IN" sz="1600" spc="-1" strike="noStrike">
              <a:latin typeface="Arial"/>
            </a:endParaRPr>
          </a:p>
          <a:p>
            <a:pPr marL="285840" indent="-285480">
              <a:lnSpc>
                <a:spcPct val="100000"/>
              </a:lnSpc>
              <a:buSzPct val="100051"/>
              <a:buBlip>
                <a:blip r:embed="rId2"/>
              </a:buBlip>
            </a:pPr>
            <a:r>
              <a:rPr b="1" lang="en-IN" sz="1600" spc="-1" strike="noStrike">
                <a:solidFill>
                  <a:srgbClr val="000000"/>
                </a:solidFill>
                <a:latin typeface="Verdana"/>
              </a:rPr>
              <a:t>General form:</a:t>
            </a:r>
            <a:endParaRPr b="0" lang="en-IN" sz="1600" spc="-1" strike="noStrike">
              <a:latin typeface="Arial"/>
            </a:endParaRPr>
          </a:p>
        </p:txBody>
      </p:sp>
      <p:sp>
        <p:nvSpPr>
          <p:cNvPr id="2082" name="CustomShape 7"/>
          <p:cNvSpPr/>
          <p:nvPr/>
        </p:nvSpPr>
        <p:spPr>
          <a:xfrm>
            <a:off x="2819520" y="3382200"/>
            <a:ext cx="2285640" cy="426960"/>
          </a:xfrm>
          <a:prstGeom prst="borderCallout1">
            <a:avLst>
              <a:gd name="adj1" fmla="val 1890"/>
              <a:gd name="adj2" fmla="val 98976"/>
              <a:gd name="adj3" fmla="val -99055"/>
              <a:gd name="adj4" fmla="val 85832"/>
            </a:avLst>
          </a:prstGeom>
          <a:solidFill>
            <a:srgbClr val="ffffcc"/>
          </a:solidFill>
          <a:ln w="6480">
            <a:solidFill>
              <a:srgbClr val="cc0066"/>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200" spc="-1" strike="noStrike">
                <a:solidFill>
                  <a:srgbClr val="000000"/>
                </a:solidFill>
                <a:latin typeface="Verdana"/>
              </a:rPr>
              <a:t>Segment Register</a:t>
            </a:r>
            <a:endParaRPr b="0" lang="en-IN" sz="1200" spc="-1" strike="noStrike">
              <a:latin typeface="Arial"/>
            </a:endParaRPr>
          </a:p>
        </p:txBody>
      </p:sp>
      <p:sp>
        <p:nvSpPr>
          <p:cNvPr id="2083" name="CustomShape 8"/>
          <p:cNvSpPr/>
          <p:nvPr/>
        </p:nvSpPr>
        <p:spPr>
          <a:xfrm>
            <a:off x="3233520" y="2557080"/>
            <a:ext cx="5521320" cy="33372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600" spc="-1" strike="noStrike">
                <a:solidFill>
                  <a:srgbClr val="ff0066"/>
                </a:solidFill>
                <a:latin typeface="Verdana"/>
              </a:rPr>
              <a:t>ASSUME segreg : segnam, .. , segreg : segnam</a:t>
            </a:r>
            <a:endParaRPr b="0" lang="en-IN" sz="1600" spc="-1" strike="noStrike">
              <a:latin typeface="Arial"/>
            </a:endParaRPr>
          </a:p>
        </p:txBody>
      </p:sp>
      <p:sp>
        <p:nvSpPr>
          <p:cNvPr id="2084" name="CustomShape 9"/>
          <p:cNvSpPr/>
          <p:nvPr/>
        </p:nvSpPr>
        <p:spPr>
          <a:xfrm>
            <a:off x="5334120" y="3382560"/>
            <a:ext cx="2285640" cy="426960"/>
          </a:xfrm>
          <a:prstGeom prst="borderCallout1">
            <a:avLst>
              <a:gd name="adj1" fmla="val -1304"/>
              <a:gd name="adj2" fmla="val 33901"/>
              <a:gd name="adj3" fmla="val -95861"/>
              <a:gd name="adj4" fmla="val 21354"/>
            </a:avLst>
          </a:prstGeom>
          <a:solidFill>
            <a:srgbClr val="ffffcc"/>
          </a:solidFill>
          <a:ln w="6480">
            <a:solidFill>
              <a:srgbClr val="cc0066"/>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200" spc="-1" strike="noStrike">
                <a:solidFill>
                  <a:srgbClr val="000000"/>
                </a:solidFill>
                <a:latin typeface="Verdana"/>
              </a:rPr>
              <a:t>User defined name of the segment</a:t>
            </a:r>
            <a:endParaRPr b="0" lang="en-IN" sz="1200" spc="-1" strike="noStrike">
              <a:latin typeface="Arial"/>
            </a:endParaRPr>
          </a:p>
        </p:txBody>
      </p:sp>
      <p:graphicFrame>
        <p:nvGraphicFramePr>
          <p:cNvPr id="2085" name="Table 10"/>
          <p:cNvGraphicFramePr/>
          <p:nvPr/>
        </p:nvGraphicFramePr>
        <p:xfrm>
          <a:off x="2858040" y="4785480"/>
          <a:ext cx="6133320" cy="1157760"/>
        </p:xfrm>
        <a:graphic>
          <a:graphicData uri="http://schemas.openxmlformats.org/drawingml/2006/table">
            <a:tbl>
              <a:tblPr/>
              <a:tblGrid>
                <a:gridCol w="2932920"/>
                <a:gridCol w="3200400"/>
              </a:tblGrid>
              <a:tr h="1158120">
                <a:tc>
                  <a:txBody>
                    <a:bodyPr/>
                    <a:p>
                      <a:pPr>
                        <a:lnSpc>
                          <a:spcPct val="100000"/>
                        </a:lnSpc>
                      </a:pPr>
                      <a:endParaRPr b="0" lang="en-IN" sz="1800" spc="-1" strike="noStrike">
                        <a:latin typeface="Arial"/>
                      </a:endParaRPr>
                    </a:p>
                    <a:p>
                      <a:pPr>
                        <a:lnSpc>
                          <a:spcPct val="100000"/>
                        </a:lnSpc>
                      </a:pPr>
                      <a:r>
                        <a:rPr b="1" lang="en-IN" sz="1200" spc="-1" strike="noStrike">
                          <a:solidFill>
                            <a:srgbClr val="990033"/>
                          </a:solidFill>
                          <a:latin typeface="Verdana"/>
                        </a:rPr>
                        <a:t>ASSUME CS: ACODE, DS:ADATA</a:t>
                      </a:r>
                      <a:endParaRPr b="0" lang="en-IN" sz="12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99ff"/>
                    </a:solidFill>
                  </a:tcPr>
                </a:tc>
                <a:tc>
                  <a:txBody>
                    <a:bodyPr/>
                    <a:p>
                      <a:pPr algn="just">
                        <a:lnSpc>
                          <a:spcPct val="100000"/>
                        </a:lnSpc>
                      </a:pPr>
                      <a:endParaRPr b="0" lang="en-IN" sz="1800" spc="-1" strike="noStrike">
                        <a:latin typeface="Arial"/>
                      </a:endParaRPr>
                    </a:p>
                    <a:p>
                      <a:pPr algn="just">
                        <a:lnSpc>
                          <a:spcPct val="100000"/>
                        </a:lnSpc>
                      </a:pPr>
                      <a:r>
                        <a:rPr b="1" lang="en-IN" sz="1200" spc="-1" strike="noStrike">
                          <a:solidFill>
                            <a:srgbClr val="990033"/>
                          </a:solidFill>
                          <a:latin typeface="Verdana"/>
                        </a:rPr>
                        <a:t>Tells the compiler that the instructions of the program are stored in the segment ACODE and data are stored in the segment ADATA</a:t>
                      </a:r>
                      <a:endParaRPr b="0" lang="en-IN" sz="1200" spc="-1" strike="noStrike">
                        <a:latin typeface="Arial"/>
                      </a:endParaRPr>
                    </a:p>
                    <a:p>
                      <a:pPr algn="just">
                        <a:lnSpc>
                          <a:spcPct val="100000"/>
                        </a:lnSpc>
                      </a:pPr>
                      <a:endParaRPr b="0" lang="en-IN" sz="12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99ff"/>
                    </a:solidFill>
                  </a:tcPr>
                </a:tc>
              </a:tr>
            </a:tbl>
          </a:graphicData>
        </a:graphic>
      </p:graphicFrame>
      <p:sp>
        <p:nvSpPr>
          <p:cNvPr id="2086" name="CustomShape 11"/>
          <p:cNvSpPr/>
          <p:nvPr/>
        </p:nvSpPr>
        <p:spPr>
          <a:xfrm>
            <a:off x="2859480" y="4310280"/>
            <a:ext cx="1302840" cy="33372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600" spc="-1" strike="noStrike">
                <a:solidFill>
                  <a:srgbClr val="990033"/>
                </a:solidFill>
                <a:latin typeface="Verdana"/>
              </a:rPr>
              <a:t>Example: </a:t>
            </a:r>
            <a:endParaRPr b="0" lang="en-IN" sz="1600" spc="-1" strike="noStrike">
              <a:latin typeface="Arial"/>
            </a:endParaRPr>
          </a:p>
        </p:txBody>
      </p:sp>
    </p:spTree>
  </p:cSld>
  <mc:AlternateContent>
    <mc:Choice Requires="p14">
      <p:transition spd="slow" p14:dur="2000"/>
    </mc:Choice>
    <mc:Fallback>
      <p:transition spd="slow"/>
    </mc:Fallback>
  </mc:AlternateContent>
  <p:timing>
    <p:tnLst>
      <p:par>
        <p:cTn id="1364" dur="indefinite" restart="never" nodeType="tmRoot">
          <p:childTnLst>
            <p:seq>
              <p:cTn id="1365" dur="indefinite" nodeType="mainSeq">
                <p:childTnLst>
                  <p:par>
                    <p:cTn id="1366" fill="hold">
                      <p:stCondLst>
                        <p:cond delay="indefinite"/>
                      </p:stCondLst>
                      <p:childTnLst>
                        <p:par>
                          <p:cTn id="1367" fill="hold">
                            <p:stCondLst>
                              <p:cond delay="0"/>
                            </p:stCondLst>
                            <p:childTnLst>
                              <p:par>
                                <p:cTn id="1368" nodeType="clickEffect" fill="hold" presetClass="entr" presetID="1">
                                  <p:stCondLst>
                                    <p:cond delay="0"/>
                                  </p:stCondLst>
                                  <p:childTnLst>
                                    <p:set>
                                      <p:cBhvr>
                                        <p:cTn id="1369" dur="1" fill="hold">
                                          <p:stCondLst>
                                            <p:cond delay="0"/>
                                          </p:stCondLst>
                                        </p:cTn>
                                        <p:tgtEl>
                                          <p:spTgt spid="2085"/>
                                        </p:tgtEl>
                                        <p:attrNameLst>
                                          <p:attrName>style.visibility</p:attrName>
                                        </p:attrNameLst>
                                      </p:cBhvr>
                                      <p:to>
                                        <p:strVal val="visible"/>
                                      </p:to>
                                    </p:set>
                                  </p:childTnLst>
                                </p:cTn>
                              </p:par>
                              <p:par>
                                <p:cTn id="1370" nodeType="withEffect" fill="hold" presetClass="entr" presetID="1">
                                  <p:stCondLst>
                                    <p:cond delay="0"/>
                                  </p:stCondLst>
                                  <p:childTnLst>
                                    <p:set>
                                      <p:cBhvr>
                                        <p:cTn id="1371" dur="1" fill="hold">
                                          <p:stCondLst>
                                            <p:cond delay="0"/>
                                          </p:stCondLst>
                                        </p:cTn>
                                        <p:tgtEl>
                                          <p:spTgt spid="2086"/>
                                        </p:tgtEl>
                                        <p:attrNameLst>
                                          <p:attrName>style.visibility</p:attrName>
                                        </p:attrNameLst>
                                      </p:cBhvr>
                                      <p:to>
                                        <p:strVal val="visible"/>
                                      </p:to>
                                    </p:set>
                                  </p:childTnLst>
                                </p:cTn>
                              </p:par>
                            </p:childTnLst>
                          </p:cTn>
                        </p:par>
                      </p:childTnLst>
                    </p:cTn>
                  </p:par>
                  <p:par>
                    <p:cTn id="1372" fill="hold">
                      <p:stCondLst>
                        <p:cond delay="indefinite"/>
                      </p:stCondLst>
                      <p:childTnLst>
                        <p:par>
                          <p:cTn id="1373" fill="hold">
                            <p:stCondLst>
                              <p:cond delay="0"/>
                            </p:stCondLst>
                            <p:childTnLst>
                              <p:par>
                                <p:cTn id="1374" nodeType="clickEffect" fill="hold" presetClass="entr" presetID="1">
                                  <p:stCondLst>
                                    <p:cond delay="0"/>
                                  </p:stCondLst>
                                  <p:childTnLst>
                                    <p:set>
                                      <p:cBhvr>
                                        <p:cTn id="1375" dur="1" fill="hold">
                                          <p:stCondLst>
                                            <p:cond delay="0"/>
                                          </p:stCondLst>
                                        </p:cTn>
                                        <p:tgtEl>
                                          <p:spTgt spid="2085"/>
                                        </p:tgtEl>
                                        <p:attrNameLst>
                                          <p:attrName>style.visibility</p:attrName>
                                        </p:attrNameLst>
                                      </p:cBhvr>
                                      <p:to>
                                        <p:strVal val="visible"/>
                                      </p:to>
                                    </p:set>
                                  </p:childTnLst>
                                </p:cTn>
                              </p:par>
                              <p:par>
                                <p:cTn id="1376" nodeType="withEffect" fill="hold" presetClass="entr" presetID="1">
                                  <p:stCondLst>
                                    <p:cond delay="0"/>
                                  </p:stCondLst>
                                  <p:childTnLst>
                                    <p:set>
                                      <p:cBhvr>
                                        <p:cTn id="1377" dur="1" fill="hold">
                                          <p:stCondLst>
                                            <p:cond delay="0"/>
                                          </p:stCondLst>
                                        </p:cTn>
                                        <p:tgtEl>
                                          <p:spTgt spid="2086"/>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7" name="CustomShape 1"/>
          <p:cNvSpPr/>
          <p:nvPr/>
        </p:nvSpPr>
        <p:spPr>
          <a:xfrm rot="16200000">
            <a:off x="562320" y="2868840"/>
            <a:ext cx="1097280" cy="1739880"/>
          </a:xfrm>
          <a:prstGeom prst="flowChartOffpageConnector">
            <a:avLst/>
          </a:prstGeom>
          <a:solidFill>
            <a:srgbClr val="ff99cc"/>
          </a:solidFill>
          <a:ln>
            <a:noFill/>
          </a:ln>
        </p:spPr>
        <p:style>
          <a:lnRef idx="2">
            <a:schemeClr val="accent1">
              <a:shade val="50000"/>
            </a:schemeClr>
          </a:lnRef>
          <a:fillRef idx="1">
            <a:schemeClr val="accent1"/>
          </a:fillRef>
          <a:effectRef idx="0">
            <a:schemeClr val="accent1"/>
          </a:effectRef>
          <a:fontRef idx="minor"/>
        </p:style>
      </p:sp>
      <p:sp>
        <p:nvSpPr>
          <p:cNvPr id="2088" name="TextShape 2"/>
          <p:cNvSpPr txBox="1"/>
          <p:nvPr/>
        </p:nvSpPr>
        <p:spPr>
          <a:xfrm>
            <a:off x="2895480" y="110880"/>
            <a:ext cx="6019560" cy="487080"/>
          </a:xfrm>
          <a:prstGeom prst="rect">
            <a:avLst/>
          </a:prstGeom>
          <a:noFill/>
          <a:ln>
            <a:noFill/>
          </a:ln>
        </p:spPr>
        <p:txBody>
          <a:bodyPr anchor="ctr"/>
          <a:p>
            <a:pPr>
              <a:lnSpc>
                <a:spcPct val="100000"/>
              </a:lnSpc>
            </a:pPr>
            <a:r>
              <a:rPr b="1" lang="en-US" sz="2000" spc="-1" strike="noStrike">
                <a:solidFill>
                  <a:srgbClr val="ff0066"/>
                </a:solidFill>
                <a:latin typeface="Verdana"/>
                <a:ea typeface="Verdana"/>
              </a:rPr>
              <a:t>Assemble Directives</a:t>
            </a:r>
            <a:endParaRPr b="0" lang="en-US" sz="2000" spc="-1" strike="noStrike">
              <a:solidFill>
                <a:srgbClr val="000000"/>
              </a:solidFill>
              <a:latin typeface="Verdana"/>
            </a:endParaRPr>
          </a:p>
        </p:txBody>
      </p:sp>
      <p:sp>
        <p:nvSpPr>
          <p:cNvPr id="2089" name="TextShape 3"/>
          <p:cNvSpPr txBox="1"/>
          <p:nvPr/>
        </p:nvSpPr>
        <p:spPr>
          <a:xfrm>
            <a:off x="6553080" y="6356520"/>
            <a:ext cx="2133360" cy="364680"/>
          </a:xfrm>
          <a:prstGeom prst="rect">
            <a:avLst/>
          </a:prstGeom>
          <a:noFill/>
          <a:ln>
            <a:noFill/>
          </a:ln>
        </p:spPr>
        <p:txBody>
          <a:bodyPr anchor="ctr"/>
          <a:p>
            <a:pPr algn="r">
              <a:lnSpc>
                <a:spcPct val="100000"/>
              </a:lnSpc>
            </a:pPr>
            <a:fld id="{E24BD523-D025-4711-9B37-F87A7B5E2FC4}" type="slidenum">
              <a:rPr b="0" lang="en-IN" sz="1200" spc="-1" strike="noStrike">
                <a:solidFill>
                  <a:srgbClr val="8b8b8b"/>
                </a:solidFill>
                <a:latin typeface="Verdana"/>
                <a:ea typeface="Verdana"/>
              </a:rPr>
              <a:t>&lt;number&gt;</a:t>
            </a:fld>
            <a:endParaRPr b="0" lang="en-IN" sz="1200" spc="-1" strike="noStrike">
              <a:latin typeface="Times New Roman"/>
            </a:endParaRPr>
          </a:p>
        </p:txBody>
      </p:sp>
      <p:sp>
        <p:nvSpPr>
          <p:cNvPr id="2090" name="CustomShape 4"/>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2091" name="CustomShape 5"/>
          <p:cNvSpPr/>
          <p:nvPr/>
        </p:nvSpPr>
        <p:spPr>
          <a:xfrm>
            <a:off x="304920" y="990720"/>
            <a:ext cx="1488240" cy="5687640"/>
          </a:xfrm>
          <a:prstGeom prst="rect">
            <a:avLst/>
          </a:prstGeom>
          <a:noFill/>
          <a:ln>
            <a:noFill/>
          </a:ln>
        </p:spPr>
        <p:style>
          <a:lnRef idx="0"/>
          <a:fillRef idx="0"/>
          <a:effectRef idx="0"/>
          <a:fontRef idx="minor"/>
        </p:style>
        <p:txBody>
          <a:bodyPr lIns="90000" rIns="90000" tIns="45000" bIns="45000"/>
          <a:p>
            <a:pPr>
              <a:lnSpc>
                <a:spcPct val="100000"/>
              </a:lnSpc>
            </a:pPr>
            <a:r>
              <a:rPr b="1" lang="en-IN" sz="1600" spc="-1" strike="noStrike">
                <a:solidFill>
                  <a:srgbClr val="cc0066"/>
                </a:solidFill>
                <a:latin typeface="Verdana"/>
              </a:rPr>
              <a:t>DB</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cc0066"/>
                </a:solidFill>
                <a:latin typeface="Verdana"/>
              </a:rPr>
              <a:t>DW</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cc0066"/>
                </a:solidFill>
                <a:latin typeface="Verdana"/>
              </a:rPr>
              <a:t>SEGMENT</a:t>
            </a:r>
            <a:endParaRPr b="0" lang="en-IN" sz="1600" spc="-1" strike="noStrike">
              <a:latin typeface="Arial"/>
            </a:endParaRPr>
          </a:p>
          <a:p>
            <a:pPr>
              <a:lnSpc>
                <a:spcPct val="100000"/>
              </a:lnSpc>
            </a:pPr>
            <a:r>
              <a:rPr b="1" lang="en-IN" sz="1600" spc="-1" strike="noStrike">
                <a:solidFill>
                  <a:srgbClr val="cc0066"/>
                </a:solidFill>
                <a:latin typeface="Verdana"/>
              </a:rPr>
              <a:t>ENDS</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cc0066"/>
                </a:solidFill>
                <a:latin typeface="Verdana"/>
              </a:rPr>
              <a:t>ASSUME</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cc0066"/>
                </a:solidFill>
                <a:latin typeface="Verdana"/>
              </a:rPr>
              <a:t>ORG</a:t>
            </a:r>
            <a:endParaRPr b="0" lang="en-IN" sz="1600" spc="-1" strike="noStrike">
              <a:latin typeface="Arial"/>
            </a:endParaRPr>
          </a:p>
          <a:p>
            <a:pPr>
              <a:lnSpc>
                <a:spcPct val="100000"/>
              </a:lnSpc>
            </a:pPr>
            <a:r>
              <a:rPr b="1" lang="en-IN" sz="1600" spc="-1" strike="noStrike">
                <a:solidFill>
                  <a:srgbClr val="cc0066"/>
                </a:solidFill>
                <a:latin typeface="Verdana"/>
              </a:rPr>
              <a:t>END</a:t>
            </a:r>
            <a:endParaRPr b="0" lang="en-IN" sz="1600" spc="-1" strike="noStrike">
              <a:latin typeface="Arial"/>
            </a:endParaRPr>
          </a:p>
          <a:p>
            <a:pPr>
              <a:lnSpc>
                <a:spcPct val="100000"/>
              </a:lnSpc>
            </a:pPr>
            <a:r>
              <a:rPr b="1" lang="en-IN" sz="1600" spc="-1" strike="noStrike">
                <a:solidFill>
                  <a:srgbClr val="cc0066"/>
                </a:solidFill>
                <a:latin typeface="Verdana"/>
              </a:rPr>
              <a:t>EVEN</a:t>
            </a:r>
            <a:endParaRPr b="0" lang="en-IN" sz="1600" spc="-1" strike="noStrike">
              <a:latin typeface="Arial"/>
            </a:endParaRPr>
          </a:p>
          <a:p>
            <a:pPr>
              <a:lnSpc>
                <a:spcPct val="100000"/>
              </a:lnSpc>
            </a:pPr>
            <a:r>
              <a:rPr b="1" lang="en-IN" sz="1600" spc="-1" strike="noStrike">
                <a:solidFill>
                  <a:srgbClr val="cc0066"/>
                </a:solidFill>
                <a:latin typeface="Verdana"/>
              </a:rPr>
              <a:t>EQU</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cc0066"/>
                </a:solidFill>
                <a:latin typeface="Verdana"/>
              </a:rPr>
              <a:t>PROC</a:t>
            </a:r>
            <a:endParaRPr b="0" lang="en-IN" sz="1600" spc="-1" strike="noStrike">
              <a:latin typeface="Arial"/>
            </a:endParaRPr>
          </a:p>
          <a:p>
            <a:pPr>
              <a:lnSpc>
                <a:spcPct val="100000"/>
              </a:lnSpc>
            </a:pPr>
            <a:r>
              <a:rPr b="1" lang="en-IN" sz="1600" spc="-1" strike="noStrike">
                <a:solidFill>
                  <a:srgbClr val="cc0066"/>
                </a:solidFill>
                <a:latin typeface="Verdana"/>
              </a:rPr>
              <a:t>FAR</a:t>
            </a:r>
            <a:endParaRPr b="0" lang="en-IN" sz="1600" spc="-1" strike="noStrike">
              <a:latin typeface="Arial"/>
            </a:endParaRPr>
          </a:p>
          <a:p>
            <a:pPr>
              <a:lnSpc>
                <a:spcPct val="100000"/>
              </a:lnSpc>
            </a:pPr>
            <a:r>
              <a:rPr b="1" lang="en-IN" sz="1600" spc="-1" strike="noStrike">
                <a:solidFill>
                  <a:srgbClr val="cc0066"/>
                </a:solidFill>
                <a:latin typeface="Verdana"/>
              </a:rPr>
              <a:t>NEAR</a:t>
            </a:r>
            <a:endParaRPr b="0" lang="en-IN" sz="1600" spc="-1" strike="noStrike">
              <a:latin typeface="Arial"/>
            </a:endParaRPr>
          </a:p>
          <a:p>
            <a:pPr>
              <a:lnSpc>
                <a:spcPct val="100000"/>
              </a:lnSpc>
            </a:pPr>
            <a:r>
              <a:rPr b="1" lang="en-IN" sz="1600" spc="-1" strike="noStrike">
                <a:solidFill>
                  <a:srgbClr val="cc0066"/>
                </a:solidFill>
                <a:latin typeface="Verdana"/>
              </a:rPr>
              <a:t>ENDP</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cc0066"/>
                </a:solidFill>
                <a:latin typeface="Verdana"/>
              </a:rPr>
              <a:t>SHORT</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cc0066"/>
                </a:solidFill>
                <a:latin typeface="Verdana"/>
              </a:rPr>
              <a:t>MACRO</a:t>
            </a:r>
            <a:endParaRPr b="0" lang="en-IN" sz="1600" spc="-1" strike="noStrike">
              <a:latin typeface="Arial"/>
            </a:endParaRPr>
          </a:p>
          <a:p>
            <a:pPr>
              <a:lnSpc>
                <a:spcPct val="100000"/>
              </a:lnSpc>
            </a:pPr>
            <a:r>
              <a:rPr b="1" lang="en-IN" sz="1600" spc="-1" strike="noStrike">
                <a:solidFill>
                  <a:srgbClr val="cc0066"/>
                </a:solidFill>
                <a:latin typeface="Verdana"/>
              </a:rPr>
              <a:t>ENDM</a:t>
            </a:r>
            <a:endParaRPr b="0" lang="en-IN" sz="1600" spc="-1" strike="noStrike">
              <a:latin typeface="Arial"/>
            </a:endParaRPr>
          </a:p>
        </p:txBody>
      </p:sp>
      <p:sp>
        <p:nvSpPr>
          <p:cNvPr id="2092" name="CustomShape 6"/>
          <p:cNvSpPr/>
          <p:nvPr/>
        </p:nvSpPr>
        <p:spPr>
          <a:xfrm>
            <a:off x="3048120" y="914400"/>
            <a:ext cx="5638320" cy="2433960"/>
          </a:xfrm>
          <a:prstGeom prst="rect">
            <a:avLst/>
          </a:prstGeom>
          <a:noFill/>
          <a:ln>
            <a:noFill/>
          </a:ln>
        </p:spPr>
        <p:style>
          <a:lnRef idx="0"/>
          <a:fillRef idx="0"/>
          <a:effectRef idx="0"/>
          <a:fontRef idx="minor"/>
        </p:style>
        <p:txBody>
          <a:bodyPr lIns="90000" rIns="90000" tIns="45000" bIns="45000"/>
          <a:p>
            <a:pPr marL="285840" indent="-285480">
              <a:lnSpc>
                <a:spcPct val="100000"/>
              </a:lnSpc>
              <a:buSzPct val="100000"/>
              <a:buBlip>
                <a:blip r:embed="rId1"/>
              </a:buBlip>
            </a:pPr>
            <a:r>
              <a:rPr b="1" lang="en-IN" sz="1400" spc="-1" strike="noStrike">
                <a:solidFill>
                  <a:srgbClr val="0070c0"/>
                </a:solidFill>
                <a:latin typeface="Verdana"/>
              </a:rPr>
              <a:t>ORG</a:t>
            </a:r>
            <a:r>
              <a:rPr b="1" lang="en-IN" sz="1400" spc="-1" strike="noStrike">
                <a:solidFill>
                  <a:srgbClr val="000000"/>
                </a:solidFill>
                <a:latin typeface="Verdana"/>
              </a:rPr>
              <a:t> (Origin) is used to assign the starting address (Effective address) for a program/ data segment</a:t>
            </a:r>
            <a:endParaRPr b="0" lang="en-IN" sz="1400" spc="-1" strike="noStrike">
              <a:latin typeface="Arial"/>
            </a:endParaRPr>
          </a:p>
          <a:p>
            <a:pPr>
              <a:lnSpc>
                <a:spcPct val="100000"/>
              </a:lnSpc>
            </a:pPr>
            <a:endParaRPr b="0" lang="en-IN" sz="1400" spc="-1" strike="noStrike">
              <a:latin typeface="Arial"/>
            </a:endParaRPr>
          </a:p>
          <a:p>
            <a:pPr marL="285840" indent="-285480">
              <a:lnSpc>
                <a:spcPct val="100000"/>
              </a:lnSpc>
              <a:buSzPct val="100000"/>
              <a:buBlip>
                <a:blip r:embed="rId2"/>
              </a:buBlip>
            </a:pPr>
            <a:r>
              <a:rPr b="1" lang="en-IN" sz="1400" spc="-1" strike="noStrike">
                <a:solidFill>
                  <a:srgbClr val="0070c0"/>
                </a:solidFill>
                <a:latin typeface="Verdana"/>
              </a:rPr>
              <a:t>END</a:t>
            </a:r>
            <a:r>
              <a:rPr b="1" lang="en-IN" sz="1400" spc="-1" strike="noStrike">
                <a:solidFill>
                  <a:srgbClr val="000000"/>
                </a:solidFill>
                <a:latin typeface="Verdana"/>
              </a:rPr>
              <a:t> is used to terminate a program; statements after END will be ignored</a:t>
            </a:r>
            <a:endParaRPr b="0" lang="en-IN" sz="1400" spc="-1" strike="noStrike">
              <a:latin typeface="Arial"/>
            </a:endParaRPr>
          </a:p>
          <a:p>
            <a:pPr>
              <a:lnSpc>
                <a:spcPct val="100000"/>
              </a:lnSpc>
            </a:pPr>
            <a:endParaRPr b="0" lang="en-IN" sz="1400" spc="-1" strike="noStrike">
              <a:latin typeface="Arial"/>
            </a:endParaRPr>
          </a:p>
          <a:p>
            <a:pPr marL="285840" indent="-285480">
              <a:lnSpc>
                <a:spcPct val="100000"/>
              </a:lnSpc>
              <a:buSzPct val="100000"/>
              <a:buBlip>
                <a:blip r:embed="rId3"/>
              </a:buBlip>
            </a:pPr>
            <a:r>
              <a:rPr b="1" lang="en-IN" sz="1400" spc="-1" strike="noStrike">
                <a:solidFill>
                  <a:srgbClr val="0070c0"/>
                </a:solidFill>
                <a:latin typeface="Verdana"/>
              </a:rPr>
              <a:t>EVEN</a:t>
            </a:r>
            <a:r>
              <a:rPr b="1" lang="en-IN" sz="1400" spc="-1" strike="noStrike">
                <a:solidFill>
                  <a:srgbClr val="000000"/>
                </a:solidFill>
                <a:latin typeface="Verdana"/>
              </a:rPr>
              <a:t> : Informs the assembler to store program/ data segment starting from an even address </a:t>
            </a:r>
            <a:endParaRPr b="0" lang="en-IN" sz="1400" spc="-1" strike="noStrike">
              <a:latin typeface="Arial"/>
            </a:endParaRPr>
          </a:p>
          <a:p>
            <a:pPr>
              <a:lnSpc>
                <a:spcPct val="100000"/>
              </a:lnSpc>
            </a:pPr>
            <a:endParaRPr b="0" lang="en-IN" sz="1400" spc="-1" strike="noStrike">
              <a:latin typeface="Arial"/>
            </a:endParaRPr>
          </a:p>
          <a:p>
            <a:pPr marL="285840" indent="-285480">
              <a:lnSpc>
                <a:spcPct val="100000"/>
              </a:lnSpc>
              <a:buSzPct val="100000"/>
              <a:buBlip>
                <a:blip r:embed="rId4"/>
              </a:buBlip>
            </a:pPr>
            <a:r>
              <a:rPr b="1" lang="en-IN" sz="1400" spc="-1" strike="noStrike">
                <a:solidFill>
                  <a:srgbClr val="0070c0"/>
                </a:solidFill>
                <a:latin typeface="Verdana"/>
              </a:rPr>
              <a:t>EQU</a:t>
            </a:r>
            <a:r>
              <a:rPr b="1" lang="en-IN" sz="1400" spc="-1" strike="noStrike">
                <a:solidFill>
                  <a:srgbClr val="000000"/>
                </a:solidFill>
                <a:latin typeface="Verdana"/>
              </a:rPr>
              <a:t> (Equate) is used to attach a value to a variable</a:t>
            </a:r>
            <a:endParaRPr b="0" lang="en-IN" sz="1400" spc="-1" strike="noStrike">
              <a:latin typeface="Arial"/>
            </a:endParaRPr>
          </a:p>
        </p:txBody>
      </p:sp>
      <p:graphicFrame>
        <p:nvGraphicFramePr>
          <p:cNvPr id="2093" name="Table 7"/>
          <p:cNvGraphicFramePr/>
          <p:nvPr/>
        </p:nvGraphicFramePr>
        <p:xfrm>
          <a:off x="2629440" y="3733920"/>
          <a:ext cx="6285600" cy="1625040"/>
        </p:xfrm>
        <a:graphic>
          <a:graphicData uri="http://schemas.openxmlformats.org/drawingml/2006/table">
            <a:tbl>
              <a:tblPr/>
              <a:tblGrid>
                <a:gridCol w="2224800"/>
                <a:gridCol w="4060800"/>
              </a:tblGrid>
              <a:tr h="846720">
                <a:tc>
                  <a:txBody>
                    <a:bodyPr/>
                    <a:p>
                      <a:pPr>
                        <a:lnSpc>
                          <a:spcPct val="100000"/>
                        </a:lnSpc>
                      </a:pPr>
                      <a:r>
                        <a:rPr b="1" lang="en-IN" sz="1200" spc="-1" strike="noStrike">
                          <a:solidFill>
                            <a:srgbClr val="990033"/>
                          </a:solidFill>
                          <a:latin typeface="Verdana"/>
                        </a:rPr>
                        <a:t>ORG 1000H</a:t>
                      </a:r>
                      <a:endParaRPr b="0" lang="en-IN" sz="1200" spc="-1" strike="noStrike">
                        <a:latin typeface="Arial"/>
                      </a:endParaRPr>
                    </a:p>
                  </a:txBody>
                  <a:tcPr marL="91440" marR="91440">
                    <a:solidFill>
                      <a:srgbClr val="ccecff"/>
                    </a:solidFill>
                  </a:tcPr>
                </a:tc>
                <a:tc>
                  <a:txBody>
                    <a:bodyPr/>
                    <a:p>
                      <a:pPr algn="just">
                        <a:lnSpc>
                          <a:spcPct val="100000"/>
                        </a:lnSpc>
                      </a:pPr>
                      <a:r>
                        <a:rPr b="1" lang="en-IN" sz="1200" spc="-1" strike="noStrike">
                          <a:solidFill>
                            <a:srgbClr val="990033"/>
                          </a:solidFill>
                          <a:latin typeface="Verdana"/>
                        </a:rPr>
                        <a:t>Informs the assembler that the statements following ORG 1000H should be stored in memory starting with effective address 1000</a:t>
                      </a:r>
                      <a:r>
                        <a:rPr b="1" lang="en-IN" sz="1200" spc="-1" strike="noStrike" baseline="-25000">
                          <a:solidFill>
                            <a:srgbClr val="990033"/>
                          </a:solidFill>
                          <a:latin typeface="Verdana"/>
                        </a:rPr>
                        <a:t>H</a:t>
                      </a:r>
                      <a:endParaRPr b="0" lang="en-IN" sz="1200" spc="-1" strike="noStrike">
                        <a:latin typeface="Arial"/>
                      </a:endParaRPr>
                    </a:p>
                  </a:txBody>
                  <a:tcPr marL="91440" marR="91440">
                    <a:solidFill>
                      <a:srgbClr val="ccecff"/>
                    </a:solidFill>
                  </a:tcPr>
                </a:tc>
              </a:tr>
              <a:tr h="639360">
                <a:tc>
                  <a:txBody>
                    <a:bodyPr/>
                    <a:p>
                      <a:pPr>
                        <a:lnSpc>
                          <a:spcPct val="100000"/>
                        </a:lnSpc>
                      </a:pPr>
                      <a:endParaRPr b="0" lang="en-IN" sz="1800" spc="-1" strike="noStrike">
                        <a:latin typeface="Arial"/>
                      </a:endParaRPr>
                    </a:p>
                    <a:p>
                      <a:pPr>
                        <a:lnSpc>
                          <a:spcPct val="100000"/>
                        </a:lnSpc>
                      </a:pPr>
                      <a:r>
                        <a:rPr b="1" lang="en-IN" sz="1200" spc="-1" strike="noStrike">
                          <a:solidFill>
                            <a:srgbClr val="990033"/>
                          </a:solidFill>
                          <a:latin typeface="Verdana"/>
                        </a:rPr>
                        <a:t>LOOP EQU 10FEH</a:t>
                      </a:r>
                      <a:endParaRPr b="0" lang="en-IN" sz="1200" spc="-1" strike="noStrike">
                        <a:latin typeface="Arial"/>
                      </a:endParaRPr>
                    </a:p>
                    <a:p>
                      <a:pPr>
                        <a:lnSpc>
                          <a:spcPct val="100000"/>
                        </a:lnSpc>
                      </a:pPr>
                      <a:endParaRPr b="0" lang="en-IN" sz="1200" spc="-1" strike="noStrike">
                        <a:latin typeface="Arial"/>
                      </a:endParaRPr>
                    </a:p>
                  </a:txBody>
                  <a:tcPr marL="91440" marR="91440">
                    <a:solidFill>
                      <a:srgbClr val="ccecff"/>
                    </a:solidFill>
                  </a:tcPr>
                </a:tc>
                <a:tc>
                  <a:txBody>
                    <a:bodyPr/>
                    <a:p>
                      <a:pPr algn="just">
                        <a:lnSpc>
                          <a:spcPct val="100000"/>
                        </a:lnSpc>
                      </a:pPr>
                      <a:endParaRPr b="0" lang="en-IN" sz="1800" spc="-1" strike="noStrike">
                        <a:latin typeface="Arial"/>
                      </a:endParaRPr>
                    </a:p>
                    <a:p>
                      <a:pPr algn="just">
                        <a:lnSpc>
                          <a:spcPct val="100000"/>
                        </a:lnSpc>
                      </a:pPr>
                      <a:r>
                        <a:rPr b="1" lang="en-IN" sz="1200" spc="-1" strike="noStrike">
                          <a:solidFill>
                            <a:srgbClr val="990033"/>
                          </a:solidFill>
                          <a:latin typeface="Verdana"/>
                        </a:rPr>
                        <a:t>Value of variable LOOP is 10FE</a:t>
                      </a:r>
                      <a:r>
                        <a:rPr b="1" lang="en-IN" sz="1200" spc="-1" strike="noStrike" baseline="-25000">
                          <a:solidFill>
                            <a:srgbClr val="990033"/>
                          </a:solidFill>
                          <a:latin typeface="Verdana"/>
                        </a:rPr>
                        <a:t>H</a:t>
                      </a:r>
                      <a:endParaRPr b="0" lang="en-IN" sz="1200" spc="-1" strike="noStrike">
                        <a:latin typeface="Arial"/>
                      </a:endParaRPr>
                    </a:p>
                  </a:txBody>
                  <a:tcPr marL="91440" marR="91440">
                    <a:solidFill>
                      <a:srgbClr val="ccecff"/>
                    </a:solidFill>
                  </a:tcPr>
                </a:tc>
              </a:tr>
              <a:tr h="1369440">
                <a:tc>
                  <a:txBody>
                    <a:bodyPr/>
                    <a:p>
                      <a:pPr>
                        <a:lnSpc>
                          <a:spcPct val="100000"/>
                        </a:lnSpc>
                      </a:pPr>
                      <a:endParaRPr b="0" lang="en-IN" sz="1800" spc="-1" strike="noStrike">
                        <a:latin typeface="Arial"/>
                      </a:endParaRPr>
                    </a:p>
                    <a:p>
                      <a:pPr>
                        <a:lnSpc>
                          <a:spcPct val="100000"/>
                        </a:lnSpc>
                      </a:pPr>
                      <a:r>
                        <a:rPr b="1" lang="en-IN" sz="1200" spc="-1" strike="noStrike">
                          <a:solidFill>
                            <a:srgbClr val="990033"/>
                          </a:solidFill>
                          <a:latin typeface="Verdana"/>
                        </a:rPr>
                        <a:t>_SDATA SEGMENT</a:t>
                      </a:r>
                      <a:endParaRPr b="0" lang="en-IN" sz="1200" spc="-1" strike="noStrike">
                        <a:latin typeface="Arial"/>
                      </a:endParaRPr>
                    </a:p>
                    <a:p>
                      <a:pPr>
                        <a:lnSpc>
                          <a:spcPct val="100000"/>
                        </a:lnSpc>
                      </a:pPr>
                      <a:r>
                        <a:rPr b="1" lang="en-IN" sz="1200" spc="-1" strike="noStrike">
                          <a:solidFill>
                            <a:srgbClr val="990033"/>
                          </a:solidFill>
                          <a:latin typeface="Verdana"/>
                        </a:rPr>
                        <a:t>            </a:t>
                      </a:r>
                      <a:r>
                        <a:rPr b="1" lang="en-IN" sz="1200" spc="-1" strike="noStrike">
                          <a:solidFill>
                            <a:srgbClr val="990033"/>
                          </a:solidFill>
                          <a:latin typeface="Verdana"/>
                        </a:rPr>
                        <a:t>ORG 1200H</a:t>
                      </a:r>
                      <a:endParaRPr b="0" lang="en-IN" sz="1200" spc="-1" strike="noStrike">
                        <a:latin typeface="Arial"/>
                      </a:endParaRPr>
                    </a:p>
                    <a:p>
                      <a:pPr>
                        <a:lnSpc>
                          <a:spcPct val="100000"/>
                        </a:lnSpc>
                      </a:pPr>
                      <a:r>
                        <a:rPr b="1" lang="en-IN" sz="1200" spc="-1" strike="noStrike">
                          <a:solidFill>
                            <a:srgbClr val="990033"/>
                          </a:solidFill>
                          <a:latin typeface="Verdana"/>
                        </a:rPr>
                        <a:t>            </a:t>
                      </a:r>
                      <a:r>
                        <a:rPr b="1" lang="en-IN" sz="1200" spc="-1" strike="noStrike">
                          <a:solidFill>
                            <a:srgbClr val="990033"/>
                          </a:solidFill>
                          <a:latin typeface="Verdana"/>
                        </a:rPr>
                        <a:t>A DB 4CH</a:t>
                      </a:r>
                      <a:endParaRPr b="0" lang="en-IN" sz="1200" spc="-1" strike="noStrike">
                        <a:latin typeface="Arial"/>
                      </a:endParaRPr>
                    </a:p>
                    <a:p>
                      <a:pPr>
                        <a:lnSpc>
                          <a:spcPct val="100000"/>
                        </a:lnSpc>
                      </a:pPr>
                      <a:r>
                        <a:rPr b="1" lang="en-IN" sz="1200" spc="-1" strike="noStrike">
                          <a:solidFill>
                            <a:srgbClr val="990033"/>
                          </a:solidFill>
                          <a:latin typeface="Verdana"/>
                        </a:rPr>
                        <a:t>            </a:t>
                      </a:r>
                      <a:r>
                        <a:rPr b="1" lang="en-IN" sz="1200" spc="-1" strike="noStrike">
                          <a:solidFill>
                            <a:srgbClr val="990033"/>
                          </a:solidFill>
                          <a:latin typeface="Verdana"/>
                        </a:rPr>
                        <a:t>EVEN</a:t>
                      </a:r>
                      <a:endParaRPr b="0" lang="en-IN" sz="1200" spc="-1" strike="noStrike">
                        <a:latin typeface="Arial"/>
                      </a:endParaRPr>
                    </a:p>
                    <a:p>
                      <a:pPr>
                        <a:lnSpc>
                          <a:spcPct val="100000"/>
                        </a:lnSpc>
                      </a:pPr>
                      <a:r>
                        <a:rPr b="1" lang="en-IN" sz="1200" spc="-1" strike="noStrike">
                          <a:solidFill>
                            <a:srgbClr val="990033"/>
                          </a:solidFill>
                          <a:latin typeface="Verdana"/>
                        </a:rPr>
                        <a:t>            </a:t>
                      </a:r>
                      <a:r>
                        <a:rPr b="1" lang="en-IN" sz="1200" spc="-1" strike="noStrike">
                          <a:solidFill>
                            <a:srgbClr val="990033"/>
                          </a:solidFill>
                          <a:latin typeface="Verdana"/>
                        </a:rPr>
                        <a:t>B DW 1052H</a:t>
                      </a:r>
                      <a:endParaRPr b="0" lang="en-IN" sz="1200" spc="-1" strike="noStrike">
                        <a:latin typeface="Arial"/>
                      </a:endParaRPr>
                    </a:p>
                    <a:p>
                      <a:pPr>
                        <a:lnSpc>
                          <a:spcPct val="100000"/>
                        </a:lnSpc>
                      </a:pPr>
                      <a:r>
                        <a:rPr b="1" lang="en-IN" sz="1200" spc="-1" strike="noStrike">
                          <a:solidFill>
                            <a:srgbClr val="990033"/>
                          </a:solidFill>
                          <a:latin typeface="Verdana"/>
                        </a:rPr>
                        <a:t>_SDATA ENDS</a:t>
                      </a:r>
                      <a:endParaRPr b="0" lang="en-IN" sz="1200" spc="-1" strike="noStrike">
                        <a:latin typeface="Arial"/>
                      </a:endParaRPr>
                    </a:p>
                  </a:txBody>
                  <a:tcPr marL="91440" marR="91440">
                    <a:solidFill>
                      <a:srgbClr val="ccecff"/>
                    </a:solidFill>
                  </a:tcPr>
                </a:tc>
                <a:tc>
                  <a:txBody>
                    <a:bodyPr/>
                    <a:p>
                      <a:pPr algn="just">
                        <a:lnSpc>
                          <a:spcPct val="100000"/>
                        </a:lnSpc>
                      </a:pPr>
                      <a:endParaRPr b="0" lang="en-IN" sz="1800" spc="-1" strike="noStrike">
                        <a:latin typeface="Arial"/>
                      </a:endParaRPr>
                    </a:p>
                    <a:p>
                      <a:pPr algn="just">
                        <a:lnSpc>
                          <a:spcPct val="100000"/>
                        </a:lnSpc>
                      </a:pPr>
                      <a:r>
                        <a:rPr b="1" lang="en-IN" sz="1200" spc="-1" strike="noStrike">
                          <a:solidFill>
                            <a:srgbClr val="990033"/>
                          </a:solidFill>
                          <a:latin typeface="Verdana"/>
                        </a:rPr>
                        <a:t>In this data segment, effective address of memory location assigned to A will be 1200</a:t>
                      </a:r>
                      <a:r>
                        <a:rPr b="1" lang="en-IN" sz="1200" spc="-1" strike="noStrike" baseline="-25000">
                          <a:solidFill>
                            <a:srgbClr val="990033"/>
                          </a:solidFill>
                          <a:latin typeface="Verdana"/>
                        </a:rPr>
                        <a:t>H</a:t>
                      </a:r>
                      <a:r>
                        <a:rPr b="1" lang="en-IN" sz="1200" spc="-1" strike="noStrike">
                          <a:solidFill>
                            <a:srgbClr val="990033"/>
                          </a:solidFill>
                          <a:latin typeface="Verdana"/>
                        </a:rPr>
                        <a:t> and that of B will be 1202</a:t>
                      </a:r>
                      <a:r>
                        <a:rPr b="1" lang="en-IN" sz="1200" spc="-1" strike="noStrike" baseline="-25000">
                          <a:solidFill>
                            <a:srgbClr val="990033"/>
                          </a:solidFill>
                          <a:latin typeface="Verdana"/>
                        </a:rPr>
                        <a:t>H</a:t>
                      </a:r>
                      <a:r>
                        <a:rPr b="1" lang="en-IN" sz="1200" spc="-1" strike="noStrike">
                          <a:solidFill>
                            <a:srgbClr val="990033"/>
                          </a:solidFill>
                          <a:latin typeface="Verdana"/>
                        </a:rPr>
                        <a:t> and 1203</a:t>
                      </a:r>
                      <a:r>
                        <a:rPr b="1" lang="en-IN" sz="1200" spc="-1" strike="noStrike" baseline="-25000">
                          <a:solidFill>
                            <a:srgbClr val="990033"/>
                          </a:solidFill>
                          <a:latin typeface="Verdana"/>
                        </a:rPr>
                        <a:t>H</a:t>
                      </a:r>
                      <a:r>
                        <a:rPr b="1" lang="en-IN" sz="1200" spc="-1" strike="noStrike">
                          <a:solidFill>
                            <a:srgbClr val="990033"/>
                          </a:solidFill>
                          <a:latin typeface="Verdana"/>
                        </a:rPr>
                        <a:t>.</a:t>
                      </a:r>
                      <a:endParaRPr b="0" lang="en-IN" sz="1200" spc="-1" strike="noStrike">
                        <a:latin typeface="Arial"/>
                      </a:endParaRPr>
                    </a:p>
                  </a:txBody>
                  <a:tcPr marL="91440" marR="91440">
                    <a:solidFill>
                      <a:srgbClr val="ccecff"/>
                    </a:solidFill>
                  </a:tcPr>
                </a:tc>
              </a:tr>
            </a:tbl>
          </a:graphicData>
        </a:graphic>
      </p:graphicFrame>
      <p:sp>
        <p:nvSpPr>
          <p:cNvPr id="2094" name="CustomShape 8"/>
          <p:cNvSpPr/>
          <p:nvPr/>
        </p:nvSpPr>
        <p:spPr>
          <a:xfrm>
            <a:off x="2540160" y="3319200"/>
            <a:ext cx="1423080" cy="33372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600" spc="-1" strike="noStrike">
                <a:solidFill>
                  <a:srgbClr val="990033"/>
                </a:solidFill>
                <a:latin typeface="Verdana"/>
              </a:rPr>
              <a:t>Examples: </a:t>
            </a:r>
            <a:endParaRPr b="0" lang="en-IN" sz="1600" spc="-1" strike="noStrike">
              <a:latin typeface="Arial"/>
            </a:endParaRPr>
          </a:p>
        </p:txBody>
      </p:sp>
    </p:spTree>
  </p:cSld>
  <mc:AlternateContent>
    <mc:Choice Requires="p14">
      <p:transition spd="slow" p14:dur="2000"/>
    </mc:Choice>
    <mc:Fallback>
      <p:transition spd="slow"/>
    </mc:Fallback>
  </mc:AlternateContent>
  <p:timing>
    <p:tnLst>
      <p:par>
        <p:cTn id="1378" dur="indefinite" restart="never" nodeType="tmRoot">
          <p:childTnLst>
            <p:seq>
              <p:cTn id="1379" dur="indefinite" nodeType="mainSeq">
                <p:childTnLst>
                  <p:par>
                    <p:cTn id="1380" fill="hold">
                      <p:stCondLst>
                        <p:cond delay="indefinite"/>
                      </p:stCondLst>
                      <p:childTnLst>
                        <p:par>
                          <p:cTn id="1381" fill="hold">
                            <p:stCondLst>
                              <p:cond delay="0"/>
                            </p:stCondLst>
                            <p:childTnLst>
                              <p:par>
                                <p:cTn id="1382" nodeType="clickEffect" fill="hold" presetClass="entr" presetID="1">
                                  <p:stCondLst>
                                    <p:cond delay="0"/>
                                  </p:stCondLst>
                                  <p:childTnLst>
                                    <p:set>
                                      <p:cBhvr>
                                        <p:cTn id="1383" dur="1" fill="hold">
                                          <p:stCondLst>
                                            <p:cond delay="0"/>
                                          </p:stCondLst>
                                        </p:cTn>
                                        <p:tgtEl>
                                          <p:spTgt spid="2093"/>
                                        </p:tgtEl>
                                        <p:attrNameLst>
                                          <p:attrName>style.visibility</p:attrName>
                                        </p:attrNameLst>
                                      </p:cBhvr>
                                      <p:to>
                                        <p:strVal val="visible"/>
                                      </p:to>
                                    </p:set>
                                  </p:childTnLst>
                                </p:cTn>
                              </p:par>
                              <p:par>
                                <p:cTn id="1384" nodeType="withEffect" fill="hold" presetClass="entr" presetID="1">
                                  <p:stCondLst>
                                    <p:cond delay="0"/>
                                  </p:stCondLst>
                                  <p:childTnLst>
                                    <p:set>
                                      <p:cBhvr>
                                        <p:cTn id="1385" dur="1" fill="hold">
                                          <p:stCondLst>
                                            <p:cond delay="0"/>
                                          </p:stCondLst>
                                        </p:cTn>
                                        <p:tgtEl>
                                          <p:spTgt spid="209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5" name="CustomShape 1"/>
          <p:cNvSpPr/>
          <p:nvPr/>
        </p:nvSpPr>
        <p:spPr>
          <a:xfrm rot="16200000">
            <a:off x="562320" y="4067640"/>
            <a:ext cx="1097280" cy="1739880"/>
          </a:xfrm>
          <a:prstGeom prst="flowChartOffpageConnector">
            <a:avLst/>
          </a:prstGeom>
          <a:solidFill>
            <a:srgbClr val="ff99cc"/>
          </a:solidFill>
          <a:ln>
            <a:noFill/>
          </a:ln>
        </p:spPr>
        <p:style>
          <a:lnRef idx="2">
            <a:schemeClr val="accent1">
              <a:shade val="50000"/>
            </a:schemeClr>
          </a:lnRef>
          <a:fillRef idx="1">
            <a:schemeClr val="accent1"/>
          </a:fillRef>
          <a:effectRef idx="0">
            <a:schemeClr val="accent1"/>
          </a:effectRef>
          <a:fontRef idx="minor"/>
        </p:style>
      </p:sp>
      <p:sp>
        <p:nvSpPr>
          <p:cNvPr id="2096" name="TextShape 2"/>
          <p:cNvSpPr txBox="1"/>
          <p:nvPr/>
        </p:nvSpPr>
        <p:spPr>
          <a:xfrm>
            <a:off x="2895480" y="110880"/>
            <a:ext cx="6019560" cy="487080"/>
          </a:xfrm>
          <a:prstGeom prst="rect">
            <a:avLst/>
          </a:prstGeom>
          <a:noFill/>
          <a:ln>
            <a:noFill/>
          </a:ln>
        </p:spPr>
        <p:txBody>
          <a:bodyPr anchor="ctr"/>
          <a:p>
            <a:pPr>
              <a:lnSpc>
                <a:spcPct val="100000"/>
              </a:lnSpc>
            </a:pPr>
            <a:r>
              <a:rPr b="1" lang="en-US" sz="2000" spc="-1" strike="noStrike">
                <a:solidFill>
                  <a:srgbClr val="ff0066"/>
                </a:solidFill>
                <a:latin typeface="Verdana"/>
                <a:ea typeface="Verdana"/>
              </a:rPr>
              <a:t>Assemble Directives</a:t>
            </a:r>
            <a:endParaRPr b="0" lang="en-US" sz="2000" spc="-1" strike="noStrike">
              <a:solidFill>
                <a:srgbClr val="000000"/>
              </a:solidFill>
              <a:latin typeface="Verdana"/>
            </a:endParaRPr>
          </a:p>
        </p:txBody>
      </p:sp>
      <p:sp>
        <p:nvSpPr>
          <p:cNvPr id="2097" name="TextShape 3"/>
          <p:cNvSpPr txBox="1"/>
          <p:nvPr/>
        </p:nvSpPr>
        <p:spPr>
          <a:xfrm>
            <a:off x="6553080" y="6356520"/>
            <a:ext cx="2133360" cy="364680"/>
          </a:xfrm>
          <a:prstGeom prst="rect">
            <a:avLst/>
          </a:prstGeom>
          <a:noFill/>
          <a:ln>
            <a:noFill/>
          </a:ln>
        </p:spPr>
        <p:txBody>
          <a:bodyPr anchor="ctr"/>
          <a:p>
            <a:pPr algn="r">
              <a:lnSpc>
                <a:spcPct val="100000"/>
              </a:lnSpc>
            </a:pPr>
            <a:fld id="{F75ABE2A-386D-4355-8126-572DD108C3F3}" type="slidenum">
              <a:rPr b="0" lang="en-IN" sz="1200" spc="-1" strike="noStrike">
                <a:solidFill>
                  <a:srgbClr val="8b8b8b"/>
                </a:solidFill>
                <a:latin typeface="Verdana"/>
                <a:ea typeface="Verdana"/>
              </a:rPr>
              <a:t>&lt;number&gt;</a:t>
            </a:fld>
            <a:endParaRPr b="0" lang="en-IN" sz="1200" spc="-1" strike="noStrike">
              <a:latin typeface="Times New Roman"/>
            </a:endParaRPr>
          </a:p>
        </p:txBody>
      </p:sp>
      <p:sp>
        <p:nvSpPr>
          <p:cNvPr id="2098" name="CustomShape 4"/>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2099" name="CustomShape 5"/>
          <p:cNvSpPr/>
          <p:nvPr/>
        </p:nvSpPr>
        <p:spPr>
          <a:xfrm>
            <a:off x="304920" y="990720"/>
            <a:ext cx="1488240" cy="5687640"/>
          </a:xfrm>
          <a:prstGeom prst="rect">
            <a:avLst/>
          </a:prstGeom>
          <a:noFill/>
          <a:ln>
            <a:noFill/>
          </a:ln>
        </p:spPr>
        <p:style>
          <a:lnRef idx="0"/>
          <a:fillRef idx="0"/>
          <a:effectRef idx="0"/>
          <a:fontRef idx="minor"/>
        </p:style>
        <p:txBody>
          <a:bodyPr lIns="90000" rIns="90000" tIns="45000" bIns="45000"/>
          <a:p>
            <a:pPr>
              <a:lnSpc>
                <a:spcPct val="100000"/>
              </a:lnSpc>
            </a:pPr>
            <a:r>
              <a:rPr b="1" lang="en-IN" sz="1600" spc="-1" strike="noStrike">
                <a:solidFill>
                  <a:srgbClr val="cc0066"/>
                </a:solidFill>
                <a:latin typeface="Verdana"/>
              </a:rPr>
              <a:t>DB</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cc0066"/>
                </a:solidFill>
                <a:latin typeface="Verdana"/>
              </a:rPr>
              <a:t>DW</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cc0066"/>
                </a:solidFill>
                <a:latin typeface="Verdana"/>
              </a:rPr>
              <a:t>SEGMENT</a:t>
            </a:r>
            <a:endParaRPr b="0" lang="en-IN" sz="1600" spc="-1" strike="noStrike">
              <a:latin typeface="Arial"/>
            </a:endParaRPr>
          </a:p>
          <a:p>
            <a:pPr>
              <a:lnSpc>
                <a:spcPct val="100000"/>
              </a:lnSpc>
            </a:pPr>
            <a:r>
              <a:rPr b="1" lang="en-IN" sz="1600" spc="-1" strike="noStrike">
                <a:solidFill>
                  <a:srgbClr val="cc0066"/>
                </a:solidFill>
                <a:latin typeface="Verdana"/>
              </a:rPr>
              <a:t>ENDS</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cc0066"/>
                </a:solidFill>
                <a:latin typeface="Verdana"/>
              </a:rPr>
              <a:t>ASSUME</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cc0066"/>
                </a:solidFill>
                <a:latin typeface="Verdana"/>
              </a:rPr>
              <a:t>ORG</a:t>
            </a:r>
            <a:endParaRPr b="0" lang="en-IN" sz="1600" spc="-1" strike="noStrike">
              <a:latin typeface="Arial"/>
            </a:endParaRPr>
          </a:p>
          <a:p>
            <a:pPr>
              <a:lnSpc>
                <a:spcPct val="100000"/>
              </a:lnSpc>
            </a:pPr>
            <a:r>
              <a:rPr b="1" lang="en-IN" sz="1600" spc="-1" strike="noStrike">
                <a:solidFill>
                  <a:srgbClr val="cc0066"/>
                </a:solidFill>
                <a:latin typeface="Verdana"/>
              </a:rPr>
              <a:t>END</a:t>
            </a:r>
            <a:endParaRPr b="0" lang="en-IN" sz="1600" spc="-1" strike="noStrike">
              <a:latin typeface="Arial"/>
            </a:endParaRPr>
          </a:p>
          <a:p>
            <a:pPr>
              <a:lnSpc>
                <a:spcPct val="100000"/>
              </a:lnSpc>
            </a:pPr>
            <a:r>
              <a:rPr b="1" lang="en-IN" sz="1600" spc="-1" strike="noStrike">
                <a:solidFill>
                  <a:srgbClr val="cc0066"/>
                </a:solidFill>
                <a:latin typeface="Verdana"/>
              </a:rPr>
              <a:t>EVEN</a:t>
            </a:r>
            <a:endParaRPr b="0" lang="en-IN" sz="1600" spc="-1" strike="noStrike">
              <a:latin typeface="Arial"/>
            </a:endParaRPr>
          </a:p>
          <a:p>
            <a:pPr>
              <a:lnSpc>
                <a:spcPct val="100000"/>
              </a:lnSpc>
            </a:pPr>
            <a:r>
              <a:rPr b="1" lang="en-IN" sz="1600" spc="-1" strike="noStrike">
                <a:solidFill>
                  <a:srgbClr val="cc0066"/>
                </a:solidFill>
                <a:latin typeface="Verdana"/>
              </a:rPr>
              <a:t>EQU</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cc0066"/>
                </a:solidFill>
                <a:latin typeface="Verdana"/>
              </a:rPr>
              <a:t>PROC</a:t>
            </a:r>
            <a:endParaRPr b="0" lang="en-IN" sz="1600" spc="-1" strike="noStrike">
              <a:latin typeface="Arial"/>
            </a:endParaRPr>
          </a:p>
          <a:p>
            <a:pPr>
              <a:lnSpc>
                <a:spcPct val="100000"/>
              </a:lnSpc>
            </a:pPr>
            <a:r>
              <a:rPr b="1" lang="en-IN" sz="1600" spc="-1" strike="noStrike">
                <a:solidFill>
                  <a:srgbClr val="cc0066"/>
                </a:solidFill>
                <a:latin typeface="Verdana"/>
              </a:rPr>
              <a:t>ENDP</a:t>
            </a:r>
            <a:endParaRPr b="0" lang="en-IN" sz="1600" spc="-1" strike="noStrike">
              <a:latin typeface="Arial"/>
            </a:endParaRPr>
          </a:p>
          <a:p>
            <a:pPr>
              <a:lnSpc>
                <a:spcPct val="100000"/>
              </a:lnSpc>
            </a:pPr>
            <a:r>
              <a:rPr b="1" lang="en-IN" sz="1600" spc="-1" strike="noStrike">
                <a:solidFill>
                  <a:srgbClr val="cc0066"/>
                </a:solidFill>
                <a:latin typeface="Verdana"/>
              </a:rPr>
              <a:t>FAR</a:t>
            </a:r>
            <a:endParaRPr b="0" lang="en-IN" sz="1600" spc="-1" strike="noStrike">
              <a:latin typeface="Arial"/>
            </a:endParaRPr>
          </a:p>
          <a:p>
            <a:pPr>
              <a:lnSpc>
                <a:spcPct val="100000"/>
              </a:lnSpc>
            </a:pPr>
            <a:r>
              <a:rPr b="1" lang="en-IN" sz="1600" spc="-1" strike="noStrike">
                <a:solidFill>
                  <a:srgbClr val="cc0066"/>
                </a:solidFill>
                <a:latin typeface="Verdana"/>
              </a:rPr>
              <a:t>NEAR</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cc0066"/>
                </a:solidFill>
                <a:latin typeface="Verdana"/>
              </a:rPr>
              <a:t>SHORT</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cc0066"/>
                </a:solidFill>
                <a:latin typeface="Verdana"/>
              </a:rPr>
              <a:t>MACRO</a:t>
            </a:r>
            <a:endParaRPr b="0" lang="en-IN" sz="1600" spc="-1" strike="noStrike">
              <a:latin typeface="Arial"/>
            </a:endParaRPr>
          </a:p>
          <a:p>
            <a:pPr>
              <a:lnSpc>
                <a:spcPct val="100000"/>
              </a:lnSpc>
            </a:pPr>
            <a:r>
              <a:rPr b="1" lang="en-IN" sz="1600" spc="-1" strike="noStrike">
                <a:solidFill>
                  <a:srgbClr val="cc0066"/>
                </a:solidFill>
                <a:latin typeface="Verdana"/>
              </a:rPr>
              <a:t>ENDM</a:t>
            </a:r>
            <a:endParaRPr b="0" lang="en-IN" sz="1600" spc="-1" strike="noStrike">
              <a:latin typeface="Arial"/>
            </a:endParaRPr>
          </a:p>
        </p:txBody>
      </p:sp>
      <p:sp>
        <p:nvSpPr>
          <p:cNvPr id="2100" name="CustomShape 6"/>
          <p:cNvSpPr/>
          <p:nvPr/>
        </p:nvSpPr>
        <p:spPr>
          <a:xfrm>
            <a:off x="3048120" y="914400"/>
            <a:ext cx="5638320" cy="2008440"/>
          </a:xfrm>
          <a:prstGeom prst="rect">
            <a:avLst/>
          </a:prstGeom>
          <a:noFill/>
          <a:ln>
            <a:noFill/>
          </a:ln>
        </p:spPr>
        <p:style>
          <a:lnRef idx="0"/>
          <a:fillRef idx="0"/>
          <a:effectRef idx="0"/>
          <a:fontRef idx="minor"/>
        </p:style>
        <p:txBody>
          <a:bodyPr lIns="90000" rIns="90000" tIns="45000" bIns="45000"/>
          <a:p>
            <a:pPr marL="285840" indent="-285480">
              <a:lnSpc>
                <a:spcPct val="100000"/>
              </a:lnSpc>
              <a:buSzPct val="100000"/>
              <a:buBlip>
                <a:blip r:embed="rId1"/>
              </a:buBlip>
            </a:pPr>
            <a:r>
              <a:rPr b="1" lang="en-IN" sz="1400" spc="-1" strike="noStrike">
                <a:solidFill>
                  <a:srgbClr val="0070c0"/>
                </a:solidFill>
                <a:latin typeface="Verdana"/>
              </a:rPr>
              <a:t>PROC</a:t>
            </a:r>
            <a:r>
              <a:rPr b="1" lang="en-IN" sz="1400" spc="-1" strike="noStrike">
                <a:solidFill>
                  <a:srgbClr val="000000"/>
                </a:solidFill>
                <a:latin typeface="Verdana"/>
              </a:rPr>
              <a:t> Indicates the beginning of a procedure</a:t>
            </a:r>
            <a:endParaRPr b="0" lang="en-IN" sz="1400" spc="-1" strike="noStrike">
              <a:latin typeface="Arial"/>
            </a:endParaRPr>
          </a:p>
          <a:p>
            <a:pPr>
              <a:lnSpc>
                <a:spcPct val="100000"/>
              </a:lnSpc>
            </a:pPr>
            <a:endParaRPr b="0" lang="en-IN" sz="1400" spc="-1" strike="noStrike">
              <a:latin typeface="Arial"/>
            </a:endParaRPr>
          </a:p>
          <a:p>
            <a:pPr marL="285840" indent="-285480">
              <a:lnSpc>
                <a:spcPct val="100000"/>
              </a:lnSpc>
              <a:buSzPct val="100000"/>
              <a:buBlip>
                <a:blip r:embed="rId2"/>
              </a:buBlip>
            </a:pPr>
            <a:r>
              <a:rPr b="1" lang="en-IN" sz="1400" spc="-1" strike="noStrike">
                <a:solidFill>
                  <a:srgbClr val="0070c0"/>
                </a:solidFill>
                <a:latin typeface="Verdana"/>
              </a:rPr>
              <a:t>ENDP</a:t>
            </a:r>
            <a:r>
              <a:rPr b="1" lang="en-IN" sz="1400" spc="-1" strike="noStrike">
                <a:solidFill>
                  <a:srgbClr val="000000"/>
                </a:solidFill>
                <a:latin typeface="Verdana"/>
              </a:rPr>
              <a:t> End of procedure</a:t>
            </a:r>
            <a:endParaRPr b="0" lang="en-IN" sz="1400" spc="-1" strike="noStrike">
              <a:latin typeface="Arial"/>
            </a:endParaRPr>
          </a:p>
          <a:p>
            <a:pPr>
              <a:lnSpc>
                <a:spcPct val="100000"/>
              </a:lnSpc>
            </a:pPr>
            <a:endParaRPr b="0" lang="en-IN" sz="1400" spc="-1" strike="noStrike">
              <a:latin typeface="Arial"/>
            </a:endParaRPr>
          </a:p>
          <a:p>
            <a:pPr marL="285840" indent="-285480">
              <a:lnSpc>
                <a:spcPct val="100000"/>
              </a:lnSpc>
              <a:buSzPct val="100000"/>
              <a:buBlip>
                <a:blip r:embed="rId3"/>
              </a:buBlip>
            </a:pPr>
            <a:r>
              <a:rPr b="1" lang="en-IN" sz="1400" spc="-1" strike="noStrike">
                <a:solidFill>
                  <a:srgbClr val="0070c0"/>
                </a:solidFill>
                <a:latin typeface="Verdana"/>
              </a:rPr>
              <a:t>FAR</a:t>
            </a:r>
            <a:r>
              <a:rPr b="1" lang="en-IN" sz="1400" spc="-1" strike="noStrike">
                <a:solidFill>
                  <a:srgbClr val="000000"/>
                </a:solidFill>
                <a:latin typeface="Verdana"/>
              </a:rPr>
              <a:t> Intersegment call</a:t>
            </a:r>
            <a:endParaRPr b="0" lang="en-IN" sz="1400" spc="-1" strike="noStrike">
              <a:latin typeface="Arial"/>
            </a:endParaRPr>
          </a:p>
          <a:p>
            <a:pPr>
              <a:lnSpc>
                <a:spcPct val="100000"/>
              </a:lnSpc>
            </a:pPr>
            <a:endParaRPr b="0" lang="en-IN" sz="1400" spc="-1" strike="noStrike">
              <a:latin typeface="Arial"/>
            </a:endParaRPr>
          </a:p>
          <a:p>
            <a:pPr marL="285840" indent="-285480">
              <a:lnSpc>
                <a:spcPct val="100000"/>
              </a:lnSpc>
              <a:buSzPct val="100000"/>
              <a:buBlip>
                <a:blip r:embed="rId4"/>
              </a:buBlip>
            </a:pPr>
            <a:r>
              <a:rPr b="1" lang="en-IN" sz="1400" spc="-1" strike="noStrike">
                <a:solidFill>
                  <a:srgbClr val="0070c0"/>
                </a:solidFill>
                <a:latin typeface="Verdana"/>
              </a:rPr>
              <a:t>NEAR</a:t>
            </a:r>
            <a:r>
              <a:rPr b="1" lang="en-IN" sz="1400" spc="-1" strike="noStrike">
                <a:solidFill>
                  <a:srgbClr val="000000"/>
                </a:solidFill>
                <a:latin typeface="Verdana"/>
              </a:rPr>
              <a:t> Intrasegment call</a:t>
            </a:r>
            <a:endParaRPr b="0" lang="en-IN" sz="1400" spc="-1" strike="noStrike">
              <a:latin typeface="Arial"/>
            </a:endParaRPr>
          </a:p>
          <a:p>
            <a:pPr>
              <a:lnSpc>
                <a:spcPct val="100000"/>
              </a:lnSpc>
            </a:pPr>
            <a:endParaRPr b="0" lang="en-IN" sz="1400" spc="-1" strike="noStrike">
              <a:latin typeface="Arial"/>
            </a:endParaRPr>
          </a:p>
          <a:p>
            <a:pPr marL="285840" indent="-285480">
              <a:lnSpc>
                <a:spcPct val="100000"/>
              </a:lnSpc>
              <a:buSzPct val="100000"/>
              <a:buBlip>
                <a:blip r:embed="rId5"/>
              </a:buBlip>
            </a:pPr>
            <a:r>
              <a:rPr b="1" lang="en-IN" sz="1400" spc="-1" strike="noStrike">
                <a:solidFill>
                  <a:srgbClr val="000000"/>
                </a:solidFill>
                <a:latin typeface="Verdana"/>
              </a:rPr>
              <a:t>General form</a:t>
            </a:r>
            <a:endParaRPr b="0" lang="en-IN" sz="1400" spc="-1" strike="noStrike">
              <a:latin typeface="Arial"/>
            </a:endParaRPr>
          </a:p>
        </p:txBody>
      </p:sp>
      <p:graphicFrame>
        <p:nvGraphicFramePr>
          <p:cNvPr id="2101" name="Table 7"/>
          <p:cNvGraphicFramePr/>
          <p:nvPr/>
        </p:nvGraphicFramePr>
        <p:xfrm>
          <a:off x="3124080" y="3352680"/>
          <a:ext cx="5714640" cy="370440"/>
        </p:xfrm>
        <a:graphic>
          <a:graphicData uri="http://schemas.openxmlformats.org/drawingml/2006/table">
            <a:tbl>
              <a:tblPr/>
              <a:tblGrid>
                <a:gridCol w="3047760"/>
                <a:gridCol w="2666880"/>
              </a:tblGrid>
              <a:tr h="370800">
                <a:tc>
                  <a:txBody>
                    <a:bodyPr/>
                    <a:p>
                      <a:pPr>
                        <a:lnSpc>
                          <a:spcPct val="100000"/>
                        </a:lnSpc>
                      </a:pPr>
                      <a:r>
                        <a:rPr b="1" lang="en-IN" sz="1200" spc="-1" strike="noStrike">
                          <a:solidFill>
                            <a:srgbClr val="990033"/>
                          </a:solidFill>
                          <a:latin typeface="Verdana"/>
                        </a:rPr>
                        <a:t>procname PROC[NEAR/ FAR]</a:t>
                      </a:r>
                      <a:endParaRPr b="0" lang="en-IN" sz="1200" spc="-1" strike="noStrike">
                        <a:latin typeface="Arial"/>
                      </a:endParaRPr>
                    </a:p>
                    <a:p>
                      <a:pPr>
                        <a:lnSpc>
                          <a:spcPct val="100000"/>
                        </a:lnSpc>
                      </a:pPr>
                      <a:endParaRPr b="0" lang="en-IN" sz="1200" spc="-1" strike="noStrike">
                        <a:latin typeface="Arial"/>
                      </a:endParaRPr>
                    </a:p>
                    <a:p>
                      <a:pPr>
                        <a:lnSpc>
                          <a:spcPct val="100000"/>
                        </a:lnSpc>
                      </a:pPr>
                      <a:r>
                        <a:rPr b="1" lang="en-IN" sz="1200" spc="-1" strike="noStrike">
                          <a:solidFill>
                            <a:srgbClr val="990033"/>
                          </a:solidFill>
                          <a:latin typeface="Verdana"/>
                        </a:rPr>
                        <a:t>                  …</a:t>
                      </a:r>
                      <a:endParaRPr b="0" lang="en-IN" sz="1200" spc="-1" strike="noStrike">
                        <a:latin typeface="Arial"/>
                      </a:endParaRPr>
                    </a:p>
                    <a:p>
                      <a:pPr>
                        <a:lnSpc>
                          <a:spcPct val="100000"/>
                        </a:lnSpc>
                      </a:pPr>
                      <a:r>
                        <a:rPr b="1" lang="en-IN" sz="1200" spc="-1" strike="noStrike">
                          <a:solidFill>
                            <a:srgbClr val="990033"/>
                          </a:solidFill>
                          <a:latin typeface="Verdana"/>
                        </a:rPr>
                        <a:t>                  …</a:t>
                      </a:r>
                      <a:endParaRPr b="0" lang="en-IN" sz="1200" spc="-1" strike="noStrike">
                        <a:latin typeface="Arial"/>
                      </a:endParaRPr>
                    </a:p>
                    <a:p>
                      <a:pPr>
                        <a:lnSpc>
                          <a:spcPct val="100000"/>
                        </a:lnSpc>
                      </a:pPr>
                      <a:r>
                        <a:rPr b="1" lang="en-IN" sz="1200" spc="-1" strike="noStrike">
                          <a:solidFill>
                            <a:srgbClr val="990033"/>
                          </a:solidFill>
                          <a:latin typeface="Verdana"/>
                        </a:rPr>
                        <a:t>                  …</a:t>
                      </a:r>
                      <a:endParaRPr b="0" lang="en-IN" sz="1200" spc="-1" strike="noStrike">
                        <a:latin typeface="Arial"/>
                      </a:endParaRPr>
                    </a:p>
                    <a:p>
                      <a:pPr>
                        <a:lnSpc>
                          <a:spcPct val="100000"/>
                        </a:lnSpc>
                      </a:pPr>
                      <a:endParaRPr b="0" lang="en-IN" sz="1200" spc="-1" strike="noStrike">
                        <a:latin typeface="Arial"/>
                      </a:endParaRPr>
                    </a:p>
                    <a:p>
                      <a:pPr>
                        <a:lnSpc>
                          <a:spcPct val="100000"/>
                        </a:lnSpc>
                      </a:pPr>
                      <a:r>
                        <a:rPr b="1" lang="en-IN" sz="1200" spc="-1" strike="noStrike">
                          <a:solidFill>
                            <a:srgbClr val="990033"/>
                          </a:solidFill>
                          <a:latin typeface="Verdana"/>
                        </a:rPr>
                        <a:t>                  </a:t>
                      </a:r>
                      <a:r>
                        <a:rPr b="1" lang="en-IN" sz="1200" spc="-1" strike="noStrike">
                          <a:solidFill>
                            <a:srgbClr val="990033"/>
                          </a:solidFill>
                          <a:latin typeface="Verdana"/>
                        </a:rPr>
                        <a:t>RET</a:t>
                      </a:r>
                      <a:endParaRPr b="0" lang="en-IN" sz="1200" spc="-1" strike="noStrike">
                        <a:latin typeface="Arial"/>
                      </a:endParaRPr>
                    </a:p>
                    <a:p>
                      <a:pPr>
                        <a:lnSpc>
                          <a:spcPct val="100000"/>
                        </a:lnSpc>
                      </a:pPr>
                      <a:endParaRPr b="0" lang="en-IN" sz="1200" spc="-1" strike="noStrike">
                        <a:latin typeface="Arial"/>
                      </a:endParaRPr>
                    </a:p>
                    <a:p>
                      <a:pPr>
                        <a:lnSpc>
                          <a:spcPct val="100000"/>
                        </a:lnSpc>
                      </a:pPr>
                      <a:endParaRPr b="0" lang="en-IN" sz="1200" spc="-1" strike="noStrike">
                        <a:latin typeface="Arial"/>
                      </a:endParaRPr>
                    </a:p>
                    <a:p>
                      <a:pPr>
                        <a:lnSpc>
                          <a:spcPct val="100000"/>
                        </a:lnSpc>
                      </a:pPr>
                      <a:r>
                        <a:rPr b="1" lang="en-IN" sz="1200" spc="-1" strike="noStrike">
                          <a:solidFill>
                            <a:srgbClr val="990033"/>
                          </a:solidFill>
                          <a:latin typeface="Verdana"/>
                        </a:rPr>
                        <a:t>procname ENDP</a:t>
                      </a:r>
                      <a:endParaRPr b="0" lang="en-IN" sz="12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ffff"/>
                    </a:solidFill>
                  </a:tcPr>
                </a:tc>
                <a:tc>
                  <a:txBody>
                    <a:bodyPr/>
                    <a:p>
                      <a:pPr>
                        <a:lnSpc>
                          <a:spcPct val="100000"/>
                        </a:lnSpc>
                      </a:pP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IN" sz="1200" spc="-1" strike="noStrike">
                          <a:solidFill>
                            <a:srgbClr val="990033"/>
                          </a:solidFill>
                          <a:latin typeface="Verdana"/>
                        </a:rPr>
                        <a:t>Program statements of the procedure</a:t>
                      </a:r>
                      <a:endParaRPr b="0" lang="en-IN" sz="1200" spc="-1" strike="noStrike">
                        <a:latin typeface="Arial"/>
                      </a:endParaRPr>
                    </a:p>
                    <a:p>
                      <a:pPr>
                        <a:lnSpc>
                          <a:spcPct val="100000"/>
                        </a:lnSpc>
                      </a:pPr>
                      <a:endParaRPr b="0" lang="en-IN" sz="1200" spc="-1" strike="noStrike">
                        <a:latin typeface="Arial"/>
                      </a:endParaRPr>
                    </a:p>
                    <a:p>
                      <a:pPr>
                        <a:lnSpc>
                          <a:spcPct val="100000"/>
                        </a:lnSpc>
                      </a:pPr>
                      <a:r>
                        <a:rPr b="1" lang="en-IN" sz="1200" spc="-1" strike="noStrike">
                          <a:solidFill>
                            <a:srgbClr val="990033"/>
                          </a:solidFill>
                          <a:latin typeface="Verdana"/>
                        </a:rPr>
                        <a:t>Last statement of the procedure </a:t>
                      </a:r>
                      <a:endParaRPr b="0" lang="en-IN" sz="12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ffff"/>
                    </a:solidFill>
                  </a:tcPr>
                </a:tc>
              </a:tr>
            </a:tbl>
          </a:graphicData>
        </a:graphic>
      </p:graphicFrame>
      <p:sp>
        <p:nvSpPr>
          <p:cNvPr id="2102" name="CustomShape 8"/>
          <p:cNvSpPr/>
          <p:nvPr/>
        </p:nvSpPr>
        <p:spPr>
          <a:xfrm>
            <a:off x="5867280" y="3749040"/>
            <a:ext cx="304560" cy="597960"/>
          </a:xfrm>
          <a:prstGeom prst="rightBrace">
            <a:avLst>
              <a:gd name="adj1" fmla="val 8333"/>
              <a:gd name="adj2" fmla="val 50000"/>
            </a:avLst>
          </a:prstGeom>
          <a:noFill/>
          <a:ln>
            <a:solidFill>
              <a:srgbClr val="990033"/>
            </a:solidFill>
            <a:round/>
          </a:ln>
        </p:spPr>
        <p:style>
          <a:lnRef idx="1">
            <a:schemeClr val="accent1"/>
          </a:lnRef>
          <a:fillRef idx="0">
            <a:schemeClr val="accent1"/>
          </a:fillRef>
          <a:effectRef idx="0">
            <a:schemeClr val="accent1"/>
          </a:effectRef>
          <a:fontRef idx="minor"/>
        </p:style>
      </p:sp>
      <p:sp>
        <p:nvSpPr>
          <p:cNvPr id="2103" name="CustomShape 9"/>
          <p:cNvSpPr/>
          <p:nvPr/>
        </p:nvSpPr>
        <p:spPr>
          <a:xfrm>
            <a:off x="3124080" y="5715000"/>
            <a:ext cx="2285640" cy="426960"/>
          </a:xfrm>
          <a:prstGeom prst="borderCallout1">
            <a:avLst>
              <a:gd name="adj1" fmla="val -1304"/>
              <a:gd name="adj2" fmla="val 33901"/>
              <a:gd name="adj3" fmla="val -95861"/>
              <a:gd name="adj4" fmla="val 21354"/>
            </a:avLst>
          </a:prstGeom>
          <a:solidFill>
            <a:srgbClr val="ffffcc"/>
          </a:solidFill>
          <a:ln w="6480">
            <a:solidFill>
              <a:srgbClr val="cc0066"/>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200" spc="-1" strike="noStrike">
                <a:solidFill>
                  <a:srgbClr val="000000"/>
                </a:solidFill>
                <a:latin typeface="Verdana"/>
              </a:rPr>
              <a:t>User defined name of the procedure</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 name="TextShape 1"/>
          <p:cNvSpPr txBox="1"/>
          <p:nvPr/>
        </p:nvSpPr>
        <p:spPr>
          <a:xfrm>
            <a:off x="457200" y="274680"/>
            <a:ext cx="8229240" cy="1142640"/>
          </a:xfrm>
          <a:prstGeom prst="rect">
            <a:avLst/>
          </a:prstGeom>
          <a:noFill/>
          <a:ln>
            <a:noFill/>
          </a:ln>
        </p:spPr>
        <p:txBody>
          <a:bodyPr anchor="ctr">
            <a:normAutofit/>
          </a:bodyPr>
          <a:p>
            <a:pPr algn="ctr">
              <a:lnSpc>
                <a:spcPct val="100000"/>
              </a:lnSpc>
            </a:pPr>
            <a:r>
              <a:rPr b="1" lang="en-US" sz="4400" spc="-1" strike="noStrike">
                <a:solidFill>
                  <a:srgbClr val="000000"/>
                </a:solidFill>
                <a:latin typeface="Calibri"/>
              </a:rPr>
              <a:t>DMA Signals </a:t>
            </a:r>
            <a:endParaRPr b="0" lang="en-US" sz="4400" spc="-1" strike="noStrike">
              <a:solidFill>
                <a:srgbClr val="000000"/>
              </a:solidFill>
              <a:latin typeface="Calibri"/>
            </a:endParaRPr>
          </a:p>
        </p:txBody>
      </p:sp>
      <p:sp>
        <p:nvSpPr>
          <p:cNvPr id="492" name="TextShape 2"/>
          <p:cNvSpPr txBox="1"/>
          <p:nvPr/>
        </p:nvSpPr>
        <p:spPr>
          <a:xfrm>
            <a:off x="457200" y="1600200"/>
            <a:ext cx="8229240" cy="4525560"/>
          </a:xfrm>
          <a:prstGeom prst="rect">
            <a:avLst/>
          </a:prstGeom>
          <a:noFill/>
          <a:ln>
            <a:noFill/>
          </a:ln>
        </p:spPr>
        <p:txBody>
          <a:bodyPr>
            <a:normAutofit fontScale="28000"/>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 </a:t>
            </a:r>
            <a:r>
              <a:rPr b="1" lang="en-US" sz="3200" spc="-1" strike="noStrike">
                <a:solidFill>
                  <a:srgbClr val="000000"/>
                </a:solidFill>
                <a:latin typeface="Calibri"/>
              </a:rPr>
              <a:t>HOLD: Indicates </a:t>
            </a:r>
            <a:r>
              <a:rPr b="0" lang="en-US" sz="3200" spc="-1" strike="noStrike">
                <a:solidFill>
                  <a:srgbClr val="000000"/>
                </a:solidFill>
                <a:latin typeface="Calibri"/>
              </a:rPr>
              <a:t>that another master is requesting the use of the address and data buses.</a:t>
            </a:r>
            <a:endParaRPr b="0" lang="en-US" sz="32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 </a:t>
            </a:r>
            <a:r>
              <a:rPr b="0" lang="en-US" sz="2800" spc="-1" strike="noStrike">
                <a:solidFill>
                  <a:srgbClr val="000000"/>
                </a:solidFill>
                <a:latin typeface="Calibri"/>
              </a:rPr>
              <a:t>The CPU, upon receiving the hold request, will relinquish the use of the bus as soon as the completion of the current bus transfer. </a:t>
            </a:r>
            <a:endParaRPr b="0" lang="en-US" sz="28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Internal processing can continue. The processor can regain the bus only after the HOLD is removed. </a:t>
            </a:r>
            <a:endParaRPr b="0" lang="en-US" sz="28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When the HOLD is acknowledged, the Address, Data RD, WR and IO/M lines are 3-stated. </a:t>
            </a:r>
            <a:endParaRPr b="0" lang="en-US" sz="2800" spc="-1" strike="noStrike">
              <a:solidFill>
                <a:srgbClr val="000000"/>
              </a:solidFill>
              <a:latin typeface="Calibri"/>
            </a:endParaRPr>
          </a:p>
          <a:p>
            <a:endParaRPr b="0" lang="en-US" sz="2800" spc="-1" strike="noStrike">
              <a:solidFill>
                <a:srgbClr val="000000"/>
              </a:solidFill>
              <a:latin typeface="Calibri"/>
            </a:endParaRPr>
          </a:p>
          <a:p>
            <a:pPr marL="343080" indent="-342720">
              <a:lnSpc>
                <a:spcPct val="100000"/>
              </a:lnSpc>
              <a:spcBef>
                <a:spcPts val="641"/>
              </a:spcBef>
              <a:buClr>
                <a:srgbClr val="000000"/>
              </a:buClr>
              <a:buFont typeface="Arial"/>
              <a:buChar char="•"/>
            </a:pPr>
            <a:r>
              <a:rPr b="1" lang="en-US" sz="3200" spc="-1" strike="noStrike">
                <a:solidFill>
                  <a:srgbClr val="000000"/>
                </a:solidFill>
                <a:latin typeface="Calibri"/>
              </a:rPr>
              <a:t>HLDA: Hold Acknowledge: Indicates that the CPU has received the HOLD request and that it will relinquish the bus in the next clock cycle. </a:t>
            </a:r>
            <a:endParaRPr b="0" lang="en-US" sz="32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 </a:t>
            </a:r>
            <a:r>
              <a:rPr b="0" lang="en-US" sz="2800" spc="-1" strike="noStrike">
                <a:solidFill>
                  <a:srgbClr val="000000"/>
                </a:solidFill>
                <a:latin typeface="Calibri"/>
              </a:rPr>
              <a:t>HLDA goes low after the Hold request is removed. The CPU takes the bus one half-clock cycle after HLDA goes low. </a:t>
            </a:r>
            <a:endParaRPr b="0" lang="en-US" sz="2800" spc="-1" strike="noStrike">
              <a:solidFill>
                <a:srgbClr val="000000"/>
              </a:solidFill>
              <a:latin typeface="Calibri"/>
            </a:endParaRPr>
          </a:p>
          <a:p>
            <a:pPr marL="343080" indent="-342720">
              <a:lnSpc>
                <a:spcPct val="100000"/>
              </a:lnSpc>
              <a:spcBef>
                <a:spcPts val="641"/>
              </a:spcBef>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4" name="CustomShape 1"/>
          <p:cNvSpPr/>
          <p:nvPr/>
        </p:nvSpPr>
        <p:spPr>
          <a:xfrm rot="16200000">
            <a:off x="562320" y="4067640"/>
            <a:ext cx="1097280" cy="1739880"/>
          </a:xfrm>
          <a:prstGeom prst="flowChartOffpageConnector">
            <a:avLst/>
          </a:prstGeom>
          <a:solidFill>
            <a:srgbClr val="ff99cc"/>
          </a:solidFill>
          <a:ln>
            <a:noFill/>
          </a:ln>
        </p:spPr>
        <p:style>
          <a:lnRef idx="2">
            <a:schemeClr val="accent1">
              <a:shade val="50000"/>
            </a:schemeClr>
          </a:lnRef>
          <a:fillRef idx="1">
            <a:schemeClr val="accent1"/>
          </a:fillRef>
          <a:effectRef idx="0">
            <a:schemeClr val="accent1"/>
          </a:effectRef>
          <a:fontRef idx="minor"/>
        </p:style>
      </p:sp>
      <p:sp>
        <p:nvSpPr>
          <p:cNvPr id="2105" name="TextShape 2"/>
          <p:cNvSpPr txBox="1"/>
          <p:nvPr/>
        </p:nvSpPr>
        <p:spPr>
          <a:xfrm>
            <a:off x="2895480" y="110880"/>
            <a:ext cx="6019560" cy="487080"/>
          </a:xfrm>
          <a:prstGeom prst="rect">
            <a:avLst/>
          </a:prstGeom>
          <a:noFill/>
          <a:ln>
            <a:noFill/>
          </a:ln>
        </p:spPr>
        <p:txBody>
          <a:bodyPr anchor="ctr"/>
          <a:p>
            <a:pPr>
              <a:lnSpc>
                <a:spcPct val="100000"/>
              </a:lnSpc>
            </a:pPr>
            <a:r>
              <a:rPr b="1" lang="en-US" sz="2000" spc="-1" strike="noStrike">
                <a:solidFill>
                  <a:srgbClr val="ff0066"/>
                </a:solidFill>
                <a:latin typeface="Verdana"/>
                <a:ea typeface="Verdana"/>
              </a:rPr>
              <a:t>Assemble Directives</a:t>
            </a:r>
            <a:endParaRPr b="0" lang="en-US" sz="2000" spc="-1" strike="noStrike">
              <a:solidFill>
                <a:srgbClr val="000000"/>
              </a:solidFill>
              <a:latin typeface="Verdana"/>
            </a:endParaRPr>
          </a:p>
        </p:txBody>
      </p:sp>
      <p:sp>
        <p:nvSpPr>
          <p:cNvPr id="2106" name="TextShape 3"/>
          <p:cNvSpPr txBox="1"/>
          <p:nvPr/>
        </p:nvSpPr>
        <p:spPr>
          <a:xfrm>
            <a:off x="6553080" y="6356520"/>
            <a:ext cx="2133360" cy="364680"/>
          </a:xfrm>
          <a:prstGeom prst="rect">
            <a:avLst/>
          </a:prstGeom>
          <a:noFill/>
          <a:ln>
            <a:noFill/>
          </a:ln>
        </p:spPr>
        <p:txBody>
          <a:bodyPr anchor="ctr"/>
          <a:p>
            <a:pPr algn="r">
              <a:lnSpc>
                <a:spcPct val="100000"/>
              </a:lnSpc>
            </a:pPr>
            <a:fld id="{735E03D0-7D10-4E8B-B13E-0CEF1AAB1D1A}" type="slidenum">
              <a:rPr b="0" lang="en-IN" sz="1200" spc="-1" strike="noStrike">
                <a:solidFill>
                  <a:srgbClr val="8b8b8b"/>
                </a:solidFill>
                <a:latin typeface="Verdana"/>
                <a:ea typeface="Verdana"/>
              </a:rPr>
              <a:t>&lt;number&gt;</a:t>
            </a:fld>
            <a:endParaRPr b="0" lang="en-IN" sz="1200" spc="-1" strike="noStrike">
              <a:latin typeface="Times New Roman"/>
            </a:endParaRPr>
          </a:p>
        </p:txBody>
      </p:sp>
      <p:sp>
        <p:nvSpPr>
          <p:cNvPr id="2107" name="CustomShape 4"/>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2108" name="CustomShape 5"/>
          <p:cNvSpPr/>
          <p:nvPr/>
        </p:nvSpPr>
        <p:spPr>
          <a:xfrm>
            <a:off x="304920" y="990720"/>
            <a:ext cx="1488240" cy="5687640"/>
          </a:xfrm>
          <a:prstGeom prst="rect">
            <a:avLst/>
          </a:prstGeom>
          <a:noFill/>
          <a:ln>
            <a:noFill/>
          </a:ln>
        </p:spPr>
        <p:style>
          <a:lnRef idx="0"/>
          <a:fillRef idx="0"/>
          <a:effectRef idx="0"/>
          <a:fontRef idx="minor"/>
        </p:style>
        <p:txBody>
          <a:bodyPr lIns="90000" rIns="90000" tIns="45000" bIns="45000"/>
          <a:p>
            <a:pPr>
              <a:lnSpc>
                <a:spcPct val="100000"/>
              </a:lnSpc>
            </a:pPr>
            <a:r>
              <a:rPr b="1" lang="en-IN" sz="1600" spc="-1" strike="noStrike">
                <a:solidFill>
                  <a:srgbClr val="cc0066"/>
                </a:solidFill>
                <a:latin typeface="Verdana"/>
              </a:rPr>
              <a:t>DB</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cc0066"/>
                </a:solidFill>
                <a:latin typeface="Verdana"/>
              </a:rPr>
              <a:t>DW</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cc0066"/>
                </a:solidFill>
                <a:latin typeface="Verdana"/>
              </a:rPr>
              <a:t>SEGMENT</a:t>
            </a:r>
            <a:endParaRPr b="0" lang="en-IN" sz="1600" spc="-1" strike="noStrike">
              <a:latin typeface="Arial"/>
            </a:endParaRPr>
          </a:p>
          <a:p>
            <a:pPr>
              <a:lnSpc>
                <a:spcPct val="100000"/>
              </a:lnSpc>
            </a:pPr>
            <a:r>
              <a:rPr b="1" lang="en-IN" sz="1600" spc="-1" strike="noStrike">
                <a:solidFill>
                  <a:srgbClr val="cc0066"/>
                </a:solidFill>
                <a:latin typeface="Verdana"/>
              </a:rPr>
              <a:t>ENDS</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cc0066"/>
                </a:solidFill>
                <a:latin typeface="Verdana"/>
              </a:rPr>
              <a:t>ASSUME</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cc0066"/>
                </a:solidFill>
                <a:latin typeface="Verdana"/>
              </a:rPr>
              <a:t>ORG</a:t>
            </a:r>
            <a:endParaRPr b="0" lang="en-IN" sz="1600" spc="-1" strike="noStrike">
              <a:latin typeface="Arial"/>
            </a:endParaRPr>
          </a:p>
          <a:p>
            <a:pPr>
              <a:lnSpc>
                <a:spcPct val="100000"/>
              </a:lnSpc>
            </a:pPr>
            <a:r>
              <a:rPr b="1" lang="en-IN" sz="1600" spc="-1" strike="noStrike">
                <a:solidFill>
                  <a:srgbClr val="cc0066"/>
                </a:solidFill>
                <a:latin typeface="Verdana"/>
              </a:rPr>
              <a:t>END</a:t>
            </a:r>
            <a:endParaRPr b="0" lang="en-IN" sz="1600" spc="-1" strike="noStrike">
              <a:latin typeface="Arial"/>
            </a:endParaRPr>
          </a:p>
          <a:p>
            <a:pPr>
              <a:lnSpc>
                <a:spcPct val="100000"/>
              </a:lnSpc>
            </a:pPr>
            <a:r>
              <a:rPr b="1" lang="en-IN" sz="1600" spc="-1" strike="noStrike">
                <a:solidFill>
                  <a:srgbClr val="cc0066"/>
                </a:solidFill>
                <a:latin typeface="Verdana"/>
              </a:rPr>
              <a:t>EVEN</a:t>
            </a:r>
            <a:endParaRPr b="0" lang="en-IN" sz="1600" spc="-1" strike="noStrike">
              <a:latin typeface="Arial"/>
            </a:endParaRPr>
          </a:p>
          <a:p>
            <a:pPr>
              <a:lnSpc>
                <a:spcPct val="100000"/>
              </a:lnSpc>
            </a:pPr>
            <a:r>
              <a:rPr b="1" lang="en-IN" sz="1600" spc="-1" strike="noStrike">
                <a:solidFill>
                  <a:srgbClr val="cc0066"/>
                </a:solidFill>
                <a:latin typeface="Verdana"/>
              </a:rPr>
              <a:t>EQU</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cc0066"/>
                </a:solidFill>
                <a:latin typeface="Verdana"/>
              </a:rPr>
              <a:t>PROC</a:t>
            </a:r>
            <a:endParaRPr b="0" lang="en-IN" sz="1600" spc="-1" strike="noStrike">
              <a:latin typeface="Arial"/>
            </a:endParaRPr>
          </a:p>
          <a:p>
            <a:pPr>
              <a:lnSpc>
                <a:spcPct val="100000"/>
              </a:lnSpc>
            </a:pPr>
            <a:r>
              <a:rPr b="1" lang="en-IN" sz="1600" spc="-1" strike="noStrike">
                <a:solidFill>
                  <a:srgbClr val="cc0066"/>
                </a:solidFill>
                <a:latin typeface="Verdana"/>
              </a:rPr>
              <a:t>ENDP</a:t>
            </a:r>
            <a:endParaRPr b="0" lang="en-IN" sz="1600" spc="-1" strike="noStrike">
              <a:latin typeface="Arial"/>
            </a:endParaRPr>
          </a:p>
          <a:p>
            <a:pPr>
              <a:lnSpc>
                <a:spcPct val="100000"/>
              </a:lnSpc>
            </a:pPr>
            <a:r>
              <a:rPr b="1" lang="en-IN" sz="1600" spc="-1" strike="noStrike">
                <a:solidFill>
                  <a:srgbClr val="cc0066"/>
                </a:solidFill>
                <a:latin typeface="Verdana"/>
              </a:rPr>
              <a:t>FAR</a:t>
            </a:r>
            <a:endParaRPr b="0" lang="en-IN" sz="1600" spc="-1" strike="noStrike">
              <a:latin typeface="Arial"/>
            </a:endParaRPr>
          </a:p>
          <a:p>
            <a:pPr>
              <a:lnSpc>
                <a:spcPct val="100000"/>
              </a:lnSpc>
            </a:pPr>
            <a:r>
              <a:rPr b="1" lang="en-IN" sz="1600" spc="-1" strike="noStrike">
                <a:solidFill>
                  <a:srgbClr val="cc0066"/>
                </a:solidFill>
                <a:latin typeface="Verdana"/>
              </a:rPr>
              <a:t>NEAR</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cc0066"/>
                </a:solidFill>
                <a:latin typeface="Verdana"/>
              </a:rPr>
              <a:t>SHORT</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cc0066"/>
                </a:solidFill>
                <a:latin typeface="Verdana"/>
              </a:rPr>
              <a:t>MACRO</a:t>
            </a:r>
            <a:endParaRPr b="0" lang="en-IN" sz="1600" spc="-1" strike="noStrike">
              <a:latin typeface="Arial"/>
            </a:endParaRPr>
          </a:p>
          <a:p>
            <a:pPr>
              <a:lnSpc>
                <a:spcPct val="100000"/>
              </a:lnSpc>
            </a:pPr>
            <a:r>
              <a:rPr b="1" lang="en-IN" sz="1600" spc="-1" strike="noStrike">
                <a:solidFill>
                  <a:srgbClr val="cc0066"/>
                </a:solidFill>
                <a:latin typeface="Verdana"/>
              </a:rPr>
              <a:t>ENDM</a:t>
            </a:r>
            <a:endParaRPr b="0" lang="en-IN" sz="1600" spc="-1" strike="noStrike">
              <a:latin typeface="Arial"/>
            </a:endParaRPr>
          </a:p>
        </p:txBody>
      </p:sp>
      <p:graphicFrame>
        <p:nvGraphicFramePr>
          <p:cNvPr id="2109" name="Table 6"/>
          <p:cNvGraphicFramePr/>
          <p:nvPr/>
        </p:nvGraphicFramePr>
        <p:xfrm>
          <a:off x="2629440" y="1874520"/>
          <a:ext cx="6285600" cy="685440"/>
        </p:xfrm>
        <a:graphic>
          <a:graphicData uri="http://schemas.openxmlformats.org/drawingml/2006/table">
            <a:tbl>
              <a:tblPr/>
              <a:tblGrid>
                <a:gridCol w="2224800"/>
                <a:gridCol w="4060800"/>
              </a:tblGrid>
              <a:tr h="1917000">
                <a:tc>
                  <a:txBody>
                    <a:bodyPr/>
                    <a:p>
                      <a:pPr>
                        <a:lnSpc>
                          <a:spcPct val="100000"/>
                        </a:lnSpc>
                      </a:pPr>
                      <a:endParaRPr b="0" lang="en-IN" sz="1800" spc="-1" strike="noStrike">
                        <a:latin typeface="Arial"/>
                      </a:endParaRPr>
                    </a:p>
                    <a:p>
                      <a:pPr>
                        <a:lnSpc>
                          <a:spcPct val="100000"/>
                        </a:lnSpc>
                      </a:pPr>
                      <a:r>
                        <a:rPr b="1" lang="en-IN" sz="1200" spc="-1" strike="noStrike">
                          <a:solidFill>
                            <a:srgbClr val="990033"/>
                          </a:solidFill>
                          <a:latin typeface="Verdana"/>
                        </a:rPr>
                        <a:t>ADD64 PROC NEAR</a:t>
                      </a:r>
                      <a:endParaRPr b="0" lang="en-IN" sz="1200" spc="-1" strike="noStrike">
                        <a:latin typeface="Arial"/>
                      </a:endParaRPr>
                    </a:p>
                    <a:p>
                      <a:pPr>
                        <a:lnSpc>
                          <a:spcPct val="100000"/>
                        </a:lnSpc>
                      </a:pPr>
                      <a:endParaRPr b="0" lang="en-IN" sz="1200" spc="-1" strike="noStrike">
                        <a:latin typeface="Arial"/>
                      </a:endParaRPr>
                    </a:p>
                    <a:p>
                      <a:pPr>
                        <a:lnSpc>
                          <a:spcPct val="100000"/>
                        </a:lnSpc>
                      </a:pPr>
                      <a:r>
                        <a:rPr b="1" lang="en-IN" sz="1200" spc="-1" strike="noStrike">
                          <a:solidFill>
                            <a:srgbClr val="990033"/>
                          </a:solidFill>
                          <a:latin typeface="Verdana"/>
                        </a:rPr>
                        <a:t>                  …</a:t>
                      </a:r>
                      <a:endParaRPr b="0" lang="en-IN" sz="1200" spc="-1" strike="noStrike">
                        <a:latin typeface="Arial"/>
                      </a:endParaRPr>
                    </a:p>
                    <a:p>
                      <a:pPr>
                        <a:lnSpc>
                          <a:spcPct val="100000"/>
                        </a:lnSpc>
                      </a:pPr>
                      <a:r>
                        <a:rPr b="1" lang="en-IN" sz="1200" spc="-1" strike="noStrike">
                          <a:solidFill>
                            <a:srgbClr val="990033"/>
                          </a:solidFill>
                          <a:latin typeface="Verdana"/>
                        </a:rPr>
                        <a:t>                  …</a:t>
                      </a:r>
                      <a:endParaRPr b="0" lang="en-IN" sz="1200" spc="-1" strike="noStrike">
                        <a:latin typeface="Arial"/>
                      </a:endParaRPr>
                    </a:p>
                    <a:p>
                      <a:pPr>
                        <a:lnSpc>
                          <a:spcPct val="100000"/>
                        </a:lnSpc>
                      </a:pPr>
                      <a:r>
                        <a:rPr b="1" lang="en-IN" sz="1200" spc="-1" strike="noStrike">
                          <a:solidFill>
                            <a:srgbClr val="990033"/>
                          </a:solidFill>
                          <a:latin typeface="Verdana"/>
                        </a:rPr>
                        <a:t>                  …</a:t>
                      </a:r>
                      <a:endParaRPr b="0" lang="en-IN" sz="1200" spc="-1" strike="noStrike">
                        <a:latin typeface="Arial"/>
                      </a:endParaRPr>
                    </a:p>
                    <a:p>
                      <a:pPr>
                        <a:lnSpc>
                          <a:spcPct val="100000"/>
                        </a:lnSpc>
                      </a:pPr>
                      <a:endParaRPr b="0" lang="en-IN" sz="1200" spc="-1" strike="noStrike">
                        <a:latin typeface="Arial"/>
                      </a:endParaRPr>
                    </a:p>
                    <a:p>
                      <a:pPr>
                        <a:lnSpc>
                          <a:spcPct val="100000"/>
                        </a:lnSpc>
                      </a:pPr>
                      <a:r>
                        <a:rPr b="1" lang="en-IN" sz="1200" spc="-1" strike="noStrike">
                          <a:solidFill>
                            <a:srgbClr val="990033"/>
                          </a:solidFill>
                          <a:latin typeface="Verdana"/>
                        </a:rPr>
                        <a:t>            </a:t>
                      </a:r>
                      <a:r>
                        <a:rPr b="1" lang="en-IN" sz="1200" spc="-1" strike="noStrike">
                          <a:solidFill>
                            <a:srgbClr val="990033"/>
                          </a:solidFill>
                          <a:latin typeface="Verdana"/>
                        </a:rPr>
                        <a:t>RET</a:t>
                      </a:r>
                      <a:endParaRPr b="0" lang="en-IN" sz="1200" spc="-1" strike="noStrike">
                        <a:latin typeface="Arial"/>
                      </a:endParaRPr>
                    </a:p>
                    <a:p>
                      <a:pPr>
                        <a:lnSpc>
                          <a:spcPct val="100000"/>
                        </a:lnSpc>
                      </a:pPr>
                      <a:r>
                        <a:rPr b="1" lang="en-IN" sz="1200" spc="-1" strike="noStrike">
                          <a:solidFill>
                            <a:srgbClr val="990033"/>
                          </a:solidFill>
                          <a:latin typeface="Verdana"/>
                        </a:rPr>
                        <a:t>ADD64 ENDP</a:t>
                      </a:r>
                      <a:endParaRPr b="0" lang="en-IN" sz="1200" spc="-1" strike="noStrike">
                        <a:latin typeface="Arial"/>
                      </a:endParaRPr>
                    </a:p>
                    <a:p>
                      <a:pPr>
                        <a:lnSpc>
                          <a:spcPct val="100000"/>
                        </a:lnSpc>
                      </a:pPr>
                      <a:endParaRPr b="0" lang="en-IN" sz="1200" spc="-1" strike="noStrike">
                        <a:latin typeface="Arial"/>
                      </a:endParaRPr>
                    </a:p>
                  </a:txBody>
                  <a:tcPr marL="91440" marR="91440">
                    <a:solidFill>
                      <a:srgbClr val="ccecff"/>
                    </a:solidFill>
                  </a:tcPr>
                </a:tc>
                <a:tc>
                  <a:txBody>
                    <a:bodyPr/>
                    <a:p>
                      <a:pPr algn="just">
                        <a:lnSpc>
                          <a:spcPct val="100000"/>
                        </a:lnSpc>
                      </a:pPr>
                      <a:endParaRPr b="0" lang="en-IN" sz="1800" spc="-1" strike="noStrike">
                        <a:latin typeface="Arial"/>
                      </a:endParaRPr>
                    </a:p>
                    <a:p>
                      <a:pPr algn="just">
                        <a:lnSpc>
                          <a:spcPct val="100000"/>
                        </a:lnSpc>
                      </a:pPr>
                      <a:r>
                        <a:rPr b="1" lang="en-IN" sz="1200" spc="-1" strike="noStrike">
                          <a:solidFill>
                            <a:srgbClr val="990033"/>
                          </a:solidFill>
                          <a:latin typeface="Verdana"/>
                        </a:rPr>
                        <a:t>The subroutine/ procedure named ADD64 is declared as NEAR and so the assembler will code the CALL and RET instructions involved in this procedure as near call and return</a:t>
                      </a:r>
                      <a:endParaRPr b="0" lang="en-IN" sz="1200" spc="-1" strike="noStrike">
                        <a:latin typeface="Arial"/>
                      </a:endParaRPr>
                    </a:p>
                  </a:txBody>
                  <a:tcPr marL="91440" marR="91440">
                    <a:solidFill>
                      <a:srgbClr val="ccecff"/>
                    </a:solidFill>
                  </a:tcPr>
                </a:tc>
              </a:tr>
              <a:tr h="1917000">
                <a:tc>
                  <a:txBody>
                    <a:bodyPr/>
                    <a:p>
                      <a:pPr>
                        <a:lnSpc>
                          <a:spcPct val="100000"/>
                        </a:lnSpc>
                      </a:pPr>
                      <a:endParaRPr b="0" lang="en-IN" sz="1800" spc="-1" strike="noStrike">
                        <a:latin typeface="Arial"/>
                      </a:endParaRPr>
                    </a:p>
                    <a:p>
                      <a:pPr>
                        <a:lnSpc>
                          <a:spcPct val="100000"/>
                        </a:lnSpc>
                      </a:pPr>
                      <a:r>
                        <a:rPr b="1" lang="en-IN" sz="1200" spc="-1" strike="noStrike">
                          <a:solidFill>
                            <a:srgbClr val="990033"/>
                          </a:solidFill>
                          <a:latin typeface="Verdana"/>
                        </a:rPr>
                        <a:t>CONVERT PROC FAR</a:t>
                      </a:r>
                      <a:endParaRPr b="0" lang="en-IN" sz="1200" spc="-1" strike="noStrike">
                        <a:latin typeface="Arial"/>
                      </a:endParaRPr>
                    </a:p>
                    <a:p>
                      <a:pPr>
                        <a:lnSpc>
                          <a:spcPct val="100000"/>
                        </a:lnSpc>
                      </a:pPr>
                      <a:endParaRPr b="0" lang="en-IN" sz="1200" spc="-1" strike="noStrike">
                        <a:latin typeface="Arial"/>
                      </a:endParaRPr>
                    </a:p>
                    <a:p>
                      <a:pPr>
                        <a:lnSpc>
                          <a:spcPct val="100000"/>
                        </a:lnSpc>
                      </a:pPr>
                      <a:r>
                        <a:rPr b="1" lang="en-IN" sz="1200" spc="-1" strike="noStrike">
                          <a:solidFill>
                            <a:srgbClr val="990033"/>
                          </a:solidFill>
                          <a:latin typeface="Verdana"/>
                        </a:rPr>
                        <a:t>                  …</a:t>
                      </a:r>
                      <a:endParaRPr b="0" lang="en-IN" sz="1200" spc="-1" strike="noStrike">
                        <a:latin typeface="Arial"/>
                      </a:endParaRPr>
                    </a:p>
                    <a:p>
                      <a:pPr>
                        <a:lnSpc>
                          <a:spcPct val="100000"/>
                        </a:lnSpc>
                      </a:pPr>
                      <a:r>
                        <a:rPr b="1" lang="en-IN" sz="1200" spc="-1" strike="noStrike">
                          <a:solidFill>
                            <a:srgbClr val="990033"/>
                          </a:solidFill>
                          <a:latin typeface="Verdana"/>
                        </a:rPr>
                        <a:t>                  …</a:t>
                      </a:r>
                      <a:endParaRPr b="0" lang="en-IN" sz="1200" spc="-1" strike="noStrike">
                        <a:latin typeface="Arial"/>
                      </a:endParaRPr>
                    </a:p>
                    <a:p>
                      <a:pPr>
                        <a:lnSpc>
                          <a:spcPct val="100000"/>
                        </a:lnSpc>
                      </a:pPr>
                      <a:r>
                        <a:rPr b="1" lang="en-IN" sz="1200" spc="-1" strike="noStrike">
                          <a:solidFill>
                            <a:srgbClr val="990033"/>
                          </a:solidFill>
                          <a:latin typeface="Verdana"/>
                        </a:rPr>
                        <a:t>                  …</a:t>
                      </a:r>
                      <a:endParaRPr b="0" lang="en-IN" sz="1200" spc="-1" strike="noStrike">
                        <a:latin typeface="Arial"/>
                      </a:endParaRPr>
                    </a:p>
                    <a:p>
                      <a:pPr>
                        <a:lnSpc>
                          <a:spcPct val="100000"/>
                        </a:lnSpc>
                      </a:pPr>
                      <a:endParaRPr b="0" lang="en-IN" sz="1200" spc="-1" strike="noStrike">
                        <a:latin typeface="Arial"/>
                      </a:endParaRPr>
                    </a:p>
                    <a:p>
                      <a:pPr>
                        <a:lnSpc>
                          <a:spcPct val="100000"/>
                        </a:lnSpc>
                      </a:pPr>
                      <a:r>
                        <a:rPr b="1" lang="en-IN" sz="1200" spc="-1" strike="noStrike">
                          <a:solidFill>
                            <a:srgbClr val="990033"/>
                          </a:solidFill>
                          <a:latin typeface="Verdana"/>
                        </a:rPr>
                        <a:t>                 </a:t>
                      </a:r>
                      <a:r>
                        <a:rPr b="1" lang="en-IN" sz="1200" spc="-1" strike="noStrike">
                          <a:solidFill>
                            <a:srgbClr val="990033"/>
                          </a:solidFill>
                          <a:latin typeface="Verdana"/>
                        </a:rPr>
                        <a:t>RET</a:t>
                      </a:r>
                      <a:endParaRPr b="0" lang="en-IN" sz="1200" spc="-1" strike="noStrike">
                        <a:latin typeface="Arial"/>
                      </a:endParaRPr>
                    </a:p>
                    <a:p>
                      <a:pPr>
                        <a:lnSpc>
                          <a:spcPct val="100000"/>
                        </a:lnSpc>
                      </a:pPr>
                      <a:r>
                        <a:rPr b="1" lang="en-IN" sz="1200" spc="-1" strike="noStrike">
                          <a:solidFill>
                            <a:srgbClr val="990033"/>
                          </a:solidFill>
                          <a:latin typeface="Verdana"/>
                        </a:rPr>
                        <a:t>CONVERT ENDP</a:t>
                      </a:r>
                      <a:endParaRPr b="0" lang="en-IN" sz="1200" spc="-1" strike="noStrike">
                        <a:latin typeface="Arial"/>
                      </a:endParaRPr>
                    </a:p>
                    <a:p>
                      <a:pPr>
                        <a:lnSpc>
                          <a:spcPct val="100000"/>
                        </a:lnSpc>
                      </a:pPr>
                      <a:endParaRPr b="0" lang="en-IN" sz="1200" spc="-1" strike="noStrike">
                        <a:latin typeface="Arial"/>
                      </a:endParaRPr>
                    </a:p>
                  </a:txBody>
                  <a:tcPr marL="91440" marR="91440">
                    <a:solidFill>
                      <a:srgbClr val="99ffcc"/>
                    </a:solidFill>
                  </a:tcPr>
                </a:tc>
                <a:tc>
                  <a:txBody>
                    <a:bodyPr/>
                    <a:p>
                      <a:pPr algn="just">
                        <a:lnSpc>
                          <a:spcPct val="100000"/>
                        </a:lnSpc>
                      </a:pPr>
                      <a:endParaRPr b="0" lang="en-IN" sz="1800" spc="-1" strike="noStrike">
                        <a:latin typeface="Arial"/>
                      </a:endParaRPr>
                    </a:p>
                    <a:p>
                      <a:pPr algn="just">
                        <a:lnSpc>
                          <a:spcPct val="100000"/>
                        </a:lnSpc>
                      </a:pPr>
                      <a:r>
                        <a:rPr b="1" lang="en-IN" sz="1200" spc="-1" strike="noStrike">
                          <a:solidFill>
                            <a:srgbClr val="990033"/>
                          </a:solidFill>
                          <a:latin typeface="Verdana"/>
                        </a:rPr>
                        <a:t>The subroutine/ procedure named CONVERT is declared as FAR and so the assembler will code the CALL and RET instructions involved in this procedure as far call and return</a:t>
                      </a:r>
                      <a:endParaRPr b="0" lang="en-IN" sz="1200" spc="-1" strike="noStrike">
                        <a:latin typeface="Arial"/>
                      </a:endParaRPr>
                    </a:p>
                    <a:p>
                      <a:pPr algn="just">
                        <a:lnSpc>
                          <a:spcPct val="100000"/>
                        </a:lnSpc>
                      </a:pPr>
                      <a:endParaRPr b="0" lang="en-IN" sz="1200" spc="-1" strike="noStrike">
                        <a:latin typeface="Arial"/>
                      </a:endParaRPr>
                    </a:p>
                  </a:txBody>
                  <a:tcPr marL="91440" marR="91440">
                    <a:solidFill>
                      <a:srgbClr val="99ffcc"/>
                    </a:solidFill>
                  </a:tcPr>
                </a:tc>
              </a:tr>
            </a:tbl>
          </a:graphicData>
        </a:graphic>
      </p:graphicFrame>
      <p:sp>
        <p:nvSpPr>
          <p:cNvPr id="2110" name="CustomShape 7"/>
          <p:cNvSpPr/>
          <p:nvPr/>
        </p:nvSpPr>
        <p:spPr>
          <a:xfrm>
            <a:off x="2540160" y="1219320"/>
            <a:ext cx="1423080" cy="33372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600" spc="-1" strike="noStrike">
                <a:solidFill>
                  <a:srgbClr val="990033"/>
                </a:solidFill>
                <a:latin typeface="Verdana"/>
              </a:rPr>
              <a:t>Examples: </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1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1" name="CustomShape 1"/>
          <p:cNvSpPr/>
          <p:nvPr/>
        </p:nvSpPr>
        <p:spPr>
          <a:xfrm rot="16200000">
            <a:off x="936360" y="4914720"/>
            <a:ext cx="349200" cy="1739880"/>
          </a:xfrm>
          <a:prstGeom prst="flowChartOffpageConnector">
            <a:avLst/>
          </a:prstGeom>
          <a:solidFill>
            <a:srgbClr val="ff99cc"/>
          </a:solidFill>
          <a:ln>
            <a:noFill/>
          </a:ln>
        </p:spPr>
        <p:style>
          <a:lnRef idx="2">
            <a:schemeClr val="accent1">
              <a:shade val="50000"/>
            </a:schemeClr>
          </a:lnRef>
          <a:fillRef idx="1">
            <a:schemeClr val="accent1"/>
          </a:fillRef>
          <a:effectRef idx="0">
            <a:schemeClr val="accent1"/>
          </a:effectRef>
          <a:fontRef idx="minor"/>
        </p:style>
      </p:sp>
      <p:sp>
        <p:nvSpPr>
          <p:cNvPr id="2112" name="TextShape 2"/>
          <p:cNvSpPr txBox="1"/>
          <p:nvPr/>
        </p:nvSpPr>
        <p:spPr>
          <a:xfrm>
            <a:off x="2895480" y="110880"/>
            <a:ext cx="6019560" cy="487080"/>
          </a:xfrm>
          <a:prstGeom prst="rect">
            <a:avLst/>
          </a:prstGeom>
          <a:noFill/>
          <a:ln>
            <a:noFill/>
          </a:ln>
        </p:spPr>
        <p:txBody>
          <a:bodyPr anchor="ctr"/>
          <a:p>
            <a:pPr>
              <a:lnSpc>
                <a:spcPct val="100000"/>
              </a:lnSpc>
            </a:pPr>
            <a:r>
              <a:rPr b="1" lang="en-US" sz="2000" spc="-1" strike="noStrike">
                <a:solidFill>
                  <a:srgbClr val="ff0066"/>
                </a:solidFill>
                <a:latin typeface="Verdana"/>
                <a:ea typeface="Verdana"/>
              </a:rPr>
              <a:t>Assemble Directives</a:t>
            </a:r>
            <a:endParaRPr b="0" lang="en-US" sz="2000" spc="-1" strike="noStrike">
              <a:solidFill>
                <a:srgbClr val="000000"/>
              </a:solidFill>
              <a:latin typeface="Verdana"/>
            </a:endParaRPr>
          </a:p>
        </p:txBody>
      </p:sp>
      <p:sp>
        <p:nvSpPr>
          <p:cNvPr id="2113" name="TextShape 3"/>
          <p:cNvSpPr txBox="1"/>
          <p:nvPr/>
        </p:nvSpPr>
        <p:spPr>
          <a:xfrm>
            <a:off x="6553080" y="6356520"/>
            <a:ext cx="2133360" cy="364680"/>
          </a:xfrm>
          <a:prstGeom prst="rect">
            <a:avLst/>
          </a:prstGeom>
          <a:noFill/>
          <a:ln>
            <a:noFill/>
          </a:ln>
        </p:spPr>
        <p:txBody>
          <a:bodyPr anchor="ctr"/>
          <a:p>
            <a:pPr algn="r">
              <a:lnSpc>
                <a:spcPct val="100000"/>
              </a:lnSpc>
            </a:pPr>
            <a:fld id="{0C6E3BAD-7B40-4F04-A72A-7802B77509C1}" type="slidenum">
              <a:rPr b="0" lang="en-IN" sz="1200" spc="-1" strike="noStrike">
                <a:solidFill>
                  <a:srgbClr val="8b8b8b"/>
                </a:solidFill>
                <a:latin typeface="Verdana"/>
                <a:ea typeface="Verdana"/>
              </a:rPr>
              <a:t>&lt;number&gt;</a:t>
            </a:fld>
            <a:endParaRPr b="0" lang="en-IN" sz="1200" spc="-1" strike="noStrike">
              <a:latin typeface="Times New Roman"/>
            </a:endParaRPr>
          </a:p>
        </p:txBody>
      </p:sp>
      <p:sp>
        <p:nvSpPr>
          <p:cNvPr id="2114" name="CustomShape 4"/>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2115" name="CustomShape 5"/>
          <p:cNvSpPr/>
          <p:nvPr/>
        </p:nvSpPr>
        <p:spPr>
          <a:xfrm>
            <a:off x="304920" y="990720"/>
            <a:ext cx="1488240" cy="5687640"/>
          </a:xfrm>
          <a:prstGeom prst="rect">
            <a:avLst/>
          </a:prstGeom>
          <a:noFill/>
          <a:ln>
            <a:noFill/>
          </a:ln>
        </p:spPr>
        <p:style>
          <a:lnRef idx="0"/>
          <a:fillRef idx="0"/>
          <a:effectRef idx="0"/>
          <a:fontRef idx="minor"/>
        </p:style>
        <p:txBody>
          <a:bodyPr lIns="90000" rIns="90000" tIns="45000" bIns="45000"/>
          <a:p>
            <a:pPr>
              <a:lnSpc>
                <a:spcPct val="100000"/>
              </a:lnSpc>
            </a:pPr>
            <a:r>
              <a:rPr b="1" lang="en-IN" sz="1600" spc="-1" strike="noStrike">
                <a:solidFill>
                  <a:srgbClr val="cc0066"/>
                </a:solidFill>
                <a:latin typeface="Verdana"/>
              </a:rPr>
              <a:t>DB</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cc0066"/>
                </a:solidFill>
                <a:latin typeface="Verdana"/>
              </a:rPr>
              <a:t>DW</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cc0066"/>
                </a:solidFill>
                <a:latin typeface="Verdana"/>
              </a:rPr>
              <a:t>SEGMENT</a:t>
            </a:r>
            <a:endParaRPr b="0" lang="en-IN" sz="1600" spc="-1" strike="noStrike">
              <a:latin typeface="Arial"/>
            </a:endParaRPr>
          </a:p>
          <a:p>
            <a:pPr>
              <a:lnSpc>
                <a:spcPct val="100000"/>
              </a:lnSpc>
            </a:pPr>
            <a:r>
              <a:rPr b="1" lang="en-IN" sz="1600" spc="-1" strike="noStrike">
                <a:solidFill>
                  <a:srgbClr val="cc0066"/>
                </a:solidFill>
                <a:latin typeface="Verdana"/>
              </a:rPr>
              <a:t>ENDS</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cc0066"/>
                </a:solidFill>
                <a:latin typeface="Verdana"/>
              </a:rPr>
              <a:t>ASSUME</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cc0066"/>
                </a:solidFill>
                <a:latin typeface="Verdana"/>
              </a:rPr>
              <a:t>ORG</a:t>
            </a:r>
            <a:endParaRPr b="0" lang="en-IN" sz="1600" spc="-1" strike="noStrike">
              <a:latin typeface="Arial"/>
            </a:endParaRPr>
          </a:p>
          <a:p>
            <a:pPr>
              <a:lnSpc>
                <a:spcPct val="100000"/>
              </a:lnSpc>
            </a:pPr>
            <a:r>
              <a:rPr b="1" lang="en-IN" sz="1600" spc="-1" strike="noStrike">
                <a:solidFill>
                  <a:srgbClr val="cc0066"/>
                </a:solidFill>
                <a:latin typeface="Verdana"/>
              </a:rPr>
              <a:t>END</a:t>
            </a:r>
            <a:endParaRPr b="0" lang="en-IN" sz="1600" spc="-1" strike="noStrike">
              <a:latin typeface="Arial"/>
            </a:endParaRPr>
          </a:p>
          <a:p>
            <a:pPr>
              <a:lnSpc>
                <a:spcPct val="100000"/>
              </a:lnSpc>
            </a:pPr>
            <a:r>
              <a:rPr b="1" lang="en-IN" sz="1600" spc="-1" strike="noStrike">
                <a:solidFill>
                  <a:srgbClr val="cc0066"/>
                </a:solidFill>
                <a:latin typeface="Verdana"/>
              </a:rPr>
              <a:t>EVEN</a:t>
            </a:r>
            <a:endParaRPr b="0" lang="en-IN" sz="1600" spc="-1" strike="noStrike">
              <a:latin typeface="Arial"/>
            </a:endParaRPr>
          </a:p>
          <a:p>
            <a:pPr>
              <a:lnSpc>
                <a:spcPct val="100000"/>
              </a:lnSpc>
            </a:pPr>
            <a:r>
              <a:rPr b="1" lang="en-IN" sz="1600" spc="-1" strike="noStrike">
                <a:solidFill>
                  <a:srgbClr val="cc0066"/>
                </a:solidFill>
                <a:latin typeface="Verdana"/>
              </a:rPr>
              <a:t>EQU</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cc0066"/>
                </a:solidFill>
                <a:latin typeface="Verdana"/>
              </a:rPr>
              <a:t>PROC</a:t>
            </a:r>
            <a:endParaRPr b="0" lang="en-IN" sz="1600" spc="-1" strike="noStrike">
              <a:latin typeface="Arial"/>
            </a:endParaRPr>
          </a:p>
          <a:p>
            <a:pPr>
              <a:lnSpc>
                <a:spcPct val="100000"/>
              </a:lnSpc>
            </a:pPr>
            <a:r>
              <a:rPr b="1" lang="en-IN" sz="1600" spc="-1" strike="noStrike">
                <a:solidFill>
                  <a:srgbClr val="cc0066"/>
                </a:solidFill>
                <a:latin typeface="Verdana"/>
              </a:rPr>
              <a:t>ENDP</a:t>
            </a:r>
            <a:endParaRPr b="0" lang="en-IN" sz="1600" spc="-1" strike="noStrike">
              <a:latin typeface="Arial"/>
            </a:endParaRPr>
          </a:p>
          <a:p>
            <a:pPr>
              <a:lnSpc>
                <a:spcPct val="100000"/>
              </a:lnSpc>
            </a:pPr>
            <a:r>
              <a:rPr b="1" lang="en-IN" sz="1600" spc="-1" strike="noStrike">
                <a:solidFill>
                  <a:srgbClr val="cc0066"/>
                </a:solidFill>
                <a:latin typeface="Verdana"/>
              </a:rPr>
              <a:t>FAR</a:t>
            </a:r>
            <a:endParaRPr b="0" lang="en-IN" sz="1600" spc="-1" strike="noStrike">
              <a:latin typeface="Arial"/>
            </a:endParaRPr>
          </a:p>
          <a:p>
            <a:pPr>
              <a:lnSpc>
                <a:spcPct val="100000"/>
              </a:lnSpc>
            </a:pPr>
            <a:r>
              <a:rPr b="1" lang="en-IN" sz="1600" spc="-1" strike="noStrike">
                <a:solidFill>
                  <a:srgbClr val="cc0066"/>
                </a:solidFill>
                <a:latin typeface="Verdana"/>
              </a:rPr>
              <a:t>NEAR</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cc0066"/>
                </a:solidFill>
                <a:latin typeface="Verdana"/>
              </a:rPr>
              <a:t>SHORT</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cc0066"/>
                </a:solidFill>
                <a:latin typeface="Verdana"/>
              </a:rPr>
              <a:t>MACRO</a:t>
            </a:r>
            <a:endParaRPr b="0" lang="en-IN" sz="1600" spc="-1" strike="noStrike">
              <a:latin typeface="Arial"/>
            </a:endParaRPr>
          </a:p>
          <a:p>
            <a:pPr>
              <a:lnSpc>
                <a:spcPct val="100000"/>
              </a:lnSpc>
            </a:pPr>
            <a:r>
              <a:rPr b="1" lang="en-IN" sz="1600" spc="-1" strike="noStrike">
                <a:solidFill>
                  <a:srgbClr val="cc0066"/>
                </a:solidFill>
                <a:latin typeface="Verdana"/>
              </a:rPr>
              <a:t>ENDM</a:t>
            </a:r>
            <a:endParaRPr b="0" lang="en-IN" sz="1600" spc="-1" strike="noStrike">
              <a:latin typeface="Arial"/>
            </a:endParaRPr>
          </a:p>
        </p:txBody>
      </p:sp>
      <p:sp>
        <p:nvSpPr>
          <p:cNvPr id="2116" name="CustomShape 6"/>
          <p:cNvSpPr/>
          <p:nvPr/>
        </p:nvSpPr>
        <p:spPr>
          <a:xfrm>
            <a:off x="3048120" y="914400"/>
            <a:ext cx="5638320" cy="577080"/>
          </a:xfrm>
          <a:prstGeom prst="rect">
            <a:avLst/>
          </a:prstGeom>
          <a:noFill/>
          <a:ln>
            <a:noFill/>
          </a:ln>
        </p:spPr>
        <p:style>
          <a:lnRef idx="0"/>
          <a:fillRef idx="0"/>
          <a:effectRef idx="0"/>
          <a:fontRef idx="minor"/>
        </p:style>
        <p:txBody>
          <a:bodyPr lIns="90000" rIns="90000" tIns="45000" bIns="45000"/>
          <a:p>
            <a:pPr marL="285840" indent="-285480">
              <a:lnSpc>
                <a:spcPct val="100000"/>
              </a:lnSpc>
              <a:buSzPct val="100051"/>
              <a:buBlip>
                <a:blip r:embed="rId1"/>
              </a:buBlip>
            </a:pPr>
            <a:r>
              <a:rPr b="1" lang="en-IN" sz="1600" spc="-1" strike="noStrike">
                <a:solidFill>
                  <a:srgbClr val="000000"/>
                </a:solidFill>
                <a:latin typeface="Verdana"/>
              </a:rPr>
              <a:t>Reserves one memory location for 8-bit signed displacement in jump instructions</a:t>
            </a:r>
            <a:endParaRPr b="0" lang="en-IN" sz="1600" spc="-1" strike="noStrike">
              <a:latin typeface="Arial"/>
            </a:endParaRPr>
          </a:p>
        </p:txBody>
      </p:sp>
      <p:graphicFrame>
        <p:nvGraphicFramePr>
          <p:cNvPr id="2117" name="Table 7"/>
          <p:cNvGraphicFramePr/>
          <p:nvPr/>
        </p:nvGraphicFramePr>
        <p:xfrm>
          <a:off x="3174480" y="2499480"/>
          <a:ext cx="5740560" cy="456840"/>
        </p:xfrm>
        <a:graphic>
          <a:graphicData uri="http://schemas.openxmlformats.org/drawingml/2006/table">
            <a:tbl>
              <a:tblPr/>
              <a:tblGrid>
                <a:gridCol w="1930680"/>
                <a:gridCol w="3809880"/>
              </a:tblGrid>
              <a:tr h="457200">
                <a:tc>
                  <a:txBody>
                    <a:bodyPr/>
                    <a:p>
                      <a:pPr>
                        <a:lnSpc>
                          <a:spcPct val="100000"/>
                        </a:lnSpc>
                      </a:pPr>
                      <a:endParaRPr b="0" lang="en-IN" sz="1800" spc="-1" strike="noStrike">
                        <a:latin typeface="Arial"/>
                      </a:endParaRPr>
                    </a:p>
                    <a:p>
                      <a:pPr>
                        <a:lnSpc>
                          <a:spcPct val="100000"/>
                        </a:lnSpc>
                      </a:pPr>
                      <a:r>
                        <a:rPr b="1" lang="en-IN" sz="1400" spc="-1" strike="noStrike">
                          <a:solidFill>
                            <a:srgbClr val="990033"/>
                          </a:solidFill>
                          <a:latin typeface="Verdana"/>
                        </a:rPr>
                        <a:t>JMP SHORT AHEAD</a:t>
                      </a:r>
                      <a:endParaRPr b="0" lang="en-IN" sz="1400" spc="-1" strike="noStrike">
                        <a:latin typeface="Arial"/>
                      </a:endParaRPr>
                    </a:p>
                  </a:txBody>
                  <a:tcPr marL="91440" marR="91440">
                    <a:solidFill>
                      <a:srgbClr val="ccecff"/>
                    </a:solidFill>
                  </a:tcPr>
                </a:tc>
                <a:tc>
                  <a:txBody>
                    <a:bodyPr/>
                    <a:p>
                      <a:pPr algn="just">
                        <a:lnSpc>
                          <a:spcPct val="100000"/>
                        </a:lnSpc>
                      </a:pPr>
                      <a:endParaRPr b="0" lang="en-IN" sz="1800" spc="-1" strike="noStrike">
                        <a:latin typeface="Arial"/>
                      </a:endParaRPr>
                    </a:p>
                    <a:p>
                      <a:pPr algn="just">
                        <a:lnSpc>
                          <a:spcPct val="100000"/>
                        </a:lnSpc>
                      </a:pPr>
                      <a:r>
                        <a:rPr b="1" lang="en-IN" sz="1400" spc="-1" strike="noStrike">
                          <a:solidFill>
                            <a:srgbClr val="990033"/>
                          </a:solidFill>
                          <a:latin typeface="Verdana"/>
                        </a:rPr>
                        <a:t>The directive will reserve one memory location for 8-bit displacement named AHEAD</a:t>
                      </a:r>
                      <a:endParaRPr b="0" lang="en-IN" sz="1400" spc="-1" strike="noStrike">
                        <a:latin typeface="Arial"/>
                      </a:endParaRPr>
                    </a:p>
                    <a:p>
                      <a:pPr algn="just">
                        <a:lnSpc>
                          <a:spcPct val="100000"/>
                        </a:lnSpc>
                      </a:pPr>
                      <a:endParaRPr b="0" lang="en-IN" sz="1400" spc="-1" strike="noStrike">
                        <a:latin typeface="Arial"/>
                      </a:endParaRPr>
                    </a:p>
                  </a:txBody>
                  <a:tcPr marL="91440" marR="91440">
                    <a:solidFill>
                      <a:srgbClr val="ccecff"/>
                    </a:solidFill>
                  </a:tcPr>
                </a:tc>
              </a:tr>
            </a:tbl>
          </a:graphicData>
        </a:graphic>
      </p:graphicFrame>
      <p:sp>
        <p:nvSpPr>
          <p:cNvPr id="2118" name="CustomShape 8"/>
          <p:cNvSpPr/>
          <p:nvPr/>
        </p:nvSpPr>
        <p:spPr>
          <a:xfrm>
            <a:off x="3183480" y="1843920"/>
            <a:ext cx="1302840" cy="33372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600" spc="-1" strike="noStrike">
                <a:solidFill>
                  <a:srgbClr val="990033"/>
                </a:solidFill>
                <a:latin typeface="Verdana"/>
              </a:rPr>
              <a:t>Example: </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1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9" name="CustomShape 1"/>
          <p:cNvSpPr/>
          <p:nvPr/>
        </p:nvSpPr>
        <p:spPr>
          <a:xfrm rot="16200000">
            <a:off x="855360" y="5531040"/>
            <a:ext cx="511560" cy="1739880"/>
          </a:xfrm>
          <a:prstGeom prst="flowChartOffpageConnector">
            <a:avLst/>
          </a:prstGeom>
          <a:solidFill>
            <a:srgbClr val="ff99cc"/>
          </a:solidFill>
          <a:ln>
            <a:noFill/>
          </a:ln>
        </p:spPr>
        <p:style>
          <a:lnRef idx="2">
            <a:schemeClr val="accent1">
              <a:shade val="50000"/>
            </a:schemeClr>
          </a:lnRef>
          <a:fillRef idx="1">
            <a:schemeClr val="accent1"/>
          </a:fillRef>
          <a:effectRef idx="0">
            <a:schemeClr val="accent1"/>
          </a:effectRef>
          <a:fontRef idx="minor"/>
        </p:style>
      </p:sp>
      <p:sp>
        <p:nvSpPr>
          <p:cNvPr id="2120" name="TextShape 2"/>
          <p:cNvSpPr txBox="1"/>
          <p:nvPr/>
        </p:nvSpPr>
        <p:spPr>
          <a:xfrm>
            <a:off x="2895480" y="110880"/>
            <a:ext cx="6019560" cy="487080"/>
          </a:xfrm>
          <a:prstGeom prst="rect">
            <a:avLst/>
          </a:prstGeom>
          <a:noFill/>
          <a:ln>
            <a:noFill/>
          </a:ln>
        </p:spPr>
        <p:txBody>
          <a:bodyPr anchor="ctr"/>
          <a:p>
            <a:pPr>
              <a:lnSpc>
                <a:spcPct val="100000"/>
              </a:lnSpc>
            </a:pPr>
            <a:r>
              <a:rPr b="1" lang="en-US" sz="2000" spc="-1" strike="noStrike">
                <a:solidFill>
                  <a:srgbClr val="ff0066"/>
                </a:solidFill>
                <a:latin typeface="Verdana"/>
                <a:ea typeface="Verdana"/>
              </a:rPr>
              <a:t>Assemble Directives</a:t>
            </a:r>
            <a:endParaRPr b="0" lang="en-US" sz="2000" spc="-1" strike="noStrike">
              <a:solidFill>
                <a:srgbClr val="000000"/>
              </a:solidFill>
              <a:latin typeface="Verdana"/>
            </a:endParaRPr>
          </a:p>
        </p:txBody>
      </p:sp>
      <p:sp>
        <p:nvSpPr>
          <p:cNvPr id="2121" name="TextShape 3"/>
          <p:cNvSpPr txBox="1"/>
          <p:nvPr/>
        </p:nvSpPr>
        <p:spPr>
          <a:xfrm>
            <a:off x="6553080" y="6356520"/>
            <a:ext cx="2133360" cy="364680"/>
          </a:xfrm>
          <a:prstGeom prst="rect">
            <a:avLst/>
          </a:prstGeom>
          <a:noFill/>
          <a:ln>
            <a:noFill/>
          </a:ln>
        </p:spPr>
        <p:txBody>
          <a:bodyPr anchor="ctr"/>
          <a:p>
            <a:pPr algn="r">
              <a:lnSpc>
                <a:spcPct val="100000"/>
              </a:lnSpc>
            </a:pPr>
            <a:fld id="{5C2D2BED-0148-437B-8777-D5A8DCEFA300}" type="slidenum">
              <a:rPr b="0" lang="en-IN" sz="1200" spc="-1" strike="noStrike">
                <a:solidFill>
                  <a:srgbClr val="8b8b8b"/>
                </a:solidFill>
                <a:latin typeface="Verdana"/>
                <a:ea typeface="Verdana"/>
              </a:rPr>
              <a:t>&lt;number&gt;</a:t>
            </a:fld>
            <a:endParaRPr b="0" lang="en-IN" sz="1200" spc="-1" strike="noStrike">
              <a:latin typeface="Times New Roman"/>
            </a:endParaRPr>
          </a:p>
        </p:txBody>
      </p:sp>
      <p:sp>
        <p:nvSpPr>
          <p:cNvPr id="2122" name="CustomShape 4"/>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2123" name="CustomShape 5"/>
          <p:cNvSpPr/>
          <p:nvPr/>
        </p:nvSpPr>
        <p:spPr>
          <a:xfrm>
            <a:off x="304920" y="990720"/>
            <a:ext cx="1488240" cy="5687640"/>
          </a:xfrm>
          <a:prstGeom prst="rect">
            <a:avLst/>
          </a:prstGeom>
          <a:noFill/>
          <a:ln>
            <a:noFill/>
          </a:ln>
        </p:spPr>
        <p:style>
          <a:lnRef idx="0"/>
          <a:fillRef idx="0"/>
          <a:effectRef idx="0"/>
          <a:fontRef idx="minor"/>
        </p:style>
        <p:txBody>
          <a:bodyPr lIns="90000" rIns="90000" tIns="45000" bIns="45000"/>
          <a:p>
            <a:pPr>
              <a:lnSpc>
                <a:spcPct val="100000"/>
              </a:lnSpc>
            </a:pPr>
            <a:r>
              <a:rPr b="1" lang="en-IN" sz="1600" spc="-1" strike="noStrike">
                <a:solidFill>
                  <a:srgbClr val="cc0066"/>
                </a:solidFill>
                <a:latin typeface="Verdana"/>
              </a:rPr>
              <a:t>DB</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cc0066"/>
                </a:solidFill>
                <a:latin typeface="Verdana"/>
              </a:rPr>
              <a:t>DW</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cc0066"/>
                </a:solidFill>
                <a:latin typeface="Verdana"/>
              </a:rPr>
              <a:t>SEGMENT</a:t>
            </a:r>
            <a:endParaRPr b="0" lang="en-IN" sz="1600" spc="-1" strike="noStrike">
              <a:latin typeface="Arial"/>
            </a:endParaRPr>
          </a:p>
          <a:p>
            <a:pPr>
              <a:lnSpc>
                <a:spcPct val="100000"/>
              </a:lnSpc>
            </a:pPr>
            <a:r>
              <a:rPr b="1" lang="en-IN" sz="1600" spc="-1" strike="noStrike">
                <a:solidFill>
                  <a:srgbClr val="cc0066"/>
                </a:solidFill>
                <a:latin typeface="Verdana"/>
              </a:rPr>
              <a:t>ENDS</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cc0066"/>
                </a:solidFill>
                <a:latin typeface="Verdana"/>
              </a:rPr>
              <a:t>ASSUME</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cc0066"/>
                </a:solidFill>
                <a:latin typeface="Verdana"/>
              </a:rPr>
              <a:t>ORG</a:t>
            </a:r>
            <a:endParaRPr b="0" lang="en-IN" sz="1600" spc="-1" strike="noStrike">
              <a:latin typeface="Arial"/>
            </a:endParaRPr>
          </a:p>
          <a:p>
            <a:pPr>
              <a:lnSpc>
                <a:spcPct val="100000"/>
              </a:lnSpc>
            </a:pPr>
            <a:r>
              <a:rPr b="1" lang="en-IN" sz="1600" spc="-1" strike="noStrike">
                <a:solidFill>
                  <a:srgbClr val="cc0066"/>
                </a:solidFill>
                <a:latin typeface="Verdana"/>
              </a:rPr>
              <a:t>END</a:t>
            </a:r>
            <a:endParaRPr b="0" lang="en-IN" sz="1600" spc="-1" strike="noStrike">
              <a:latin typeface="Arial"/>
            </a:endParaRPr>
          </a:p>
          <a:p>
            <a:pPr>
              <a:lnSpc>
                <a:spcPct val="100000"/>
              </a:lnSpc>
            </a:pPr>
            <a:r>
              <a:rPr b="1" lang="en-IN" sz="1600" spc="-1" strike="noStrike">
                <a:solidFill>
                  <a:srgbClr val="cc0066"/>
                </a:solidFill>
                <a:latin typeface="Verdana"/>
              </a:rPr>
              <a:t>EVEN</a:t>
            </a:r>
            <a:endParaRPr b="0" lang="en-IN" sz="1600" spc="-1" strike="noStrike">
              <a:latin typeface="Arial"/>
            </a:endParaRPr>
          </a:p>
          <a:p>
            <a:pPr>
              <a:lnSpc>
                <a:spcPct val="100000"/>
              </a:lnSpc>
            </a:pPr>
            <a:r>
              <a:rPr b="1" lang="en-IN" sz="1600" spc="-1" strike="noStrike">
                <a:solidFill>
                  <a:srgbClr val="cc0066"/>
                </a:solidFill>
                <a:latin typeface="Verdana"/>
              </a:rPr>
              <a:t>EQU</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cc0066"/>
                </a:solidFill>
                <a:latin typeface="Verdana"/>
              </a:rPr>
              <a:t>PROC</a:t>
            </a:r>
            <a:endParaRPr b="0" lang="en-IN" sz="1600" spc="-1" strike="noStrike">
              <a:latin typeface="Arial"/>
            </a:endParaRPr>
          </a:p>
          <a:p>
            <a:pPr>
              <a:lnSpc>
                <a:spcPct val="100000"/>
              </a:lnSpc>
            </a:pPr>
            <a:r>
              <a:rPr b="1" lang="en-IN" sz="1600" spc="-1" strike="noStrike">
                <a:solidFill>
                  <a:srgbClr val="cc0066"/>
                </a:solidFill>
                <a:latin typeface="Verdana"/>
              </a:rPr>
              <a:t>ENDP</a:t>
            </a:r>
            <a:endParaRPr b="0" lang="en-IN" sz="1600" spc="-1" strike="noStrike">
              <a:latin typeface="Arial"/>
            </a:endParaRPr>
          </a:p>
          <a:p>
            <a:pPr>
              <a:lnSpc>
                <a:spcPct val="100000"/>
              </a:lnSpc>
            </a:pPr>
            <a:r>
              <a:rPr b="1" lang="en-IN" sz="1600" spc="-1" strike="noStrike">
                <a:solidFill>
                  <a:srgbClr val="cc0066"/>
                </a:solidFill>
                <a:latin typeface="Verdana"/>
              </a:rPr>
              <a:t>FAR</a:t>
            </a:r>
            <a:endParaRPr b="0" lang="en-IN" sz="1600" spc="-1" strike="noStrike">
              <a:latin typeface="Arial"/>
            </a:endParaRPr>
          </a:p>
          <a:p>
            <a:pPr>
              <a:lnSpc>
                <a:spcPct val="100000"/>
              </a:lnSpc>
            </a:pPr>
            <a:r>
              <a:rPr b="1" lang="en-IN" sz="1600" spc="-1" strike="noStrike">
                <a:solidFill>
                  <a:srgbClr val="cc0066"/>
                </a:solidFill>
                <a:latin typeface="Verdana"/>
              </a:rPr>
              <a:t>NEAR</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cc0066"/>
                </a:solidFill>
                <a:latin typeface="Verdana"/>
              </a:rPr>
              <a:t>SHORT</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cc0066"/>
                </a:solidFill>
                <a:latin typeface="Verdana"/>
              </a:rPr>
              <a:t>MACRO</a:t>
            </a:r>
            <a:endParaRPr b="0" lang="en-IN" sz="1600" spc="-1" strike="noStrike">
              <a:latin typeface="Arial"/>
            </a:endParaRPr>
          </a:p>
          <a:p>
            <a:pPr>
              <a:lnSpc>
                <a:spcPct val="100000"/>
              </a:lnSpc>
            </a:pPr>
            <a:r>
              <a:rPr b="1" lang="en-IN" sz="1600" spc="-1" strike="noStrike">
                <a:solidFill>
                  <a:srgbClr val="cc0066"/>
                </a:solidFill>
                <a:latin typeface="Verdana"/>
              </a:rPr>
              <a:t>ENDM</a:t>
            </a:r>
            <a:endParaRPr b="0" lang="en-IN" sz="1600" spc="-1" strike="noStrike">
              <a:latin typeface="Arial"/>
            </a:endParaRPr>
          </a:p>
        </p:txBody>
      </p:sp>
      <p:sp>
        <p:nvSpPr>
          <p:cNvPr id="2124" name="CustomShape 6"/>
          <p:cNvSpPr/>
          <p:nvPr/>
        </p:nvSpPr>
        <p:spPr>
          <a:xfrm>
            <a:off x="3048120" y="914400"/>
            <a:ext cx="5638320" cy="1307160"/>
          </a:xfrm>
          <a:prstGeom prst="rect">
            <a:avLst/>
          </a:prstGeom>
          <a:noFill/>
          <a:ln>
            <a:noFill/>
          </a:ln>
        </p:spPr>
        <p:style>
          <a:lnRef idx="0"/>
          <a:fillRef idx="0"/>
          <a:effectRef idx="0"/>
          <a:fontRef idx="minor"/>
        </p:style>
        <p:txBody>
          <a:bodyPr lIns="90000" rIns="90000" tIns="45000" bIns="45000"/>
          <a:p>
            <a:pPr marL="285840" indent="-285480">
              <a:lnSpc>
                <a:spcPct val="100000"/>
              </a:lnSpc>
              <a:buSzPct val="100051"/>
              <a:buBlip>
                <a:blip r:embed="rId1"/>
              </a:buBlip>
            </a:pPr>
            <a:r>
              <a:rPr b="1" lang="en-IN" sz="1600" spc="-1" strike="noStrike">
                <a:solidFill>
                  <a:srgbClr val="0070c0"/>
                </a:solidFill>
                <a:latin typeface="Verdana"/>
              </a:rPr>
              <a:t>MACRO</a:t>
            </a:r>
            <a:r>
              <a:rPr b="1" lang="en-IN" sz="1600" spc="-1" strike="noStrike">
                <a:solidFill>
                  <a:srgbClr val="000000"/>
                </a:solidFill>
                <a:latin typeface="Verdana"/>
              </a:rPr>
              <a:t> Indicate the beginning of a macro </a:t>
            </a:r>
            <a:endParaRPr b="0" lang="en-IN" sz="1600" spc="-1" strike="noStrike">
              <a:latin typeface="Arial"/>
            </a:endParaRPr>
          </a:p>
          <a:p>
            <a:pPr>
              <a:lnSpc>
                <a:spcPct val="100000"/>
              </a:lnSpc>
            </a:pPr>
            <a:endParaRPr b="0" lang="en-IN" sz="1600" spc="-1" strike="noStrike">
              <a:latin typeface="Arial"/>
            </a:endParaRPr>
          </a:p>
          <a:p>
            <a:pPr marL="285840" indent="-285480">
              <a:lnSpc>
                <a:spcPct val="100000"/>
              </a:lnSpc>
              <a:buSzPct val="100051"/>
              <a:buBlip>
                <a:blip r:embed="rId2"/>
              </a:buBlip>
            </a:pPr>
            <a:r>
              <a:rPr b="1" lang="en-IN" sz="1600" spc="-1" strike="noStrike">
                <a:solidFill>
                  <a:srgbClr val="0070c0"/>
                </a:solidFill>
                <a:latin typeface="Verdana"/>
              </a:rPr>
              <a:t>ENDM</a:t>
            </a:r>
            <a:r>
              <a:rPr b="1" lang="en-IN" sz="1600" spc="-1" strike="noStrike">
                <a:solidFill>
                  <a:srgbClr val="000000"/>
                </a:solidFill>
                <a:latin typeface="Verdana"/>
              </a:rPr>
              <a:t> End of a macro</a:t>
            </a:r>
            <a:endParaRPr b="0" lang="en-IN" sz="1600" spc="-1" strike="noStrike">
              <a:latin typeface="Arial"/>
            </a:endParaRPr>
          </a:p>
          <a:p>
            <a:pPr>
              <a:lnSpc>
                <a:spcPct val="100000"/>
              </a:lnSpc>
            </a:pPr>
            <a:endParaRPr b="0" lang="en-IN" sz="1600" spc="-1" strike="noStrike">
              <a:latin typeface="Arial"/>
            </a:endParaRPr>
          </a:p>
          <a:p>
            <a:pPr marL="285840" indent="-285480">
              <a:lnSpc>
                <a:spcPct val="100000"/>
              </a:lnSpc>
              <a:buSzPct val="100051"/>
              <a:buBlip>
                <a:blip r:embed="rId3"/>
              </a:buBlip>
            </a:pPr>
            <a:r>
              <a:rPr b="1" lang="en-IN" sz="1600" spc="-1" strike="noStrike">
                <a:solidFill>
                  <a:srgbClr val="000000"/>
                </a:solidFill>
                <a:latin typeface="Verdana"/>
              </a:rPr>
              <a:t>General form:</a:t>
            </a:r>
            <a:endParaRPr b="0" lang="en-IN" sz="1600" spc="-1" strike="noStrike">
              <a:latin typeface="Arial"/>
            </a:endParaRPr>
          </a:p>
        </p:txBody>
      </p:sp>
      <p:graphicFrame>
        <p:nvGraphicFramePr>
          <p:cNvPr id="2125" name="Table 7"/>
          <p:cNvGraphicFramePr/>
          <p:nvPr/>
        </p:nvGraphicFramePr>
        <p:xfrm>
          <a:off x="3124080" y="2666880"/>
          <a:ext cx="5714640" cy="370440"/>
        </p:xfrm>
        <a:graphic>
          <a:graphicData uri="http://schemas.openxmlformats.org/drawingml/2006/table">
            <a:tbl>
              <a:tblPr/>
              <a:tblGrid>
                <a:gridCol w="3886200"/>
                <a:gridCol w="1828800"/>
              </a:tblGrid>
              <a:tr h="370800">
                <a:tc>
                  <a:txBody>
                    <a:bodyPr/>
                    <a:p>
                      <a:pPr>
                        <a:lnSpc>
                          <a:spcPct val="100000"/>
                        </a:lnSpc>
                      </a:pPr>
                      <a:r>
                        <a:rPr b="1" lang="en-IN" sz="1400" spc="-1" strike="noStrike">
                          <a:solidFill>
                            <a:srgbClr val="990033"/>
                          </a:solidFill>
                          <a:latin typeface="Verdana"/>
                        </a:rPr>
                        <a:t>macroname MACRO[Arg1, Arg2 ...]</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990033"/>
                          </a:solidFill>
                          <a:latin typeface="Verdana"/>
                        </a:rPr>
                        <a:t>                  …</a:t>
                      </a:r>
                      <a:endParaRPr b="0" lang="en-IN" sz="1400" spc="-1" strike="noStrike">
                        <a:latin typeface="Arial"/>
                      </a:endParaRPr>
                    </a:p>
                    <a:p>
                      <a:pPr>
                        <a:lnSpc>
                          <a:spcPct val="100000"/>
                        </a:lnSpc>
                      </a:pPr>
                      <a:r>
                        <a:rPr b="1" lang="en-IN" sz="1400" spc="-1" strike="noStrike">
                          <a:solidFill>
                            <a:srgbClr val="990033"/>
                          </a:solidFill>
                          <a:latin typeface="Verdana"/>
                        </a:rPr>
                        <a:t>                  …</a:t>
                      </a:r>
                      <a:endParaRPr b="0" lang="en-IN" sz="1400" spc="-1" strike="noStrike">
                        <a:latin typeface="Arial"/>
                      </a:endParaRPr>
                    </a:p>
                    <a:p>
                      <a:pPr>
                        <a:lnSpc>
                          <a:spcPct val="100000"/>
                        </a:lnSpc>
                      </a:pPr>
                      <a:r>
                        <a:rPr b="1" lang="en-IN" sz="1400" spc="-1" strike="noStrike">
                          <a:solidFill>
                            <a:srgbClr val="990033"/>
                          </a:solidFill>
                          <a:latin typeface="Verdana"/>
                        </a:rPr>
                        <a:t>                  …</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990033"/>
                          </a:solidFill>
                          <a:latin typeface="Verdana"/>
                        </a:rPr>
                        <a:t>macroname ENDM</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ffff"/>
                    </a:solidFill>
                  </a:tcPr>
                </a:tc>
                <a:tc>
                  <a:txBody>
                    <a:bodyPr/>
                    <a:p>
                      <a:pPr>
                        <a:lnSpc>
                          <a:spcPct val="100000"/>
                        </a:lnSpc>
                      </a:pPr>
                      <a:endParaRPr b="0" lang="en-IN" sz="1800" spc="-1" strike="noStrike">
                        <a:latin typeface="Arial"/>
                      </a:endParaRPr>
                    </a:p>
                    <a:p>
                      <a:pPr>
                        <a:lnSpc>
                          <a:spcPct val="100000"/>
                        </a:lnSpc>
                      </a:pPr>
                      <a:r>
                        <a:rPr b="1" lang="en-IN" sz="1400" spc="-1" strike="noStrike">
                          <a:solidFill>
                            <a:srgbClr val="990033"/>
                          </a:solidFill>
                          <a:latin typeface="Verdana"/>
                        </a:rPr>
                        <a:t>Program statements in the macro</a:t>
                      </a:r>
                      <a:endParaRPr b="0" lang="en-IN" sz="1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ffff"/>
                    </a:solidFill>
                  </a:tcPr>
                </a:tc>
              </a:tr>
            </a:tbl>
          </a:graphicData>
        </a:graphic>
      </p:graphicFrame>
      <p:sp>
        <p:nvSpPr>
          <p:cNvPr id="2126" name="CustomShape 8"/>
          <p:cNvSpPr/>
          <p:nvPr/>
        </p:nvSpPr>
        <p:spPr>
          <a:xfrm>
            <a:off x="6324480" y="3063240"/>
            <a:ext cx="304560" cy="597960"/>
          </a:xfrm>
          <a:prstGeom prst="rightBrace">
            <a:avLst>
              <a:gd name="adj1" fmla="val 8333"/>
              <a:gd name="adj2" fmla="val 50000"/>
            </a:avLst>
          </a:prstGeom>
          <a:noFill/>
          <a:ln>
            <a:solidFill>
              <a:srgbClr val="990033"/>
            </a:solidFill>
            <a:round/>
          </a:ln>
        </p:spPr>
        <p:style>
          <a:lnRef idx="1">
            <a:schemeClr val="accent1"/>
          </a:lnRef>
          <a:fillRef idx="0">
            <a:schemeClr val="accent1"/>
          </a:fillRef>
          <a:effectRef idx="0">
            <a:schemeClr val="accent1"/>
          </a:effectRef>
          <a:fontRef idx="minor"/>
        </p:style>
      </p:sp>
      <p:sp>
        <p:nvSpPr>
          <p:cNvPr id="2127" name="CustomShape 9"/>
          <p:cNvSpPr/>
          <p:nvPr/>
        </p:nvSpPr>
        <p:spPr>
          <a:xfrm>
            <a:off x="3124080" y="5029200"/>
            <a:ext cx="2285640" cy="426960"/>
          </a:xfrm>
          <a:prstGeom prst="borderCallout1">
            <a:avLst>
              <a:gd name="adj1" fmla="val -1304"/>
              <a:gd name="adj2" fmla="val 33901"/>
              <a:gd name="adj3" fmla="val -185282"/>
              <a:gd name="adj4" fmla="val 20160"/>
            </a:avLst>
          </a:prstGeom>
          <a:solidFill>
            <a:srgbClr val="ffffcc"/>
          </a:solidFill>
          <a:ln w="6480">
            <a:solidFill>
              <a:srgbClr val="cc0066"/>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200" spc="-1" strike="noStrike">
                <a:solidFill>
                  <a:srgbClr val="000000"/>
                </a:solidFill>
                <a:latin typeface="Verdana"/>
              </a:rPr>
              <a:t>User defined name of the macro</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Calibri"/>
              </a:rPr>
              <a:t>Ready Signal</a:t>
            </a:r>
            <a:endParaRPr b="0" lang="en-US" sz="4400" spc="-1" strike="noStrike">
              <a:solidFill>
                <a:srgbClr val="000000"/>
              </a:solidFill>
              <a:latin typeface="Calibri"/>
            </a:endParaRPr>
          </a:p>
        </p:txBody>
      </p:sp>
      <p:sp>
        <p:nvSpPr>
          <p:cNvPr id="494" name="TextShape 2"/>
          <p:cNvSpPr txBox="1"/>
          <p:nvPr/>
        </p:nvSpPr>
        <p:spPr>
          <a:xfrm>
            <a:off x="457200" y="1600200"/>
            <a:ext cx="8229240" cy="4525560"/>
          </a:xfrm>
          <a:prstGeom prst="rect">
            <a:avLst/>
          </a:prstGeom>
          <a:noFill/>
          <a:ln>
            <a:noFill/>
          </a:ln>
        </p:spPr>
        <p:txBody>
          <a:bodyPr>
            <a:normAutofit fontScale="56000"/>
          </a:bodyPr>
          <a:p>
            <a:pPr marL="343080" indent="-342720">
              <a:lnSpc>
                <a:spcPct val="100000"/>
              </a:lnSpc>
              <a:spcBef>
                <a:spcPts val="641"/>
              </a:spcBef>
              <a:buClr>
                <a:srgbClr val="000000"/>
              </a:buClr>
              <a:buFont typeface="Arial"/>
              <a:buChar char="•"/>
            </a:pPr>
            <a:r>
              <a:rPr b="1" lang="en-US" sz="3200" spc="-1" strike="noStrike">
                <a:solidFill>
                  <a:srgbClr val="000000"/>
                </a:solidFill>
                <a:latin typeface="Calibri"/>
              </a:rPr>
              <a:t>READY: This signal Synchronizes the fast CPU and the slow memory, peripherals. </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If READY is high during a read or write cycle, it indicates that the memory or peripheral is ready to send or receive data. </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If READY is low, the CPU will wait an integral number of clock cycle for READY to go high before completing the read or write cycle. </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READY must conform to specified setup and hold times. </a:t>
            </a:r>
            <a:endParaRPr b="0" lang="en-US" sz="3200" spc="-1" strike="noStrike">
              <a:solidFill>
                <a:srgbClr val="000000"/>
              </a:solidFill>
              <a:latin typeface="Calibri"/>
            </a:endParaRPr>
          </a:p>
          <a:p>
            <a:pPr>
              <a:lnSpc>
                <a:spcPct val="100000"/>
              </a:lnSpc>
              <a:spcBef>
                <a:spcPts val="641"/>
              </a:spcBef>
            </a:pP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TextShape 1"/>
          <p:cNvSpPr txBox="1"/>
          <p:nvPr/>
        </p:nvSpPr>
        <p:spPr>
          <a:xfrm>
            <a:off x="457200" y="274680"/>
            <a:ext cx="8152920" cy="639360"/>
          </a:xfrm>
          <a:prstGeom prst="rect">
            <a:avLst/>
          </a:prstGeom>
          <a:noFill/>
          <a:ln>
            <a:noFill/>
          </a:ln>
        </p:spPr>
        <p:txBody>
          <a:bodyPr anchor="ctr">
            <a:normAutofit fontScale="76000"/>
          </a:bodyPr>
          <a:p>
            <a:pPr algn="ctr">
              <a:lnSpc>
                <a:spcPct val="100000"/>
              </a:lnSpc>
            </a:pPr>
            <a:r>
              <a:rPr b="0" lang="en-US" sz="4400" spc="-1" strike="noStrike">
                <a:solidFill>
                  <a:srgbClr val="000000"/>
                </a:solidFill>
                <a:latin typeface="Calibri"/>
              </a:rPr>
              <a:t>Interrupts</a:t>
            </a:r>
            <a:endParaRPr b="0" lang="en-US" sz="4400" spc="-1" strike="noStrike">
              <a:solidFill>
                <a:srgbClr val="000000"/>
              </a:solidFill>
              <a:latin typeface="Calibri"/>
            </a:endParaRPr>
          </a:p>
        </p:txBody>
      </p:sp>
      <p:sp>
        <p:nvSpPr>
          <p:cNvPr id="496" name="TextShape 2"/>
          <p:cNvSpPr txBox="1"/>
          <p:nvPr/>
        </p:nvSpPr>
        <p:spPr>
          <a:xfrm>
            <a:off x="228600" y="1143000"/>
            <a:ext cx="8686440" cy="5333760"/>
          </a:xfrm>
          <a:prstGeom prst="rect">
            <a:avLst/>
          </a:prstGeom>
          <a:noFill/>
          <a:ln>
            <a:noFill/>
          </a:ln>
        </p:spPr>
        <p:txBody>
          <a:bodyPr>
            <a:normAutofit fontScale="11000"/>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8085 has 5 interrupts priority (from </a:t>
            </a:r>
            <a:r>
              <a:rPr b="0" lang="en-US" sz="3200" spc="-1" strike="noStrike">
                <a:solidFill>
                  <a:srgbClr val="ff0000"/>
                </a:solidFill>
                <a:latin typeface="Calibri"/>
              </a:rPr>
              <a:t>lowest to highest</a:t>
            </a:r>
            <a:r>
              <a:rPr b="0" lang="en-US" sz="3200" spc="-1" strike="noStrike">
                <a:solidFill>
                  <a:srgbClr val="000000"/>
                </a:solidFill>
                <a:latin typeface="Calibri"/>
              </a:rPr>
              <a:t>):</a:t>
            </a:r>
            <a:endParaRPr b="0" lang="en-US" sz="3200" spc="-1" strike="noStrike">
              <a:solidFill>
                <a:srgbClr val="000000"/>
              </a:solidFill>
              <a:latin typeface="Calibri"/>
            </a:endParaRPr>
          </a:p>
          <a:p>
            <a:pPr>
              <a:lnSpc>
                <a:spcPct val="100000"/>
              </a:lnSpc>
              <a:spcBef>
                <a:spcPts val="641"/>
              </a:spcBef>
            </a:pP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1" lang="en-US" sz="3200" spc="-1" strike="noStrike">
                <a:solidFill>
                  <a:srgbClr val="000000"/>
                </a:solidFill>
                <a:latin typeface="Calibri"/>
              </a:rPr>
              <a:t>INTR: </a:t>
            </a:r>
            <a:r>
              <a:rPr b="0" lang="en-US" sz="3200" spc="-1" strike="noStrike">
                <a:solidFill>
                  <a:srgbClr val="000000"/>
                </a:solidFill>
                <a:latin typeface="Calibri"/>
              </a:rPr>
              <a:t> (maskable and non-vectored interrupt). When the interrupt occurs, the processor fetches from the bus one instruction, usually one of these instructions:</a:t>
            </a:r>
            <a:endParaRPr b="0" lang="en-US" sz="32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One of the 8 RST instructions (</a:t>
            </a:r>
            <a:r>
              <a:rPr b="0" lang="en-US" sz="2800" spc="-1" strike="noStrike">
                <a:solidFill>
                  <a:srgbClr val="ff0000"/>
                </a:solidFill>
                <a:latin typeface="Calibri"/>
              </a:rPr>
              <a:t>RST0 - RST7</a:t>
            </a:r>
            <a:r>
              <a:rPr b="0" lang="en-US" sz="2800" spc="-1" strike="noStrike">
                <a:solidFill>
                  <a:srgbClr val="000000"/>
                </a:solidFill>
                <a:latin typeface="Calibri"/>
              </a:rPr>
              <a:t>). The processor saves current program counter into stack and branches to memory location N * 8 (where N is a 3-bit number from 0 to 7 supplied with the RST instruction).</a:t>
            </a:r>
            <a:endParaRPr b="0" lang="en-US" sz="28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1" lang="en-US" sz="2800" spc="-1" strike="noStrike">
                <a:solidFill>
                  <a:srgbClr val="000000"/>
                </a:solidFill>
                <a:latin typeface="Calibri"/>
              </a:rPr>
              <a:t>CALL: (3 byte instruction). </a:t>
            </a:r>
            <a:r>
              <a:rPr b="0" lang="en-US" sz="2800" spc="-1" strike="noStrike">
                <a:solidFill>
                  <a:srgbClr val="000000"/>
                </a:solidFill>
                <a:latin typeface="Calibri"/>
              </a:rPr>
              <a:t>The processor calls the subroutine, address of which is specified in the second and third bytes of the instruction.</a:t>
            </a:r>
            <a:endParaRPr b="0" lang="en-US" sz="2800" spc="-1" strike="noStrike">
              <a:solidFill>
                <a:srgbClr val="000000"/>
              </a:solidFill>
              <a:latin typeface="Calibri"/>
            </a:endParaRPr>
          </a:p>
          <a:p>
            <a:endParaRPr b="0" lang="en-US" sz="2800" spc="-1" strike="noStrike">
              <a:solidFill>
                <a:srgbClr val="000000"/>
              </a:solidFill>
              <a:latin typeface="Calibri"/>
            </a:endParaRPr>
          </a:p>
          <a:p>
            <a:endParaRPr b="0" lang="en-US" sz="2800" spc="-1" strike="noStrike">
              <a:solidFill>
                <a:srgbClr val="000000"/>
              </a:solidFill>
              <a:latin typeface="Calibri"/>
            </a:endParaRPr>
          </a:p>
          <a:p>
            <a:pPr marL="343080" indent="-342720">
              <a:lnSpc>
                <a:spcPct val="100000"/>
              </a:lnSpc>
              <a:spcBef>
                <a:spcPts val="641"/>
              </a:spcBef>
              <a:buClr>
                <a:srgbClr val="000000"/>
              </a:buClr>
              <a:buFont typeface="Arial"/>
              <a:buChar char="•"/>
            </a:pPr>
            <a:r>
              <a:rPr b="1" lang="en-US" sz="3200" spc="-1" strike="noStrike">
                <a:solidFill>
                  <a:srgbClr val="000000"/>
                </a:solidFill>
                <a:latin typeface="Calibri"/>
              </a:rPr>
              <a:t>RST5.5: (</a:t>
            </a:r>
            <a:r>
              <a:rPr b="0" lang="en-US" sz="3200" spc="-1" strike="noStrike">
                <a:solidFill>
                  <a:srgbClr val="000000"/>
                </a:solidFill>
                <a:latin typeface="Calibri"/>
              </a:rPr>
              <a:t>maskable interrupt). When this interrupt is received the processor saves the contents of the PC register into stack and branches to 2CH address.</a:t>
            </a:r>
            <a:endParaRPr b="0" lang="en-US" sz="3200" spc="-1" strike="noStrike">
              <a:solidFill>
                <a:srgbClr val="000000"/>
              </a:solidFill>
              <a:latin typeface="Calibri"/>
            </a:endParaRPr>
          </a:p>
          <a:p>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 </a:t>
            </a:r>
            <a:r>
              <a:rPr b="1" lang="en-US" sz="3200" spc="-1" strike="noStrike">
                <a:solidFill>
                  <a:srgbClr val="000000"/>
                </a:solidFill>
                <a:latin typeface="Calibri"/>
              </a:rPr>
              <a:t>RST6.5: </a:t>
            </a:r>
            <a:r>
              <a:rPr b="0" lang="en-US" sz="3200" spc="-1" strike="noStrike">
                <a:solidFill>
                  <a:srgbClr val="000000"/>
                </a:solidFill>
                <a:latin typeface="Calibri"/>
              </a:rPr>
              <a:t>(maskable interrupt) When this interrupt is received the processor saves the contents of the PC register into stack and branches to 34H address</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1" lang="en-US" sz="3200" spc="-1" strike="noStrike">
                <a:solidFill>
                  <a:srgbClr val="000000"/>
                </a:solidFill>
                <a:latin typeface="Calibri"/>
              </a:rPr>
              <a:t>RST7.5 </a:t>
            </a:r>
            <a:r>
              <a:rPr b="0" lang="en-US" sz="3200" spc="-1" strike="noStrike">
                <a:solidFill>
                  <a:srgbClr val="000000"/>
                </a:solidFill>
                <a:latin typeface="Calibri"/>
              </a:rPr>
              <a:t>(maskable interrupt) When this interrupt is received the processor saves the contents of the PC register into stack and branches to 3CH (hexadecimal) address</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 </a:t>
            </a:r>
            <a:r>
              <a:rPr b="1" lang="en-US" sz="3200" spc="-1" strike="noStrike">
                <a:solidFill>
                  <a:srgbClr val="000000"/>
                </a:solidFill>
                <a:latin typeface="Calibri"/>
              </a:rPr>
              <a:t>TRAP</a:t>
            </a:r>
            <a:r>
              <a:rPr b="0" lang="en-US" sz="3200" spc="-1" strike="noStrike">
                <a:solidFill>
                  <a:srgbClr val="000000"/>
                </a:solidFill>
                <a:latin typeface="Calibri"/>
              </a:rPr>
              <a:t>:  (non-maskable interrupt) When this interrupt</a:t>
            </a:r>
            <a:r>
              <a:rPr b="1" lang="en-US" sz="3200" spc="-1" strike="noStrike">
                <a:solidFill>
                  <a:srgbClr val="000000"/>
                </a:solidFill>
                <a:latin typeface="Calibri"/>
              </a:rPr>
              <a:t> is </a:t>
            </a:r>
            <a:r>
              <a:rPr b="0" lang="en-US" sz="3200" spc="-1" strike="noStrike">
                <a:solidFill>
                  <a:srgbClr val="000000"/>
                </a:solidFill>
                <a:latin typeface="Calibri"/>
              </a:rPr>
              <a:t>received the processor saves the contents of the PC register into stack and branches to 24H  address.</a:t>
            </a:r>
            <a:endParaRPr b="0" lang="en-US" sz="3200" spc="-1" strike="noStrike">
              <a:solidFill>
                <a:srgbClr val="000000"/>
              </a:solidFill>
              <a:latin typeface="Calibri"/>
            </a:endParaRPr>
          </a:p>
          <a:p>
            <a:pPr>
              <a:lnSpc>
                <a:spcPct val="100000"/>
              </a:lnSpc>
              <a:spcBef>
                <a:spcPts val="641"/>
              </a:spcBef>
            </a:pP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All maskable interrupts can be enabled or disabled using EI and DI instructions. RST 5.5, RST6.5 and RST7.5 interrupts can be enabled or disabled individually using SIM instruction</a:t>
            </a: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TextShape 1"/>
          <p:cNvSpPr txBox="1"/>
          <p:nvPr/>
        </p:nvSpPr>
        <p:spPr>
          <a:xfrm>
            <a:off x="457200" y="274680"/>
            <a:ext cx="8229240" cy="1142640"/>
          </a:xfrm>
          <a:prstGeom prst="rect">
            <a:avLst/>
          </a:prstGeom>
          <a:noFill/>
          <a:ln>
            <a:noFill/>
          </a:ln>
        </p:spPr>
        <p:txBody>
          <a:bodyPr anchor="ctr">
            <a:normAutofit fontScale="70000"/>
          </a:bodyPr>
          <a:p>
            <a:pPr algn="ctr">
              <a:lnSpc>
                <a:spcPct val="100000"/>
              </a:lnSpc>
            </a:pPr>
            <a:r>
              <a:rPr b="1" lang="en-US" sz="4400" spc="-1" strike="noStrike">
                <a:solidFill>
                  <a:srgbClr val="000000"/>
                </a:solidFill>
                <a:latin typeface="Calibri"/>
              </a:rPr>
              <a:t> </a:t>
            </a:r>
            <a:r>
              <a:rPr b="1" lang="en-US" sz="4400" spc="-1" strike="noStrike">
                <a:solidFill>
                  <a:srgbClr val="000000"/>
                </a:solidFill>
                <a:latin typeface="Calibri"/>
              </a:rPr>
              <a:t>8085 Non-Vectored Interrupt Process</a:t>
            </a:r>
            <a:endParaRPr b="0" lang="en-US" sz="4400" spc="-1" strike="noStrike">
              <a:solidFill>
                <a:srgbClr val="000000"/>
              </a:solidFill>
              <a:latin typeface="Calibri"/>
            </a:endParaRPr>
          </a:p>
        </p:txBody>
      </p:sp>
      <p:sp>
        <p:nvSpPr>
          <p:cNvPr id="498" name="TextShape 2"/>
          <p:cNvSpPr txBox="1"/>
          <p:nvPr/>
        </p:nvSpPr>
        <p:spPr>
          <a:xfrm>
            <a:off x="457200" y="1600200"/>
            <a:ext cx="8534160" cy="5257440"/>
          </a:xfrm>
          <a:prstGeom prst="rect">
            <a:avLst/>
          </a:prstGeom>
          <a:noFill/>
          <a:ln>
            <a:noFill/>
          </a:ln>
        </p:spPr>
        <p:txBody>
          <a:bodyPr>
            <a:normAutofit fontScale="22000"/>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The interrupt process should be enabled using the EI instruction.</a:t>
            </a:r>
            <a:br/>
            <a:r>
              <a:rPr b="0" lang="en-US" sz="3200" spc="-1" strike="noStrike">
                <a:solidFill>
                  <a:srgbClr val="000000"/>
                </a:solidFill>
                <a:latin typeface="Calibri"/>
              </a:rPr>
              <a:t> </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 </a:t>
            </a:r>
            <a:r>
              <a:rPr b="0" lang="en-US" sz="3200" spc="-1" strike="noStrike">
                <a:solidFill>
                  <a:srgbClr val="000000"/>
                </a:solidFill>
                <a:latin typeface="Calibri"/>
              </a:rPr>
              <a:t>The 8085 checks for an interrupt during the execution of every instruction.</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If INTR is high, </a:t>
            </a:r>
            <a:r>
              <a:rPr b="0" lang="en-US" sz="3200" spc="-1" strike="noStrike">
                <a:solidFill>
                  <a:srgbClr val="ff0000"/>
                </a:solidFill>
                <a:latin typeface="Calibri"/>
              </a:rPr>
              <a:t>Processor completes current instruction, disables the interrupt and sends INTA (Interrupt acknowledge) signal to the device that interrupted</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 </a:t>
            </a:r>
            <a:r>
              <a:rPr b="0" lang="en-US" sz="3200" spc="-1" strike="noStrike">
                <a:solidFill>
                  <a:srgbClr val="000000"/>
                </a:solidFill>
                <a:latin typeface="Calibri"/>
              </a:rPr>
              <a:t>INTA allows the I/O device to send a RST instruction through data bus.</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 </a:t>
            </a:r>
            <a:r>
              <a:rPr b="0" lang="en-US" sz="3200" spc="-1" strike="noStrike">
                <a:solidFill>
                  <a:srgbClr val="000000"/>
                </a:solidFill>
                <a:latin typeface="Calibri"/>
              </a:rPr>
              <a:t>MP saves the memory location of the next instruction, on the stack and the program is transferred to ‘call’ location (ISR Call) specified by the RST instruction</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Microprocessor Performs the ISR. ISR must include the ‘EI’ instruction to enable the further interrupt within the program.</a:t>
            </a:r>
            <a:br/>
            <a:r>
              <a:rPr b="0" lang="en-US" sz="3200" spc="-1" strike="noStrike">
                <a:solidFill>
                  <a:srgbClr val="000000"/>
                </a:solidFill>
                <a:latin typeface="Calibri"/>
              </a:rPr>
              <a:t> </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RET instruction at the end of the ISR allows the MP to retrieve the return address from the stack and the program is transferred back to where the program was interrupted.</a:t>
            </a: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TextShape 1"/>
          <p:cNvSpPr txBox="1"/>
          <p:nvPr/>
        </p:nvSpPr>
        <p:spPr>
          <a:xfrm>
            <a:off x="457200" y="274680"/>
            <a:ext cx="8229240" cy="1142640"/>
          </a:xfrm>
          <a:prstGeom prst="rect">
            <a:avLst/>
          </a:prstGeom>
          <a:noFill/>
          <a:ln>
            <a:noFill/>
          </a:ln>
        </p:spPr>
        <p:txBody>
          <a:bodyPr anchor="ctr"/>
          <a:p>
            <a:pPr algn="ctr">
              <a:lnSpc>
                <a:spcPct val="100000"/>
              </a:lnSpc>
            </a:pPr>
            <a:r>
              <a:rPr b="1" i="1" lang="en-US" sz="4400" spc="-1" strike="noStrike" u="sng">
                <a:solidFill>
                  <a:srgbClr val="ff0000"/>
                </a:solidFill>
                <a:uFillTx/>
                <a:latin typeface="Calibri"/>
              </a:rPr>
              <a:t>Outline</a:t>
            </a:r>
            <a:endParaRPr b="0" lang="en-US" sz="4400" spc="-1" strike="noStrike">
              <a:solidFill>
                <a:srgbClr val="000000"/>
              </a:solidFill>
              <a:latin typeface="Calibri"/>
            </a:endParaRPr>
          </a:p>
        </p:txBody>
      </p:sp>
      <p:sp>
        <p:nvSpPr>
          <p:cNvPr id="336" name="TextShape 2"/>
          <p:cNvSpPr txBox="1"/>
          <p:nvPr/>
        </p:nvSpPr>
        <p:spPr>
          <a:xfrm>
            <a:off x="457200" y="1295280"/>
            <a:ext cx="8229240" cy="4830480"/>
          </a:xfrm>
          <a:prstGeom prst="rect">
            <a:avLst/>
          </a:prstGeom>
          <a:noFill/>
          <a:ln>
            <a:noFill/>
          </a:ln>
        </p:spPr>
        <p:txBody>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8085 Era and Features</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8085 </a:t>
            </a:r>
            <a:endParaRPr b="0" lang="en-US" sz="32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Block diagram (Data Path)</a:t>
            </a:r>
            <a:endParaRPr b="0" lang="en-US" sz="28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Bus Structure</a:t>
            </a:r>
            <a:endParaRPr b="0" lang="en-US" sz="28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Register Structure</a:t>
            </a:r>
            <a:endParaRPr b="0" lang="en-US" sz="28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Instruction Set of 8085</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Sample program of 8085</a:t>
            </a: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TextShape 1"/>
          <p:cNvSpPr txBox="1"/>
          <p:nvPr/>
        </p:nvSpPr>
        <p:spPr>
          <a:xfrm>
            <a:off x="457200" y="274680"/>
            <a:ext cx="8229240" cy="563040"/>
          </a:xfrm>
          <a:prstGeom prst="rect">
            <a:avLst/>
          </a:prstGeom>
          <a:noFill/>
          <a:ln>
            <a:noFill/>
          </a:ln>
        </p:spPr>
        <p:txBody>
          <a:bodyPr anchor="ctr">
            <a:normAutofit fontScale="61000"/>
          </a:bodyPr>
          <a:p>
            <a:pPr algn="ctr">
              <a:lnSpc>
                <a:spcPct val="100000"/>
              </a:lnSpc>
            </a:pPr>
            <a:r>
              <a:rPr b="0" lang="en-US" sz="4400" spc="-1" strike="noStrike">
                <a:solidFill>
                  <a:srgbClr val="000000"/>
                </a:solidFill>
                <a:latin typeface="Calibri"/>
              </a:rPr>
              <a:t>Interrupt vectors</a:t>
            </a:r>
            <a:endParaRPr b="0" lang="en-US" sz="4400" spc="-1" strike="noStrike">
              <a:solidFill>
                <a:srgbClr val="000000"/>
              </a:solidFill>
              <a:latin typeface="Calibri"/>
            </a:endParaRPr>
          </a:p>
        </p:txBody>
      </p:sp>
      <p:sp>
        <p:nvSpPr>
          <p:cNvPr id="500" name="TextShape 2"/>
          <p:cNvSpPr txBox="1"/>
          <p:nvPr/>
        </p:nvSpPr>
        <p:spPr>
          <a:xfrm>
            <a:off x="457200" y="1066680"/>
            <a:ext cx="8076960" cy="5059080"/>
          </a:xfrm>
          <a:prstGeom prst="rect">
            <a:avLst/>
          </a:prstGeom>
          <a:noFill/>
          <a:ln>
            <a:noFill/>
          </a:ln>
        </p:spPr>
        <p:txBody>
          <a:bodyPr/>
          <a:p>
            <a:pPr marL="343080" indent="-342720">
              <a:lnSpc>
                <a:spcPct val="100000"/>
              </a:lnSpc>
              <a:spcBef>
                <a:spcPts val="439"/>
              </a:spcBef>
              <a:buClr>
                <a:srgbClr val="000000"/>
              </a:buClr>
              <a:buFont typeface="Arial"/>
              <a:buChar char="•"/>
            </a:pPr>
            <a:r>
              <a:rPr b="0" lang="en-US" sz="2200" spc="-1" strike="noStrike">
                <a:solidFill>
                  <a:srgbClr val="000000"/>
                </a:solidFill>
                <a:latin typeface="Calibri"/>
              </a:rPr>
              <a:t>An interrupt vector is a pointer to where the ISR is stored in memory. </a:t>
            </a:r>
            <a:endParaRPr b="0" lang="en-US" sz="2200" spc="-1" strike="noStrike">
              <a:solidFill>
                <a:srgbClr val="000000"/>
              </a:solidFill>
              <a:latin typeface="Calibri"/>
            </a:endParaRPr>
          </a:p>
          <a:p>
            <a:pPr marL="343080" indent="-342720">
              <a:lnSpc>
                <a:spcPct val="100000"/>
              </a:lnSpc>
              <a:spcBef>
                <a:spcPts val="439"/>
              </a:spcBef>
              <a:buClr>
                <a:srgbClr val="000000"/>
              </a:buClr>
              <a:buFont typeface="Arial"/>
              <a:buChar char="•"/>
            </a:pPr>
            <a:r>
              <a:rPr b="0" lang="en-US" sz="2200" spc="-1" strike="noStrike">
                <a:solidFill>
                  <a:srgbClr val="000000"/>
                </a:solidFill>
                <a:latin typeface="Calibri"/>
              </a:rPr>
              <a:t>All interrupts (vectored or otherwise) are mapped onto a memory area called the Interrupt Vector Table(IVT). </a:t>
            </a:r>
            <a:endParaRPr b="0" lang="en-US" sz="2200" spc="-1" strike="noStrike">
              <a:solidFill>
                <a:srgbClr val="000000"/>
              </a:solidFill>
              <a:latin typeface="Calibri"/>
            </a:endParaRPr>
          </a:p>
          <a:p>
            <a:pPr marL="343080" indent="-342720">
              <a:lnSpc>
                <a:spcPct val="100000"/>
              </a:lnSpc>
              <a:spcBef>
                <a:spcPts val="439"/>
              </a:spcBef>
              <a:buClr>
                <a:srgbClr val="000000"/>
              </a:buClr>
              <a:buFont typeface="Arial"/>
              <a:buChar char="•"/>
            </a:pPr>
            <a:r>
              <a:rPr b="0" lang="en-US" sz="2200" spc="-1" strike="noStrike">
                <a:solidFill>
                  <a:srgbClr val="000000"/>
                </a:solidFill>
                <a:latin typeface="Calibri"/>
              </a:rPr>
              <a:t>The IVT is usually located in memory page </a:t>
            </a:r>
            <a:r>
              <a:rPr b="0" lang="en-US" sz="2200" spc="-1" strike="noStrike">
                <a:solidFill>
                  <a:srgbClr val="ff0000"/>
                </a:solidFill>
                <a:latin typeface="Calibri"/>
              </a:rPr>
              <a:t>00 (0000H - 00FFH). </a:t>
            </a:r>
            <a:endParaRPr b="0" lang="en-US" sz="2200" spc="-1" strike="noStrike">
              <a:solidFill>
                <a:srgbClr val="000000"/>
              </a:solidFill>
              <a:latin typeface="Calibri"/>
            </a:endParaRPr>
          </a:p>
          <a:p>
            <a:pPr marL="343080" indent="-342720">
              <a:lnSpc>
                <a:spcPct val="100000"/>
              </a:lnSpc>
              <a:spcBef>
                <a:spcPts val="439"/>
              </a:spcBef>
              <a:buClr>
                <a:srgbClr val="000000"/>
              </a:buClr>
              <a:buFont typeface="Arial"/>
              <a:buChar char="•"/>
            </a:pPr>
            <a:r>
              <a:rPr b="0" lang="en-US" sz="2200" spc="-1" strike="noStrike">
                <a:solidFill>
                  <a:srgbClr val="000000"/>
                </a:solidFill>
                <a:latin typeface="Calibri"/>
              </a:rPr>
              <a:t>Example: </a:t>
            </a:r>
            <a:endParaRPr b="0" lang="en-US" sz="2200" spc="-1" strike="noStrike">
              <a:solidFill>
                <a:srgbClr val="000000"/>
              </a:solidFill>
              <a:latin typeface="Calibri"/>
            </a:endParaRPr>
          </a:p>
          <a:p>
            <a:pPr lvl="1" marL="743040" indent="-285480">
              <a:lnSpc>
                <a:spcPct val="100000"/>
              </a:lnSpc>
              <a:spcBef>
                <a:spcPts val="360"/>
              </a:spcBef>
              <a:buClr>
                <a:srgbClr val="ff0000"/>
              </a:buClr>
              <a:buFont typeface="Arial"/>
              <a:buChar char="–"/>
            </a:pPr>
            <a:r>
              <a:rPr b="0" lang="en-US" sz="1800" spc="-1" strike="noStrike">
                <a:solidFill>
                  <a:srgbClr val="ff0000"/>
                </a:solidFill>
                <a:latin typeface="Calibri"/>
              </a:rPr>
              <a:t>Let a device interrupts the Microprocessor using the RST 7.5 interrupt line. </a:t>
            </a:r>
            <a:endParaRPr b="0" lang="en-US" sz="1800" spc="-1" strike="noStrike">
              <a:solidFill>
                <a:srgbClr val="000000"/>
              </a:solidFill>
              <a:latin typeface="Calibri"/>
            </a:endParaRPr>
          </a:p>
          <a:p>
            <a:pPr lvl="1" marL="743040" indent="-285480">
              <a:lnSpc>
                <a:spcPct val="100000"/>
              </a:lnSpc>
              <a:spcBef>
                <a:spcPts val="360"/>
              </a:spcBef>
              <a:buClr>
                <a:srgbClr val="ff0000"/>
              </a:buClr>
              <a:buFont typeface="Arial"/>
              <a:buChar char="–"/>
            </a:pPr>
            <a:r>
              <a:rPr b="0" lang="en-US" sz="1800" spc="-1" strike="noStrike">
                <a:solidFill>
                  <a:srgbClr val="ff0000"/>
                </a:solidFill>
                <a:latin typeface="Calibri"/>
              </a:rPr>
              <a:t>Because the RST 7.5 interrupt is vectored, Microprocessor knows  in which memory location it has to go using a call instruction to get the ISR address.</a:t>
            </a:r>
            <a:endParaRPr b="0" lang="en-US" sz="1800" spc="-1" strike="noStrike">
              <a:solidFill>
                <a:srgbClr val="000000"/>
              </a:solidFill>
              <a:latin typeface="Calibri"/>
            </a:endParaRPr>
          </a:p>
          <a:p>
            <a:pPr lvl="1" marL="743040" indent="-285480">
              <a:lnSpc>
                <a:spcPct val="100000"/>
              </a:lnSpc>
              <a:spcBef>
                <a:spcPts val="360"/>
              </a:spcBef>
              <a:buClr>
                <a:srgbClr val="ff0000"/>
              </a:buClr>
              <a:buFont typeface="Arial"/>
              <a:buChar char="–"/>
            </a:pPr>
            <a:r>
              <a:rPr b="0" lang="en-US" sz="1800" spc="-1" strike="noStrike">
                <a:solidFill>
                  <a:srgbClr val="ff0000"/>
                </a:solidFill>
                <a:latin typeface="Calibri"/>
              </a:rPr>
              <a:t> </a:t>
            </a:r>
            <a:r>
              <a:rPr b="0" lang="en-US" sz="1800" spc="-1" strike="noStrike">
                <a:solidFill>
                  <a:srgbClr val="ff0000"/>
                </a:solidFill>
                <a:latin typeface="Calibri"/>
              </a:rPr>
              <a:t>RST7.5 is known as Call 003Ch to Microprocessor. Microprocessor goes to 003C location and will get a JMP instruction to the actual ISR address. The microprocessor will then, jump to the ISR location</a:t>
            </a:r>
            <a:endParaRPr b="0" lang="en-US" sz="1800" spc="-1" strike="noStrike">
              <a:solidFill>
                <a:srgbClr val="000000"/>
              </a:solidFill>
              <a:latin typeface="Calibri"/>
            </a:endParaRPr>
          </a:p>
          <a:p>
            <a:pPr>
              <a:lnSpc>
                <a:spcPct val="100000"/>
              </a:lnSpc>
              <a:spcBef>
                <a:spcPts val="439"/>
              </a:spcBef>
            </a:pPr>
            <a:endParaRPr b="0" lang="en-US" sz="1800" spc="-1" strike="noStrike">
              <a:solidFill>
                <a:srgbClr val="000000"/>
              </a:solidFill>
              <a:latin typeface="Calibri"/>
            </a:endParaRPr>
          </a:p>
          <a:p>
            <a:pPr>
              <a:lnSpc>
                <a:spcPct val="100000"/>
              </a:lnSpc>
              <a:spcBef>
                <a:spcPts val="439"/>
              </a:spcBef>
            </a:pPr>
            <a:endParaRPr b="0" lang="en-US" sz="1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TextShape 1"/>
          <p:cNvSpPr txBox="1"/>
          <p:nvPr/>
        </p:nvSpPr>
        <p:spPr>
          <a:xfrm>
            <a:off x="457200" y="274680"/>
            <a:ext cx="8229240" cy="639360"/>
          </a:xfrm>
          <a:prstGeom prst="rect">
            <a:avLst/>
          </a:prstGeom>
          <a:noFill/>
          <a:ln>
            <a:noFill/>
          </a:ln>
        </p:spPr>
        <p:txBody>
          <a:bodyPr anchor="ctr">
            <a:normAutofit fontScale="76000"/>
          </a:bodyPr>
          <a:p>
            <a:pPr algn="ctr">
              <a:lnSpc>
                <a:spcPct val="100000"/>
              </a:lnSpc>
            </a:pPr>
            <a:r>
              <a:rPr b="0" lang="en-US" sz="4400" spc="-1" strike="noStrike">
                <a:solidFill>
                  <a:srgbClr val="000000"/>
                </a:solidFill>
                <a:latin typeface="Calibri"/>
              </a:rPr>
              <a:t>Vectored Interrupt</a:t>
            </a:r>
            <a:endParaRPr b="0" lang="en-US" sz="4400" spc="-1" strike="noStrike">
              <a:solidFill>
                <a:srgbClr val="000000"/>
              </a:solidFill>
              <a:latin typeface="Calibri"/>
            </a:endParaRPr>
          </a:p>
        </p:txBody>
      </p:sp>
      <p:sp>
        <p:nvSpPr>
          <p:cNvPr id="502" name="TextShape 2"/>
          <p:cNvSpPr txBox="1"/>
          <p:nvPr/>
        </p:nvSpPr>
        <p:spPr>
          <a:xfrm>
            <a:off x="457200" y="1066680"/>
            <a:ext cx="8457840" cy="5562360"/>
          </a:xfrm>
          <a:prstGeom prst="rect">
            <a:avLst/>
          </a:prstGeom>
          <a:noFill/>
          <a:ln>
            <a:noFill/>
          </a:ln>
        </p:spPr>
        <p:txBody>
          <a:bodyPr>
            <a:normAutofit fontScale="25000"/>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The interrupt process should be enabled using  the EI instruction. </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The 8085 checks for an interrupt during the execution of every instruction. </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If there is an interrupt, and if the interrupt is  enabled using the interrupt mask, the  microprocessor will complete the executing  instruction, and reset the interrupt flip flop. </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The microprocessor then executes a call  instruction that sends the execution to the appropriate location in the interrupt vector table. </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When the microprocessor executes the  call instruction, it saves the address of the  next instruction on the stack. </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The microprocessor jumps to the specific service routine. </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The service routine must include the instruction  EI to re-enable the interrupt process. </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At the end of the service routine, the RET instruction returns the execution to where the program was interrupted. </a:t>
            </a:r>
            <a:endParaRPr b="0" lang="en-US" sz="3200" spc="-1" strike="noStrike">
              <a:solidFill>
                <a:srgbClr val="000000"/>
              </a:solidFill>
              <a:latin typeface="Calibri"/>
            </a:endParaRPr>
          </a:p>
          <a:p>
            <a:pPr marL="343080" indent="-342720">
              <a:lnSpc>
                <a:spcPct val="100000"/>
              </a:lnSpc>
              <a:spcBef>
                <a:spcPts val="641"/>
              </a:spcBef>
            </a:pPr>
            <a:endParaRPr b="0" lang="en-US" sz="3200" spc="-1" strike="noStrike">
              <a:solidFill>
                <a:srgbClr val="000000"/>
              </a:solidFill>
              <a:latin typeface="Calibri"/>
            </a:endParaRPr>
          </a:p>
          <a:p>
            <a:pPr>
              <a:lnSpc>
                <a:spcPct val="100000"/>
              </a:lnSpc>
              <a:spcBef>
                <a:spcPts val="641"/>
              </a:spcBef>
            </a:pP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 name="TextShape 1"/>
          <p:cNvSpPr txBox="1"/>
          <p:nvPr/>
        </p:nvSpPr>
        <p:spPr>
          <a:xfrm>
            <a:off x="457200" y="274680"/>
            <a:ext cx="8229240" cy="1142640"/>
          </a:xfrm>
          <a:prstGeom prst="rect">
            <a:avLst/>
          </a:prstGeom>
          <a:noFill/>
          <a:ln>
            <a:noFill/>
          </a:ln>
        </p:spPr>
        <p:txBody>
          <a:bodyPr anchor="ctr">
            <a:normAutofit fontScale="70000"/>
          </a:bodyPr>
          <a:p>
            <a:pPr algn="ctr">
              <a:lnSpc>
                <a:spcPct val="100000"/>
              </a:lnSpc>
            </a:pPr>
            <a:r>
              <a:rPr b="0" lang="en-US" sz="4400" spc="-1" strike="noStrike">
                <a:solidFill>
                  <a:srgbClr val="000000"/>
                </a:solidFill>
                <a:latin typeface="Calibri"/>
              </a:rPr>
              <a:t>MANIPULATING THE MASKS </a:t>
            </a:r>
            <a:br/>
            <a:endParaRPr b="0" lang="en-US" sz="4400" spc="-1" strike="noStrike">
              <a:solidFill>
                <a:srgbClr val="000000"/>
              </a:solidFill>
              <a:latin typeface="Calibri"/>
            </a:endParaRPr>
          </a:p>
        </p:txBody>
      </p:sp>
      <p:sp>
        <p:nvSpPr>
          <p:cNvPr id="504" name="TextShape 2"/>
          <p:cNvSpPr txBox="1"/>
          <p:nvPr/>
        </p:nvSpPr>
        <p:spPr>
          <a:xfrm>
            <a:off x="457200" y="1600200"/>
            <a:ext cx="8229240" cy="4525560"/>
          </a:xfrm>
          <a:prstGeom prst="rect">
            <a:avLst/>
          </a:prstGeom>
          <a:noFill/>
          <a:ln>
            <a:noFill/>
          </a:ln>
        </p:spPr>
        <p:txBody>
          <a:bodyPr>
            <a:normAutofit fontScale="64000"/>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MANIPULATING THE MASKS </a:t>
            </a:r>
            <a:endParaRPr b="0" lang="en-US" sz="32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The Interrupt Enable flip flop is manipulated  using the EI/DI instructions. </a:t>
            </a:r>
            <a:endParaRPr b="0" lang="en-US" sz="2800" spc="-1" strike="noStrike">
              <a:solidFill>
                <a:srgbClr val="000000"/>
              </a:solidFill>
              <a:latin typeface="Calibri"/>
            </a:endParaRPr>
          </a:p>
          <a:p>
            <a:pPr>
              <a:lnSpc>
                <a:spcPct val="100000"/>
              </a:lnSpc>
              <a:spcBef>
                <a:spcPts val="641"/>
              </a:spcBef>
            </a:pPr>
            <a:endParaRPr b="0" lang="en-US" sz="28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The individual masks for RST 5.5, RST 6.5  and RST 7.5 are manipulated using the SIM  instruction. </a:t>
            </a:r>
            <a:endParaRPr b="0" lang="en-US" sz="2800" spc="-1" strike="noStrike">
              <a:solidFill>
                <a:srgbClr val="000000"/>
              </a:solidFill>
              <a:latin typeface="Calibri"/>
            </a:endParaRPr>
          </a:p>
          <a:p>
            <a:pPr>
              <a:lnSpc>
                <a:spcPct val="100000"/>
              </a:lnSpc>
              <a:spcBef>
                <a:spcPts val="641"/>
              </a:spcBef>
            </a:pPr>
            <a:endParaRPr b="0" lang="en-US" sz="28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The </a:t>
            </a:r>
            <a:r>
              <a:rPr b="0" lang="en-US" sz="2800" spc="-1" strike="noStrike">
                <a:solidFill>
                  <a:srgbClr val="ff0000"/>
                </a:solidFill>
                <a:latin typeface="Calibri"/>
              </a:rPr>
              <a:t>SIM instruction </a:t>
            </a:r>
            <a:r>
              <a:rPr b="0" lang="en-US" sz="2800" spc="-1" strike="noStrike">
                <a:solidFill>
                  <a:srgbClr val="000000"/>
                </a:solidFill>
                <a:latin typeface="Calibri"/>
              </a:rPr>
              <a:t>takes the bit pattern in the Accumulator and applies it to the interrupt mask enabling and disabling the specific interrupts. </a:t>
            </a:r>
            <a:endParaRPr b="0" lang="en-US" sz="2800" spc="-1" strike="noStrike">
              <a:solidFill>
                <a:srgbClr val="000000"/>
              </a:solidFill>
              <a:latin typeface="Calibri"/>
            </a:endParaRPr>
          </a:p>
          <a:p>
            <a:pPr>
              <a:lnSpc>
                <a:spcPct val="100000"/>
              </a:lnSpc>
              <a:spcBef>
                <a:spcPts val="641"/>
              </a:spcBef>
            </a:pPr>
            <a:endParaRPr b="0" lang="en-US" sz="2800" spc="-1" strike="noStrike">
              <a:solidFill>
                <a:srgbClr val="000000"/>
              </a:solidFill>
              <a:latin typeface="Calibri"/>
            </a:endParaRPr>
          </a:p>
          <a:p>
            <a:pPr>
              <a:lnSpc>
                <a:spcPct val="100000"/>
              </a:lnSpc>
              <a:spcBef>
                <a:spcPts val="641"/>
              </a:spcBef>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 name="TextShape 1"/>
          <p:cNvSpPr txBox="1"/>
          <p:nvPr/>
        </p:nvSpPr>
        <p:spPr>
          <a:xfrm>
            <a:off x="8077320" y="6248520"/>
            <a:ext cx="487080" cy="456840"/>
          </a:xfrm>
          <a:prstGeom prst="rect">
            <a:avLst/>
          </a:prstGeom>
          <a:noFill/>
          <a:ln>
            <a:noFill/>
          </a:ln>
        </p:spPr>
        <p:txBody>
          <a:bodyPr anchor="ctr"/>
          <a:p>
            <a:pPr algn="r">
              <a:lnSpc>
                <a:spcPct val="100000"/>
              </a:lnSpc>
            </a:pPr>
            <a:fld id="{9D0EA589-6851-4E21-BF84-67FA54B42539}" type="slidenum">
              <a:rPr b="0" lang="en-IN" sz="1200" spc="-1" strike="noStrike">
                <a:solidFill>
                  <a:srgbClr val="8b8b8b"/>
                </a:solidFill>
                <a:latin typeface="Calibri"/>
              </a:rPr>
              <a:t>&lt;number&gt;</a:t>
            </a:fld>
            <a:endParaRPr b="0" lang="en-IN" sz="1200" spc="-1" strike="noStrike">
              <a:latin typeface="Times New Roman"/>
            </a:endParaRPr>
          </a:p>
        </p:txBody>
      </p:sp>
      <p:sp>
        <p:nvSpPr>
          <p:cNvPr id="506" name="CustomShape 2"/>
          <p:cNvSpPr/>
          <p:nvPr/>
        </p:nvSpPr>
        <p:spPr>
          <a:xfrm>
            <a:off x="696960" y="222120"/>
            <a:ext cx="7772040" cy="685440"/>
          </a:xfrm>
          <a:prstGeom prst="rect">
            <a:avLst/>
          </a:prstGeom>
          <a:noFill/>
          <a:ln>
            <a:noFill/>
          </a:ln>
        </p:spPr>
        <p:style>
          <a:lnRef idx="0"/>
          <a:fillRef idx="0"/>
          <a:effectRef idx="0"/>
          <a:fontRef idx="minor"/>
        </p:style>
        <p:txBody>
          <a:bodyPr lIns="90000" rIns="90000" tIns="45000" bIns="45000"/>
          <a:p>
            <a:pPr algn="ctr">
              <a:lnSpc>
                <a:spcPct val="100000"/>
              </a:lnSpc>
            </a:pPr>
            <a:r>
              <a:rPr b="0" lang="en-IN" sz="3200" spc="-1" strike="noStrike">
                <a:solidFill>
                  <a:srgbClr val="000000"/>
                </a:solidFill>
                <a:latin typeface="Calibri"/>
              </a:rPr>
              <a:t>How SIM Interprets the Accumulator</a:t>
            </a:r>
            <a:endParaRPr b="0" lang="en-IN" sz="3200" spc="-1" strike="noStrike">
              <a:latin typeface="Arial"/>
            </a:endParaRPr>
          </a:p>
        </p:txBody>
      </p:sp>
      <p:grpSp>
        <p:nvGrpSpPr>
          <p:cNvPr id="507" name="Group 3"/>
          <p:cNvGrpSpPr/>
          <p:nvPr/>
        </p:nvGrpSpPr>
        <p:grpSpPr>
          <a:xfrm>
            <a:off x="3436200" y="1273320"/>
            <a:ext cx="2014200" cy="822960"/>
            <a:chOff x="3436200" y="1273320"/>
            <a:chExt cx="2014200" cy="822960"/>
          </a:xfrm>
        </p:grpSpPr>
        <p:sp>
          <p:nvSpPr>
            <p:cNvPr id="508" name="CustomShape 4"/>
            <p:cNvSpPr/>
            <p:nvPr/>
          </p:nvSpPr>
          <p:spPr>
            <a:xfrm>
              <a:off x="3470400" y="1557360"/>
              <a:ext cx="1979280" cy="510840"/>
            </a:xfrm>
            <a:prstGeom prst="rect">
              <a:avLst/>
            </a:prstGeom>
            <a:solidFill>
              <a:schemeClr val="accent1"/>
            </a:solidFill>
            <a:ln w="9360">
              <a:solidFill>
                <a:schemeClr val="tx1"/>
              </a:solidFill>
              <a:miter/>
            </a:ln>
          </p:spPr>
          <p:style>
            <a:lnRef idx="0"/>
            <a:fillRef idx="0"/>
            <a:effectRef idx="0"/>
            <a:fontRef idx="minor"/>
          </p:style>
        </p:sp>
        <p:sp>
          <p:nvSpPr>
            <p:cNvPr id="509" name="CustomShape 5"/>
            <p:cNvSpPr/>
            <p:nvPr/>
          </p:nvSpPr>
          <p:spPr>
            <a:xfrm rot="16200000">
              <a:off x="3304440" y="1661400"/>
              <a:ext cx="566280" cy="30312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1400" spc="-1" strike="noStrike">
                  <a:solidFill>
                    <a:srgbClr val="000000"/>
                  </a:solidFill>
                  <a:latin typeface="Arial"/>
                </a:rPr>
                <a:t>SDO</a:t>
              </a:r>
              <a:endParaRPr b="0" lang="en-IN" sz="1400" spc="-1" strike="noStrike">
                <a:latin typeface="Arial"/>
              </a:endParaRPr>
            </a:p>
          </p:txBody>
        </p:sp>
        <p:sp>
          <p:nvSpPr>
            <p:cNvPr id="510" name="CustomShape 6"/>
            <p:cNvSpPr/>
            <p:nvPr/>
          </p:nvSpPr>
          <p:spPr>
            <a:xfrm rot="16200000">
              <a:off x="3555720" y="1668240"/>
              <a:ext cx="546480" cy="30312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1400" spc="-1" strike="noStrike">
                  <a:solidFill>
                    <a:srgbClr val="000000"/>
                  </a:solidFill>
                  <a:latin typeface="Arial"/>
                </a:rPr>
                <a:t>SDE</a:t>
              </a:r>
              <a:endParaRPr b="0" lang="en-IN" sz="1400" spc="-1" strike="noStrike">
                <a:latin typeface="Arial"/>
              </a:endParaRPr>
            </a:p>
          </p:txBody>
        </p:sp>
        <p:sp>
          <p:nvSpPr>
            <p:cNvPr id="511" name="CustomShape 7"/>
            <p:cNvSpPr/>
            <p:nvPr/>
          </p:nvSpPr>
          <p:spPr>
            <a:xfrm rot="16200000">
              <a:off x="3812400" y="1672920"/>
              <a:ext cx="537480" cy="30312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1400" spc="-1" strike="noStrike">
                  <a:solidFill>
                    <a:srgbClr val="000000"/>
                  </a:solidFill>
                  <a:latin typeface="Arial"/>
                </a:rPr>
                <a:t>XXX</a:t>
              </a:r>
              <a:endParaRPr b="0" lang="en-IN" sz="1400" spc="-1" strike="noStrike">
                <a:latin typeface="Arial"/>
              </a:endParaRPr>
            </a:p>
          </p:txBody>
        </p:sp>
        <p:sp>
          <p:nvSpPr>
            <p:cNvPr id="512" name="CustomShape 8"/>
            <p:cNvSpPr/>
            <p:nvPr/>
          </p:nvSpPr>
          <p:spPr>
            <a:xfrm rot="16200000">
              <a:off x="4044960" y="1665000"/>
              <a:ext cx="557280" cy="30312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1400" spc="-1" strike="noStrike">
                  <a:solidFill>
                    <a:srgbClr val="000000"/>
                  </a:solidFill>
                  <a:latin typeface="Arial"/>
                </a:rPr>
                <a:t>R7.5</a:t>
              </a:r>
              <a:endParaRPr b="0" lang="en-IN" sz="1400" spc="-1" strike="noStrike">
                <a:latin typeface="Arial"/>
              </a:endParaRPr>
            </a:p>
          </p:txBody>
        </p:sp>
        <p:sp>
          <p:nvSpPr>
            <p:cNvPr id="513" name="CustomShape 9"/>
            <p:cNvSpPr/>
            <p:nvPr/>
          </p:nvSpPr>
          <p:spPr>
            <a:xfrm rot="16200000">
              <a:off x="4280760" y="1659960"/>
              <a:ext cx="566280" cy="30312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1400" spc="-1" strike="noStrike">
                  <a:solidFill>
                    <a:srgbClr val="000000"/>
                  </a:solidFill>
                  <a:latin typeface="Arial"/>
                </a:rPr>
                <a:t>MSE</a:t>
              </a:r>
              <a:endParaRPr b="0" lang="en-IN" sz="1400" spc="-1" strike="noStrike">
                <a:latin typeface="Arial"/>
              </a:endParaRPr>
            </a:p>
          </p:txBody>
        </p:sp>
        <p:sp>
          <p:nvSpPr>
            <p:cNvPr id="514" name="CustomShape 10"/>
            <p:cNvSpPr/>
            <p:nvPr/>
          </p:nvSpPr>
          <p:spPr>
            <a:xfrm rot="16200000">
              <a:off x="4517280" y="1655280"/>
              <a:ext cx="577080" cy="30312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1400" spc="-1" strike="noStrike">
                  <a:solidFill>
                    <a:srgbClr val="000000"/>
                  </a:solidFill>
                  <a:latin typeface="Arial"/>
                </a:rPr>
                <a:t>M7.5</a:t>
              </a:r>
              <a:endParaRPr b="0" lang="en-IN" sz="1400" spc="-1" strike="noStrike">
                <a:latin typeface="Arial"/>
              </a:endParaRPr>
            </a:p>
          </p:txBody>
        </p:sp>
        <p:sp>
          <p:nvSpPr>
            <p:cNvPr id="515" name="CustomShape 11"/>
            <p:cNvSpPr/>
            <p:nvPr/>
          </p:nvSpPr>
          <p:spPr>
            <a:xfrm rot="16200000">
              <a:off x="4758840" y="1655280"/>
              <a:ext cx="577080" cy="30312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1400" spc="-1" strike="noStrike">
                  <a:solidFill>
                    <a:srgbClr val="000000"/>
                  </a:solidFill>
                  <a:latin typeface="Arial"/>
                </a:rPr>
                <a:t>M6.5</a:t>
              </a:r>
              <a:endParaRPr b="0" lang="en-IN" sz="1400" spc="-1" strike="noStrike">
                <a:latin typeface="Arial"/>
              </a:endParaRPr>
            </a:p>
          </p:txBody>
        </p:sp>
        <p:sp>
          <p:nvSpPr>
            <p:cNvPr id="516" name="CustomShape 12"/>
            <p:cNvSpPr/>
            <p:nvPr/>
          </p:nvSpPr>
          <p:spPr>
            <a:xfrm rot="16200000">
              <a:off x="5000040" y="1653480"/>
              <a:ext cx="577080" cy="30312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1400" spc="-1" strike="noStrike">
                  <a:solidFill>
                    <a:srgbClr val="000000"/>
                  </a:solidFill>
                  <a:latin typeface="Arial"/>
                </a:rPr>
                <a:t>M5.5</a:t>
              </a:r>
              <a:endParaRPr b="0" lang="en-IN" sz="1400" spc="-1" strike="noStrike">
                <a:latin typeface="Arial"/>
              </a:endParaRPr>
            </a:p>
          </p:txBody>
        </p:sp>
        <p:sp>
          <p:nvSpPr>
            <p:cNvPr id="517" name="Line 13"/>
            <p:cNvSpPr/>
            <p:nvPr/>
          </p:nvSpPr>
          <p:spPr>
            <a:xfrm flipV="1">
              <a:off x="3706560" y="1557000"/>
              <a:ext cx="360" cy="511200"/>
            </a:xfrm>
            <a:prstGeom prst="line">
              <a:avLst/>
            </a:prstGeom>
            <a:ln w="9360">
              <a:solidFill>
                <a:schemeClr val="tx1"/>
              </a:solidFill>
              <a:round/>
            </a:ln>
          </p:spPr>
          <p:style>
            <a:lnRef idx="0"/>
            <a:fillRef idx="0"/>
            <a:effectRef idx="0"/>
            <a:fontRef idx="minor"/>
          </p:style>
        </p:sp>
        <p:sp>
          <p:nvSpPr>
            <p:cNvPr id="518" name="Line 14"/>
            <p:cNvSpPr/>
            <p:nvPr/>
          </p:nvSpPr>
          <p:spPr>
            <a:xfrm flipV="1">
              <a:off x="3958920" y="1557000"/>
              <a:ext cx="360" cy="511200"/>
            </a:xfrm>
            <a:prstGeom prst="line">
              <a:avLst/>
            </a:prstGeom>
            <a:ln w="9360">
              <a:solidFill>
                <a:schemeClr val="tx1"/>
              </a:solidFill>
              <a:round/>
            </a:ln>
          </p:spPr>
          <p:style>
            <a:lnRef idx="0"/>
            <a:fillRef idx="0"/>
            <a:effectRef idx="0"/>
            <a:fontRef idx="minor"/>
          </p:style>
        </p:sp>
        <p:sp>
          <p:nvSpPr>
            <p:cNvPr id="519" name="Line 15"/>
            <p:cNvSpPr/>
            <p:nvPr/>
          </p:nvSpPr>
          <p:spPr>
            <a:xfrm flipV="1">
              <a:off x="4198680" y="1557000"/>
              <a:ext cx="360" cy="511200"/>
            </a:xfrm>
            <a:prstGeom prst="line">
              <a:avLst/>
            </a:prstGeom>
            <a:ln w="9360">
              <a:solidFill>
                <a:schemeClr val="tx1"/>
              </a:solidFill>
              <a:round/>
            </a:ln>
          </p:spPr>
          <p:style>
            <a:lnRef idx="0"/>
            <a:fillRef idx="0"/>
            <a:effectRef idx="0"/>
            <a:fontRef idx="minor"/>
          </p:style>
        </p:sp>
        <p:sp>
          <p:nvSpPr>
            <p:cNvPr id="520" name="Line 16"/>
            <p:cNvSpPr/>
            <p:nvPr/>
          </p:nvSpPr>
          <p:spPr>
            <a:xfrm flipV="1">
              <a:off x="4438440" y="1557000"/>
              <a:ext cx="360" cy="511200"/>
            </a:xfrm>
            <a:prstGeom prst="line">
              <a:avLst/>
            </a:prstGeom>
            <a:ln w="9360">
              <a:solidFill>
                <a:schemeClr val="tx1"/>
              </a:solidFill>
              <a:round/>
            </a:ln>
          </p:spPr>
          <p:style>
            <a:lnRef idx="0"/>
            <a:fillRef idx="0"/>
            <a:effectRef idx="0"/>
            <a:fontRef idx="minor"/>
          </p:style>
        </p:sp>
        <p:sp>
          <p:nvSpPr>
            <p:cNvPr id="521" name="Line 17"/>
            <p:cNvSpPr/>
            <p:nvPr/>
          </p:nvSpPr>
          <p:spPr>
            <a:xfrm flipV="1">
              <a:off x="4690800" y="1557000"/>
              <a:ext cx="360" cy="511200"/>
            </a:xfrm>
            <a:prstGeom prst="line">
              <a:avLst/>
            </a:prstGeom>
            <a:ln w="9360">
              <a:solidFill>
                <a:schemeClr val="tx1"/>
              </a:solidFill>
              <a:round/>
            </a:ln>
          </p:spPr>
          <p:style>
            <a:lnRef idx="0"/>
            <a:fillRef idx="0"/>
            <a:effectRef idx="0"/>
            <a:fontRef idx="minor"/>
          </p:style>
        </p:sp>
        <p:sp>
          <p:nvSpPr>
            <p:cNvPr id="522" name="Line 18"/>
            <p:cNvSpPr/>
            <p:nvPr/>
          </p:nvSpPr>
          <p:spPr>
            <a:xfrm flipV="1">
              <a:off x="4943160" y="1557000"/>
              <a:ext cx="360" cy="511200"/>
            </a:xfrm>
            <a:prstGeom prst="line">
              <a:avLst/>
            </a:prstGeom>
            <a:ln w="9360">
              <a:solidFill>
                <a:schemeClr val="tx1"/>
              </a:solidFill>
              <a:round/>
            </a:ln>
          </p:spPr>
          <p:style>
            <a:lnRef idx="0"/>
            <a:fillRef idx="0"/>
            <a:effectRef idx="0"/>
            <a:fontRef idx="minor"/>
          </p:style>
        </p:sp>
        <p:sp>
          <p:nvSpPr>
            <p:cNvPr id="523" name="Line 19"/>
            <p:cNvSpPr/>
            <p:nvPr/>
          </p:nvSpPr>
          <p:spPr>
            <a:xfrm flipV="1">
              <a:off x="5182920" y="1557000"/>
              <a:ext cx="360" cy="511200"/>
            </a:xfrm>
            <a:prstGeom prst="line">
              <a:avLst/>
            </a:prstGeom>
            <a:ln w="9360">
              <a:solidFill>
                <a:schemeClr val="tx1"/>
              </a:solidFill>
              <a:round/>
            </a:ln>
          </p:spPr>
          <p:style>
            <a:lnRef idx="0"/>
            <a:fillRef idx="0"/>
            <a:effectRef idx="0"/>
            <a:fontRef idx="minor"/>
          </p:style>
        </p:sp>
        <p:sp>
          <p:nvSpPr>
            <p:cNvPr id="524" name="CustomShape 20"/>
            <p:cNvSpPr/>
            <p:nvPr/>
          </p:nvSpPr>
          <p:spPr>
            <a:xfrm>
              <a:off x="5184000" y="1273320"/>
              <a:ext cx="266400" cy="27288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1200" spc="-1" strike="noStrike">
                  <a:solidFill>
                    <a:srgbClr val="000000"/>
                  </a:solidFill>
                  <a:latin typeface="Arial"/>
                </a:rPr>
                <a:t>0</a:t>
              </a:r>
              <a:endParaRPr b="0" lang="en-IN" sz="1200" spc="-1" strike="noStrike">
                <a:latin typeface="Arial"/>
              </a:endParaRPr>
            </a:p>
          </p:txBody>
        </p:sp>
        <p:sp>
          <p:nvSpPr>
            <p:cNvPr id="525" name="CustomShape 21"/>
            <p:cNvSpPr/>
            <p:nvPr/>
          </p:nvSpPr>
          <p:spPr>
            <a:xfrm>
              <a:off x="4929840" y="1273320"/>
              <a:ext cx="266400" cy="27288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1200" spc="-1" strike="noStrike">
                  <a:solidFill>
                    <a:srgbClr val="000000"/>
                  </a:solidFill>
                  <a:latin typeface="Arial"/>
                </a:rPr>
                <a:t>1</a:t>
              </a:r>
              <a:endParaRPr b="0" lang="en-IN" sz="1200" spc="-1" strike="noStrike">
                <a:latin typeface="Arial"/>
              </a:endParaRPr>
            </a:p>
          </p:txBody>
        </p:sp>
        <p:sp>
          <p:nvSpPr>
            <p:cNvPr id="526" name="CustomShape 22"/>
            <p:cNvSpPr/>
            <p:nvPr/>
          </p:nvSpPr>
          <p:spPr>
            <a:xfrm>
              <a:off x="4688640" y="1273320"/>
              <a:ext cx="266400" cy="27288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1200" spc="-1" strike="noStrike">
                  <a:solidFill>
                    <a:srgbClr val="000000"/>
                  </a:solidFill>
                  <a:latin typeface="Arial"/>
                </a:rPr>
                <a:t>2</a:t>
              </a:r>
              <a:endParaRPr b="0" lang="en-IN" sz="1200" spc="-1" strike="noStrike">
                <a:latin typeface="Arial"/>
              </a:endParaRPr>
            </a:p>
          </p:txBody>
        </p:sp>
        <p:sp>
          <p:nvSpPr>
            <p:cNvPr id="527" name="CustomShape 23"/>
            <p:cNvSpPr/>
            <p:nvPr/>
          </p:nvSpPr>
          <p:spPr>
            <a:xfrm>
              <a:off x="4434480" y="1273320"/>
              <a:ext cx="266400" cy="27288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1200" spc="-1" strike="noStrike">
                  <a:solidFill>
                    <a:srgbClr val="000000"/>
                  </a:solidFill>
                  <a:latin typeface="Arial"/>
                </a:rPr>
                <a:t>3</a:t>
              </a:r>
              <a:endParaRPr b="0" lang="en-IN" sz="1200" spc="-1" strike="noStrike">
                <a:latin typeface="Arial"/>
              </a:endParaRPr>
            </a:p>
          </p:txBody>
        </p:sp>
        <p:sp>
          <p:nvSpPr>
            <p:cNvPr id="528" name="CustomShape 24"/>
            <p:cNvSpPr/>
            <p:nvPr/>
          </p:nvSpPr>
          <p:spPr>
            <a:xfrm>
              <a:off x="4180680" y="1273320"/>
              <a:ext cx="266400" cy="27288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1200" spc="-1" strike="noStrike">
                  <a:solidFill>
                    <a:srgbClr val="000000"/>
                  </a:solidFill>
                  <a:latin typeface="Arial"/>
                </a:rPr>
                <a:t>4</a:t>
              </a:r>
              <a:endParaRPr b="0" lang="en-IN" sz="1200" spc="-1" strike="noStrike">
                <a:latin typeface="Arial"/>
              </a:endParaRPr>
            </a:p>
          </p:txBody>
        </p:sp>
        <p:sp>
          <p:nvSpPr>
            <p:cNvPr id="529" name="CustomShape 25"/>
            <p:cNvSpPr/>
            <p:nvPr/>
          </p:nvSpPr>
          <p:spPr>
            <a:xfrm>
              <a:off x="3952080" y="1273320"/>
              <a:ext cx="266400" cy="27288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1200" spc="-1" strike="noStrike">
                  <a:solidFill>
                    <a:srgbClr val="000000"/>
                  </a:solidFill>
                  <a:latin typeface="Arial"/>
                </a:rPr>
                <a:t>5</a:t>
              </a:r>
              <a:endParaRPr b="0" lang="en-IN" sz="1200" spc="-1" strike="noStrike">
                <a:latin typeface="Arial"/>
              </a:endParaRPr>
            </a:p>
          </p:txBody>
        </p:sp>
        <p:sp>
          <p:nvSpPr>
            <p:cNvPr id="530" name="CustomShape 26"/>
            <p:cNvSpPr/>
            <p:nvPr/>
          </p:nvSpPr>
          <p:spPr>
            <a:xfrm>
              <a:off x="3710880" y="1273320"/>
              <a:ext cx="266400" cy="27288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1200" spc="-1" strike="noStrike">
                  <a:solidFill>
                    <a:srgbClr val="000000"/>
                  </a:solidFill>
                  <a:latin typeface="Arial"/>
                </a:rPr>
                <a:t>6</a:t>
              </a:r>
              <a:endParaRPr b="0" lang="en-IN" sz="1200" spc="-1" strike="noStrike">
                <a:latin typeface="Arial"/>
              </a:endParaRPr>
            </a:p>
          </p:txBody>
        </p:sp>
        <p:sp>
          <p:nvSpPr>
            <p:cNvPr id="531" name="CustomShape 27"/>
            <p:cNvSpPr/>
            <p:nvPr/>
          </p:nvSpPr>
          <p:spPr>
            <a:xfrm>
              <a:off x="3469320" y="1273320"/>
              <a:ext cx="266400" cy="27288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1200" spc="-1" strike="noStrike">
                  <a:solidFill>
                    <a:srgbClr val="000000"/>
                  </a:solidFill>
                  <a:latin typeface="Arial"/>
                </a:rPr>
                <a:t>7</a:t>
              </a:r>
              <a:endParaRPr b="0" lang="en-IN" sz="1200" spc="-1" strike="noStrike">
                <a:latin typeface="Arial"/>
              </a:endParaRPr>
            </a:p>
          </p:txBody>
        </p:sp>
      </p:grpSp>
      <p:sp>
        <p:nvSpPr>
          <p:cNvPr id="532" name="Line 28"/>
          <p:cNvSpPr/>
          <p:nvPr/>
        </p:nvSpPr>
        <p:spPr>
          <a:xfrm>
            <a:off x="5316480" y="2066760"/>
            <a:ext cx="360" cy="223920"/>
          </a:xfrm>
          <a:prstGeom prst="line">
            <a:avLst/>
          </a:prstGeom>
          <a:ln w="9360">
            <a:solidFill>
              <a:schemeClr val="tx1"/>
            </a:solidFill>
            <a:round/>
          </a:ln>
        </p:spPr>
        <p:style>
          <a:lnRef idx="0"/>
          <a:fillRef idx="0"/>
          <a:effectRef idx="0"/>
          <a:fontRef idx="minor"/>
        </p:style>
      </p:sp>
      <p:sp>
        <p:nvSpPr>
          <p:cNvPr id="533" name="Line 29"/>
          <p:cNvSpPr/>
          <p:nvPr/>
        </p:nvSpPr>
        <p:spPr>
          <a:xfrm>
            <a:off x="5057640" y="2068200"/>
            <a:ext cx="360" cy="422280"/>
          </a:xfrm>
          <a:prstGeom prst="line">
            <a:avLst/>
          </a:prstGeom>
          <a:ln w="9360">
            <a:solidFill>
              <a:schemeClr val="tx1"/>
            </a:solidFill>
            <a:round/>
          </a:ln>
        </p:spPr>
        <p:style>
          <a:lnRef idx="0"/>
          <a:fillRef idx="0"/>
          <a:effectRef idx="0"/>
          <a:fontRef idx="minor"/>
        </p:style>
      </p:sp>
      <p:sp>
        <p:nvSpPr>
          <p:cNvPr id="534" name="Line 30"/>
          <p:cNvSpPr/>
          <p:nvPr/>
        </p:nvSpPr>
        <p:spPr>
          <a:xfrm>
            <a:off x="4811400" y="2070000"/>
            <a:ext cx="360" cy="647640"/>
          </a:xfrm>
          <a:prstGeom prst="line">
            <a:avLst/>
          </a:prstGeom>
          <a:ln w="9360">
            <a:solidFill>
              <a:schemeClr val="tx1"/>
            </a:solidFill>
            <a:round/>
          </a:ln>
        </p:spPr>
        <p:style>
          <a:lnRef idx="0"/>
          <a:fillRef idx="0"/>
          <a:effectRef idx="0"/>
          <a:fontRef idx="minor"/>
        </p:style>
      </p:sp>
      <p:sp>
        <p:nvSpPr>
          <p:cNvPr id="535" name="Line 31"/>
          <p:cNvSpPr/>
          <p:nvPr/>
        </p:nvSpPr>
        <p:spPr>
          <a:xfrm>
            <a:off x="4578120" y="2071440"/>
            <a:ext cx="360" cy="1406520"/>
          </a:xfrm>
          <a:prstGeom prst="line">
            <a:avLst/>
          </a:prstGeom>
          <a:ln w="9360">
            <a:solidFill>
              <a:schemeClr val="tx1"/>
            </a:solidFill>
            <a:round/>
          </a:ln>
        </p:spPr>
        <p:style>
          <a:lnRef idx="0"/>
          <a:fillRef idx="0"/>
          <a:effectRef idx="0"/>
          <a:fontRef idx="minor"/>
        </p:style>
      </p:sp>
      <p:sp>
        <p:nvSpPr>
          <p:cNvPr id="536" name="Line 32"/>
          <p:cNvSpPr/>
          <p:nvPr/>
        </p:nvSpPr>
        <p:spPr>
          <a:xfrm>
            <a:off x="4332240" y="2073240"/>
            <a:ext cx="360" cy="2874960"/>
          </a:xfrm>
          <a:prstGeom prst="line">
            <a:avLst/>
          </a:prstGeom>
          <a:ln w="9360">
            <a:solidFill>
              <a:schemeClr val="tx1"/>
            </a:solidFill>
            <a:round/>
          </a:ln>
        </p:spPr>
        <p:style>
          <a:lnRef idx="0"/>
          <a:fillRef idx="0"/>
          <a:effectRef idx="0"/>
          <a:fontRef idx="minor"/>
        </p:style>
      </p:sp>
      <p:sp>
        <p:nvSpPr>
          <p:cNvPr id="537" name="Line 33"/>
          <p:cNvSpPr/>
          <p:nvPr/>
        </p:nvSpPr>
        <p:spPr>
          <a:xfrm>
            <a:off x="4086000" y="2074680"/>
            <a:ext cx="360" cy="2863800"/>
          </a:xfrm>
          <a:prstGeom prst="line">
            <a:avLst/>
          </a:prstGeom>
          <a:ln w="9360">
            <a:solidFill>
              <a:schemeClr val="tx1"/>
            </a:solidFill>
            <a:round/>
          </a:ln>
        </p:spPr>
        <p:style>
          <a:lnRef idx="0"/>
          <a:fillRef idx="0"/>
          <a:effectRef idx="0"/>
          <a:fontRef idx="minor"/>
        </p:style>
      </p:sp>
      <p:sp>
        <p:nvSpPr>
          <p:cNvPr id="538" name="Line 34"/>
          <p:cNvSpPr/>
          <p:nvPr/>
        </p:nvSpPr>
        <p:spPr>
          <a:xfrm>
            <a:off x="3840120" y="2076120"/>
            <a:ext cx="360" cy="1381320"/>
          </a:xfrm>
          <a:prstGeom prst="line">
            <a:avLst/>
          </a:prstGeom>
          <a:ln w="9360">
            <a:solidFill>
              <a:schemeClr val="tx1"/>
            </a:solidFill>
            <a:round/>
          </a:ln>
        </p:spPr>
        <p:style>
          <a:lnRef idx="0"/>
          <a:fillRef idx="0"/>
          <a:effectRef idx="0"/>
          <a:fontRef idx="minor"/>
        </p:style>
      </p:sp>
      <p:sp>
        <p:nvSpPr>
          <p:cNvPr id="539" name="Line 35"/>
          <p:cNvSpPr/>
          <p:nvPr/>
        </p:nvSpPr>
        <p:spPr>
          <a:xfrm>
            <a:off x="3593880" y="2077920"/>
            <a:ext cx="360" cy="396720"/>
          </a:xfrm>
          <a:prstGeom prst="line">
            <a:avLst/>
          </a:prstGeom>
          <a:ln w="9360">
            <a:solidFill>
              <a:schemeClr val="tx1"/>
            </a:solidFill>
            <a:round/>
          </a:ln>
        </p:spPr>
        <p:style>
          <a:lnRef idx="0"/>
          <a:fillRef idx="0"/>
          <a:effectRef idx="0"/>
          <a:fontRef idx="minor"/>
        </p:style>
      </p:sp>
      <p:sp>
        <p:nvSpPr>
          <p:cNvPr id="540" name="Line 36"/>
          <p:cNvSpPr/>
          <p:nvPr/>
        </p:nvSpPr>
        <p:spPr>
          <a:xfrm>
            <a:off x="5316480" y="2290680"/>
            <a:ext cx="385560" cy="360"/>
          </a:xfrm>
          <a:prstGeom prst="line">
            <a:avLst/>
          </a:prstGeom>
          <a:ln w="9360">
            <a:solidFill>
              <a:schemeClr val="tx1"/>
            </a:solidFill>
            <a:round/>
            <a:tailEnd len="med" type="triangle" w="med"/>
          </a:ln>
        </p:spPr>
        <p:style>
          <a:lnRef idx="0"/>
          <a:fillRef idx="0"/>
          <a:effectRef idx="0"/>
          <a:fontRef idx="minor"/>
        </p:style>
      </p:sp>
      <p:sp>
        <p:nvSpPr>
          <p:cNvPr id="541" name="Line 37"/>
          <p:cNvSpPr/>
          <p:nvPr/>
        </p:nvSpPr>
        <p:spPr>
          <a:xfrm>
            <a:off x="5059080" y="2504880"/>
            <a:ext cx="647640" cy="360"/>
          </a:xfrm>
          <a:prstGeom prst="line">
            <a:avLst/>
          </a:prstGeom>
          <a:ln w="9360">
            <a:solidFill>
              <a:schemeClr val="tx1"/>
            </a:solidFill>
            <a:round/>
            <a:tailEnd len="med" type="triangle" w="med"/>
          </a:ln>
        </p:spPr>
        <p:style>
          <a:lnRef idx="0"/>
          <a:fillRef idx="0"/>
          <a:effectRef idx="0"/>
          <a:fontRef idx="minor"/>
        </p:style>
      </p:sp>
      <p:sp>
        <p:nvSpPr>
          <p:cNvPr id="542" name="Line 38"/>
          <p:cNvSpPr/>
          <p:nvPr/>
        </p:nvSpPr>
        <p:spPr>
          <a:xfrm>
            <a:off x="4825800" y="2719080"/>
            <a:ext cx="873000" cy="360"/>
          </a:xfrm>
          <a:prstGeom prst="line">
            <a:avLst/>
          </a:prstGeom>
          <a:ln w="9360">
            <a:solidFill>
              <a:schemeClr val="tx1"/>
            </a:solidFill>
            <a:round/>
            <a:tailEnd len="med" type="triangle" w="med"/>
          </a:ln>
        </p:spPr>
        <p:style>
          <a:lnRef idx="0"/>
          <a:fillRef idx="0"/>
          <a:effectRef idx="0"/>
          <a:fontRef idx="minor"/>
        </p:style>
      </p:sp>
      <p:sp>
        <p:nvSpPr>
          <p:cNvPr id="543" name="CustomShape 39"/>
          <p:cNvSpPr/>
          <p:nvPr/>
        </p:nvSpPr>
        <p:spPr>
          <a:xfrm>
            <a:off x="5720760" y="2085840"/>
            <a:ext cx="1260000" cy="30348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1400" spc="-1" strike="noStrike">
                <a:solidFill>
                  <a:srgbClr val="000000"/>
                </a:solidFill>
                <a:latin typeface="Arial"/>
              </a:rPr>
              <a:t>RST5.5 Mask</a:t>
            </a:r>
            <a:endParaRPr b="0" lang="en-IN" sz="1400" spc="-1" strike="noStrike">
              <a:latin typeface="Arial"/>
            </a:endParaRPr>
          </a:p>
        </p:txBody>
      </p:sp>
      <p:sp>
        <p:nvSpPr>
          <p:cNvPr id="544" name="CustomShape 40"/>
          <p:cNvSpPr/>
          <p:nvPr/>
        </p:nvSpPr>
        <p:spPr>
          <a:xfrm>
            <a:off x="5720760" y="2340000"/>
            <a:ext cx="1260000" cy="30348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1400" spc="-1" strike="noStrike">
                <a:solidFill>
                  <a:srgbClr val="000000"/>
                </a:solidFill>
                <a:latin typeface="Arial"/>
              </a:rPr>
              <a:t>RST6.5 Mask</a:t>
            </a:r>
            <a:endParaRPr b="0" lang="en-IN" sz="1400" spc="-1" strike="noStrike">
              <a:latin typeface="Arial"/>
            </a:endParaRPr>
          </a:p>
        </p:txBody>
      </p:sp>
      <p:sp>
        <p:nvSpPr>
          <p:cNvPr id="545" name="CustomShape 41"/>
          <p:cNvSpPr/>
          <p:nvPr/>
        </p:nvSpPr>
        <p:spPr>
          <a:xfrm>
            <a:off x="5721480" y="2581200"/>
            <a:ext cx="1309320" cy="303480"/>
          </a:xfrm>
          <a:prstGeom prst="rect">
            <a:avLst/>
          </a:prstGeom>
          <a:noFill/>
          <a:ln w="9360">
            <a:noFill/>
          </a:ln>
        </p:spPr>
        <p:style>
          <a:lnRef idx="0"/>
          <a:fillRef idx="0"/>
          <a:effectRef idx="0"/>
          <a:fontRef idx="minor"/>
        </p:style>
        <p:txBody>
          <a:bodyPr lIns="90000" rIns="90000" tIns="45000" bIns="45000"/>
          <a:p>
            <a:pPr>
              <a:lnSpc>
                <a:spcPct val="100000"/>
              </a:lnSpc>
            </a:pPr>
            <a:r>
              <a:rPr b="0" lang="en-IN" sz="1400" spc="-1" strike="noStrike">
                <a:solidFill>
                  <a:srgbClr val="000000"/>
                </a:solidFill>
                <a:latin typeface="Arial"/>
              </a:rPr>
              <a:t>RST7.5 Mask</a:t>
            </a:r>
            <a:endParaRPr b="0" lang="en-IN" sz="1400" spc="-1" strike="noStrike">
              <a:latin typeface="Arial"/>
            </a:endParaRPr>
          </a:p>
        </p:txBody>
      </p:sp>
      <p:sp>
        <p:nvSpPr>
          <p:cNvPr id="546" name="CustomShape 42"/>
          <p:cNvSpPr/>
          <p:nvPr/>
        </p:nvSpPr>
        <p:spPr>
          <a:xfrm>
            <a:off x="6881400" y="2049480"/>
            <a:ext cx="368640" cy="76068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4400" spc="-1" strike="noStrike">
                <a:solidFill>
                  <a:srgbClr val="000000"/>
                </a:solidFill>
                <a:latin typeface="Arial"/>
              </a:rPr>
              <a:t>}</a:t>
            </a:r>
            <a:endParaRPr b="0" lang="en-IN" sz="4400" spc="-1" strike="noStrike">
              <a:latin typeface="Arial"/>
            </a:endParaRPr>
          </a:p>
        </p:txBody>
      </p:sp>
      <p:sp>
        <p:nvSpPr>
          <p:cNvPr id="547" name="CustomShape 43"/>
          <p:cNvSpPr/>
          <p:nvPr/>
        </p:nvSpPr>
        <p:spPr>
          <a:xfrm>
            <a:off x="7131240" y="2222640"/>
            <a:ext cx="1150200" cy="51660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1400" spc="-1" strike="noStrike">
                <a:solidFill>
                  <a:srgbClr val="000000"/>
                </a:solidFill>
                <a:latin typeface="Arial"/>
              </a:rPr>
              <a:t>0 - Available</a:t>
            </a:r>
            <a:endParaRPr b="0" lang="en-IN" sz="1400" spc="-1" strike="noStrike">
              <a:latin typeface="Arial"/>
            </a:endParaRPr>
          </a:p>
          <a:p>
            <a:pPr>
              <a:lnSpc>
                <a:spcPct val="100000"/>
              </a:lnSpc>
            </a:pPr>
            <a:r>
              <a:rPr b="0" lang="en-IN" sz="1400" spc="-1" strike="noStrike">
                <a:solidFill>
                  <a:srgbClr val="000000"/>
                </a:solidFill>
                <a:latin typeface="Arial"/>
              </a:rPr>
              <a:t>1 - Masked</a:t>
            </a:r>
            <a:endParaRPr b="0" lang="en-IN" sz="1400" spc="-1" strike="noStrike">
              <a:latin typeface="Arial"/>
            </a:endParaRPr>
          </a:p>
        </p:txBody>
      </p:sp>
      <p:sp>
        <p:nvSpPr>
          <p:cNvPr id="548" name="Line 44"/>
          <p:cNvSpPr/>
          <p:nvPr/>
        </p:nvSpPr>
        <p:spPr>
          <a:xfrm>
            <a:off x="4581360" y="3473280"/>
            <a:ext cx="1082520" cy="360"/>
          </a:xfrm>
          <a:prstGeom prst="line">
            <a:avLst/>
          </a:prstGeom>
          <a:ln w="9360">
            <a:solidFill>
              <a:schemeClr val="tx1"/>
            </a:solidFill>
            <a:round/>
            <a:tailEnd len="med" type="triangle" w="med"/>
          </a:ln>
        </p:spPr>
        <p:style>
          <a:lnRef idx="0"/>
          <a:fillRef idx="0"/>
          <a:effectRef idx="0"/>
          <a:fontRef idx="minor"/>
        </p:style>
      </p:sp>
      <p:sp>
        <p:nvSpPr>
          <p:cNvPr id="549" name="CustomShape 45"/>
          <p:cNvSpPr/>
          <p:nvPr/>
        </p:nvSpPr>
        <p:spPr>
          <a:xfrm>
            <a:off x="5738760" y="3305160"/>
            <a:ext cx="2397240" cy="94248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1400" spc="-1" strike="noStrike">
                <a:solidFill>
                  <a:srgbClr val="000000"/>
                </a:solidFill>
                <a:latin typeface="Arial"/>
              </a:rPr>
              <a:t>Mask Set Enable</a:t>
            </a:r>
            <a:endParaRPr b="0" lang="en-IN" sz="1400" spc="-1" strike="noStrike">
              <a:latin typeface="Arial"/>
            </a:endParaRPr>
          </a:p>
          <a:p>
            <a:pPr>
              <a:lnSpc>
                <a:spcPct val="100000"/>
              </a:lnSpc>
            </a:pPr>
            <a:r>
              <a:rPr b="0" lang="en-IN" sz="1400" spc="-1" strike="noStrike">
                <a:solidFill>
                  <a:srgbClr val="000000"/>
                </a:solidFill>
                <a:latin typeface="Arial"/>
              </a:rPr>
              <a:t>0 - Ignore bits 0-2</a:t>
            </a:r>
            <a:endParaRPr b="0" lang="en-IN" sz="1400" spc="-1" strike="noStrike">
              <a:latin typeface="Arial"/>
            </a:endParaRPr>
          </a:p>
          <a:p>
            <a:pPr>
              <a:lnSpc>
                <a:spcPct val="100000"/>
              </a:lnSpc>
            </a:pPr>
            <a:r>
              <a:rPr b="0" lang="en-IN" sz="1400" spc="-1" strike="noStrike">
                <a:solidFill>
                  <a:srgbClr val="000000"/>
                </a:solidFill>
                <a:latin typeface="Arial"/>
              </a:rPr>
              <a:t>1 - Set the masks according</a:t>
            </a:r>
            <a:endParaRPr b="0" lang="en-IN" sz="1400" spc="-1" strike="noStrike">
              <a:latin typeface="Arial"/>
            </a:endParaRPr>
          </a:p>
          <a:p>
            <a:pPr>
              <a:lnSpc>
                <a:spcPct val="100000"/>
              </a:lnSpc>
            </a:pPr>
            <a:r>
              <a:rPr b="0" lang="en-IN" sz="1400" spc="-1" strike="noStrike">
                <a:solidFill>
                  <a:srgbClr val="000000"/>
                </a:solidFill>
                <a:latin typeface="Arial"/>
              </a:rPr>
              <a:t>      </a:t>
            </a:r>
            <a:r>
              <a:rPr b="0" lang="en-IN" sz="1400" spc="-1" strike="noStrike">
                <a:solidFill>
                  <a:srgbClr val="000000"/>
                </a:solidFill>
                <a:latin typeface="Arial"/>
              </a:rPr>
              <a:t>to bits 0-2</a:t>
            </a:r>
            <a:endParaRPr b="0" lang="en-IN" sz="1400" spc="-1" strike="noStrike">
              <a:latin typeface="Arial"/>
            </a:endParaRPr>
          </a:p>
        </p:txBody>
      </p:sp>
      <p:sp>
        <p:nvSpPr>
          <p:cNvPr id="550" name="Line 46"/>
          <p:cNvSpPr/>
          <p:nvPr/>
        </p:nvSpPr>
        <p:spPr>
          <a:xfrm>
            <a:off x="4332240" y="4943160"/>
            <a:ext cx="1319040" cy="360"/>
          </a:xfrm>
          <a:prstGeom prst="line">
            <a:avLst/>
          </a:prstGeom>
          <a:ln w="9360">
            <a:solidFill>
              <a:schemeClr val="tx1"/>
            </a:solidFill>
            <a:round/>
            <a:tailEnd len="med" type="triangle" w="med"/>
          </a:ln>
        </p:spPr>
        <p:style>
          <a:lnRef idx="0"/>
          <a:fillRef idx="0"/>
          <a:effectRef idx="0"/>
          <a:fontRef idx="minor"/>
        </p:style>
      </p:sp>
      <p:sp>
        <p:nvSpPr>
          <p:cNvPr id="551" name="CustomShape 47"/>
          <p:cNvSpPr/>
          <p:nvPr/>
        </p:nvSpPr>
        <p:spPr>
          <a:xfrm>
            <a:off x="5765040" y="4762440"/>
            <a:ext cx="2669760" cy="30348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1400" spc="-1" strike="noStrike">
                <a:solidFill>
                  <a:srgbClr val="000000"/>
                </a:solidFill>
                <a:latin typeface="Arial"/>
              </a:rPr>
              <a:t>Force RST7.5 Flip Flop to reset</a:t>
            </a:r>
            <a:endParaRPr b="0" lang="en-IN" sz="1400" spc="-1" strike="noStrike">
              <a:latin typeface="Arial"/>
            </a:endParaRPr>
          </a:p>
        </p:txBody>
      </p:sp>
      <p:sp>
        <p:nvSpPr>
          <p:cNvPr id="552" name="Line 48"/>
          <p:cNvSpPr/>
          <p:nvPr/>
        </p:nvSpPr>
        <p:spPr>
          <a:xfrm flipH="1">
            <a:off x="2327040" y="4943160"/>
            <a:ext cx="1755720" cy="360"/>
          </a:xfrm>
          <a:prstGeom prst="line">
            <a:avLst/>
          </a:prstGeom>
          <a:ln w="9360">
            <a:solidFill>
              <a:schemeClr val="tx1"/>
            </a:solidFill>
            <a:round/>
            <a:tailEnd len="med" type="triangle" w="med"/>
          </a:ln>
        </p:spPr>
        <p:style>
          <a:lnRef idx="0"/>
          <a:fillRef idx="0"/>
          <a:effectRef idx="0"/>
          <a:fontRef idx="minor"/>
        </p:style>
      </p:sp>
      <p:sp>
        <p:nvSpPr>
          <p:cNvPr id="553" name="CustomShape 49"/>
          <p:cNvSpPr/>
          <p:nvPr/>
        </p:nvSpPr>
        <p:spPr>
          <a:xfrm>
            <a:off x="1403280" y="4788000"/>
            <a:ext cx="923400" cy="30348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1400" spc="-1" strike="noStrike">
                <a:solidFill>
                  <a:srgbClr val="000000"/>
                </a:solidFill>
                <a:latin typeface="Arial"/>
              </a:rPr>
              <a:t>Not Used</a:t>
            </a:r>
            <a:endParaRPr b="0" lang="en-IN" sz="1400" spc="-1" strike="noStrike">
              <a:latin typeface="Arial"/>
            </a:endParaRPr>
          </a:p>
        </p:txBody>
      </p:sp>
      <p:sp>
        <p:nvSpPr>
          <p:cNvPr id="554" name="Line 50"/>
          <p:cNvSpPr/>
          <p:nvPr/>
        </p:nvSpPr>
        <p:spPr>
          <a:xfrm flipH="1">
            <a:off x="2377800" y="3460680"/>
            <a:ext cx="1455840" cy="360"/>
          </a:xfrm>
          <a:prstGeom prst="line">
            <a:avLst/>
          </a:prstGeom>
          <a:ln w="9360">
            <a:solidFill>
              <a:schemeClr val="tx1"/>
            </a:solidFill>
            <a:round/>
            <a:tailEnd len="med" type="triangle" w="med"/>
          </a:ln>
        </p:spPr>
        <p:style>
          <a:lnRef idx="0"/>
          <a:fillRef idx="0"/>
          <a:effectRef idx="0"/>
          <a:fontRef idx="minor"/>
        </p:style>
      </p:sp>
      <p:sp>
        <p:nvSpPr>
          <p:cNvPr id="555" name="CustomShape 51"/>
          <p:cNvSpPr/>
          <p:nvPr/>
        </p:nvSpPr>
        <p:spPr>
          <a:xfrm>
            <a:off x="680040" y="3309840"/>
            <a:ext cx="2166840" cy="72972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1400" spc="-1" strike="noStrike">
                <a:solidFill>
                  <a:srgbClr val="000000"/>
                </a:solidFill>
                <a:latin typeface="Arial"/>
              </a:rPr>
              <a:t>Enable Serial Data</a:t>
            </a:r>
            <a:endParaRPr b="0" lang="en-IN" sz="1400" spc="-1" strike="noStrike">
              <a:latin typeface="Arial"/>
            </a:endParaRPr>
          </a:p>
          <a:p>
            <a:pPr>
              <a:lnSpc>
                <a:spcPct val="100000"/>
              </a:lnSpc>
            </a:pPr>
            <a:r>
              <a:rPr b="0" lang="en-IN" sz="1400" spc="-1" strike="noStrike">
                <a:solidFill>
                  <a:srgbClr val="000000"/>
                </a:solidFill>
                <a:latin typeface="Arial"/>
              </a:rPr>
              <a:t>0 - Ignore bit 7</a:t>
            </a:r>
            <a:endParaRPr b="0" lang="en-IN" sz="1400" spc="-1" strike="noStrike">
              <a:latin typeface="Arial"/>
            </a:endParaRPr>
          </a:p>
          <a:p>
            <a:pPr>
              <a:lnSpc>
                <a:spcPct val="100000"/>
              </a:lnSpc>
            </a:pPr>
            <a:r>
              <a:rPr b="0" lang="en-IN" sz="1400" spc="-1" strike="noStrike">
                <a:solidFill>
                  <a:srgbClr val="000000"/>
                </a:solidFill>
                <a:latin typeface="Arial"/>
              </a:rPr>
              <a:t>1 - Send bit 7 to SOD pin</a:t>
            </a:r>
            <a:endParaRPr b="0" lang="en-IN" sz="1400" spc="-1" strike="noStrike">
              <a:latin typeface="Arial"/>
            </a:endParaRPr>
          </a:p>
        </p:txBody>
      </p:sp>
      <p:sp>
        <p:nvSpPr>
          <p:cNvPr id="556" name="Line 52"/>
          <p:cNvSpPr/>
          <p:nvPr/>
        </p:nvSpPr>
        <p:spPr>
          <a:xfrm flipH="1">
            <a:off x="2427120" y="2476440"/>
            <a:ext cx="1170000" cy="360"/>
          </a:xfrm>
          <a:prstGeom prst="line">
            <a:avLst/>
          </a:prstGeom>
          <a:ln w="9360">
            <a:solidFill>
              <a:schemeClr val="tx1"/>
            </a:solidFill>
            <a:round/>
            <a:tailEnd len="med" type="triangle" w="med"/>
          </a:ln>
        </p:spPr>
        <p:style>
          <a:lnRef idx="0"/>
          <a:fillRef idx="0"/>
          <a:effectRef idx="0"/>
          <a:fontRef idx="minor"/>
        </p:style>
      </p:sp>
      <p:sp>
        <p:nvSpPr>
          <p:cNvPr id="557" name="CustomShape 53"/>
          <p:cNvSpPr/>
          <p:nvPr/>
        </p:nvSpPr>
        <p:spPr>
          <a:xfrm>
            <a:off x="884160" y="2284560"/>
            <a:ext cx="1400400" cy="30348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1400" spc="-1" strike="noStrike">
                <a:solidFill>
                  <a:srgbClr val="000000"/>
                </a:solidFill>
                <a:latin typeface="Arial"/>
              </a:rPr>
              <a:t>Serial Data Out</a:t>
            </a:r>
            <a:endParaRPr b="0" lang="en-IN" sz="1400" spc="-1" strike="noStrike">
              <a:latin typeface="Arial"/>
            </a:endParaRPr>
          </a:p>
        </p:txBody>
      </p:sp>
      <p:sp>
        <p:nvSpPr>
          <p:cNvPr id="558" name="CustomShape 54"/>
          <p:cNvSpPr/>
          <p:nvPr/>
        </p:nvSpPr>
        <p:spPr>
          <a:xfrm>
            <a:off x="0" y="5486400"/>
            <a:ext cx="6095520" cy="1461240"/>
          </a:xfrm>
          <a:prstGeom prst="rect">
            <a:avLst/>
          </a:prstGeom>
          <a:noFill/>
          <a:ln>
            <a:noFill/>
          </a:ln>
        </p:spPr>
        <p:style>
          <a:lnRef idx="0"/>
          <a:fillRef idx="0"/>
          <a:effectRef idx="0"/>
          <a:fontRef idx="minor"/>
        </p:style>
        <p:txBody>
          <a:bodyPr lIns="90000" rIns="90000" tIns="45000" bIns="45000"/>
          <a:p>
            <a:pPr marL="914400">
              <a:lnSpc>
                <a:spcPct val="100000"/>
              </a:lnSpc>
            </a:pPr>
            <a:r>
              <a:rPr b="0" lang="en-IN" sz="1800" spc="-1" strike="noStrike">
                <a:solidFill>
                  <a:srgbClr val="000000"/>
                </a:solidFill>
                <a:latin typeface="Calibri"/>
              </a:rPr>
              <a:t>If MSE is 1</a:t>
            </a:r>
            <a:endParaRPr b="0" lang="en-IN" sz="1800" spc="-1" strike="noStrike">
              <a:latin typeface="Arial"/>
            </a:endParaRPr>
          </a:p>
          <a:p>
            <a:pPr marL="914400">
              <a:lnSpc>
                <a:spcPct val="100000"/>
              </a:lnSpc>
            </a:pPr>
            <a:r>
              <a:rPr b="0" lang="en-IN" sz="1800" spc="-1" strike="noStrike">
                <a:solidFill>
                  <a:srgbClr val="000000"/>
                </a:solidFill>
                <a:latin typeface="Calibri"/>
              </a:rPr>
              <a:t>If the mask bit is 0, the interrupt is </a:t>
            </a:r>
            <a:r>
              <a:rPr b="0" lang="en-IN" sz="1800" spc="-1" strike="noStrike">
                <a:solidFill>
                  <a:srgbClr val="c0504d"/>
                </a:solidFill>
                <a:latin typeface="Calibri"/>
              </a:rPr>
              <a:t>available</a:t>
            </a:r>
            <a:r>
              <a:rPr b="0" lang="en-IN" sz="1800" spc="-1" strike="noStrike">
                <a:solidFill>
                  <a:srgbClr val="000000"/>
                </a:solidFill>
                <a:latin typeface="Calibri"/>
              </a:rPr>
              <a:t>.</a:t>
            </a:r>
            <a:endParaRPr b="0" lang="en-IN" sz="1800" spc="-1" strike="noStrike">
              <a:latin typeface="Arial"/>
            </a:endParaRPr>
          </a:p>
          <a:p>
            <a:pPr marL="914400">
              <a:lnSpc>
                <a:spcPct val="100000"/>
              </a:lnSpc>
            </a:pPr>
            <a:r>
              <a:rPr b="0" lang="en-IN" sz="1800" spc="-1" strike="noStrike">
                <a:solidFill>
                  <a:srgbClr val="000000"/>
                </a:solidFill>
                <a:latin typeface="Calibri"/>
              </a:rPr>
              <a:t>If the mask bit is 1, the interrupt is </a:t>
            </a:r>
            <a:r>
              <a:rPr b="0" lang="en-IN" sz="1800" spc="-1" strike="noStrike">
                <a:solidFill>
                  <a:srgbClr val="c0504d"/>
                </a:solidFill>
                <a:latin typeface="Calibri"/>
              </a:rPr>
              <a:t>masked</a:t>
            </a:r>
            <a:r>
              <a:rPr b="0" lang="en-IN" sz="1800" spc="-1" strike="noStrike">
                <a:solidFill>
                  <a:srgbClr val="000000"/>
                </a:solidFill>
                <a:latin typeface="Calibri"/>
              </a:rPr>
              <a:t>.</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559" name="Group 1"/>
          <p:cNvGrpSpPr/>
          <p:nvPr/>
        </p:nvGrpSpPr>
        <p:grpSpPr>
          <a:xfrm>
            <a:off x="3434400" y="2057400"/>
            <a:ext cx="2016000" cy="822240"/>
            <a:chOff x="3434400" y="2057400"/>
            <a:chExt cx="2016000" cy="822240"/>
          </a:xfrm>
        </p:grpSpPr>
        <p:sp>
          <p:nvSpPr>
            <p:cNvPr id="560" name="CustomShape 2"/>
            <p:cNvSpPr/>
            <p:nvPr/>
          </p:nvSpPr>
          <p:spPr>
            <a:xfrm>
              <a:off x="3470400" y="2341440"/>
              <a:ext cx="1979280" cy="510840"/>
            </a:xfrm>
            <a:prstGeom prst="rect">
              <a:avLst/>
            </a:prstGeom>
            <a:solidFill>
              <a:schemeClr val="accent1"/>
            </a:solidFill>
            <a:ln w="9360">
              <a:solidFill>
                <a:schemeClr val="tx1"/>
              </a:solidFill>
              <a:miter/>
            </a:ln>
          </p:spPr>
          <p:style>
            <a:lnRef idx="0"/>
            <a:fillRef idx="0"/>
            <a:effectRef idx="0"/>
            <a:fontRef idx="minor"/>
          </p:style>
        </p:sp>
        <p:sp>
          <p:nvSpPr>
            <p:cNvPr id="561" name="CustomShape 3"/>
            <p:cNvSpPr/>
            <p:nvPr/>
          </p:nvSpPr>
          <p:spPr>
            <a:xfrm rot="16200000">
              <a:off x="3346920" y="2444400"/>
              <a:ext cx="478080" cy="303120"/>
            </a:xfrm>
            <a:prstGeom prst="rect">
              <a:avLst/>
            </a:prstGeom>
            <a:noFill/>
            <a:ln w="9360">
              <a:noFill/>
            </a:ln>
          </p:spPr>
          <p:style>
            <a:lnRef idx="0"/>
            <a:fillRef idx="0"/>
            <a:effectRef idx="0"/>
            <a:fontRef idx="minor"/>
          </p:style>
          <p:txBody>
            <a:bodyPr wrap="none" lIns="90000" rIns="90000" tIns="45000" bIns="45000"/>
            <a:p>
              <a:pPr algn="ctr">
                <a:lnSpc>
                  <a:spcPct val="100000"/>
                </a:lnSpc>
              </a:pPr>
              <a:r>
                <a:rPr b="0" lang="en-IN" sz="1400" spc="-1" strike="noStrike">
                  <a:solidFill>
                    <a:srgbClr val="000000"/>
                  </a:solidFill>
                  <a:latin typeface="Arial"/>
                </a:rPr>
                <a:t>SDI</a:t>
              </a:r>
              <a:endParaRPr b="0" lang="en-IN" sz="1400" spc="-1" strike="noStrike">
                <a:latin typeface="Arial"/>
              </a:endParaRPr>
            </a:p>
          </p:txBody>
        </p:sp>
        <p:sp>
          <p:nvSpPr>
            <p:cNvPr id="562" name="CustomShape 4"/>
            <p:cNvSpPr/>
            <p:nvPr/>
          </p:nvSpPr>
          <p:spPr>
            <a:xfrm rot="16200000">
              <a:off x="3554280" y="2450520"/>
              <a:ext cx="547920" cy="30312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1400" spc="-1" strike="noStrike">
                  <a:solidFill>
                    <a:srgbClr val="000000"/>
                  </a:solidFill>
                  <a:latin typeface="Arial"/>
                </a:rPr>
                <a:t>P7.5</a:t>
              </a:r>
              <a:endParaRPr b="0" lang="en-IN" sz="1400" spc="-1" strike="noStrike">
                <a:latin typeface="Arial"/>
              </a:endParaRPr>
            </a:p>
          </p:txBody>
        </p:sp>
        <p:sp>
          <p:nvSpPr>
            <p:cNvPr id="563" name="CustomShape 5"/>
            <p:cNvSpPr/>
            <p:nvPr/>
          </p:nvSpPr>
          <p:spPr>
            <a:xfrm rot="16200000">
              <a:off x="3808080" y="2449080"/>
              <a:ext cx="547920" cy="30312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1400" spc="-1" strike="noStrike">
                  <a:solidFill>
                    <a:srgbClr val="000000"/>
                  </a:solidFill>
                  <a:latin typeface="Arial"/>
                </a:rPr>
                <a:t>P6.5</a:t>
              </a:r>
              <a:endParaRPr b="0" lang="en-IN" sz="1400" spc="-1" strike="noStrike">
                <a:latin typeface="Arial"/>
              </a:endParaRPr>
            </a:p>
          </p:txBody>
        </p:sp>
        <p:sp>
          <p:nvSpPr>
            <p:cNvPr id="564" name="CustomShape 6"/>
            <p:cNvSpPr/>
            <p:nvPr/>
          </p:nvSpPr>
          <p:spPr>
            <a:xfrm rot="16200000">
              <a:off x="4047840" y="2452320"/>
              <a:ext cx="547920" cy="30312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1400" spc="-1" strike="noStrike">
                  <a:solidFill>
                    <a:srgbClr val="000000"/>
                  </a:solidFill>
                  <a:latin typeface="Arial"/>
                </a:rPr>
                <a:t>P5.5</a:t>
              </a:r>
              <a:endParaRPr b="0" lang="en-IN" sz="1400" spc="-1" strike="noStrike">
                <a:latin typeface="Arial"/>
              </a:endParaRPr>
            </a:p>
          </p:txBody>
        </p:sp>
        <p:sp>
          <p:nvSpPr>
            <p:cNvPr id="565" name="CustomShape 7"/>
            <p:cNvSpPr/>
            <p:nvPr/>
          </p:nvSpPr>
          <p:spPr>
            <a:xfrm rot="16200000">
              <a:off x="4388400" y="2441520"/>
              <a:ext cx="349920" cy="303120"/>
            </a:xfrm>
            <a:prstGeom prst="rect">
              <a:avLst/>
            </a:prstGeom>
            <a:noFill/>
            <a:ln w="9360">
              <a:noFill/>
            </a:ln>
          </p:spPr>
          <p:style>
            <a:lnRef idx="0"/>
            <a:fillRef idx="0"/>
            <a:effectRef idx="0"/>
            <a:fontRef idx="minor"/>
          </p:style>
          <p:txBody>
            <a:bodyPr wrap="none" lIns="90000" rIns="90000" tIns="45000" bIns="45000"/>
            <a:p>
              <a:pPr algn="ctr">
                <a:lnSpc>
                  <a:spcPct val="100000"/>
                </a:lnSpc>
              </a:pPr>
              <a:r>
                <a:rPr b="0" lang="en-IN" sz="1400" spc="-1" strike="noStrike">
                  <a:solidFill>
                    <a:srgbClr val="000000"/>
                  </a:solidFill>
                  <a:latin typeface="Arial"/>
                </a:rPr>
                <a:t>IE</a:t>
              </a:r>
              <a:endParaRPr b="0" lang="en-IN" sz="1400" spc="-1" strike="noStrike">
                <a:latin typeface="Arial"/>
              </a:endParaRPr>
            </a:p>
          </p:txBody>
        </p:sp>
        <p:sp>
          <p:nvSpPr>
            <p:cNvPr id="566" name="CustomShape 8"/>
            <p:cNvSpPr/>
            <p:nvPr/>
          </p:nvSpPr>
          <p:spPr>
            <a:xfrm rot="16200000">
              <a:off x="4517280" y="2439360"/>
              <a:ext cx="577080" cy="30312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1400" spc="-1" strike="noStrike">
                  <a:solidFill>
                    <a:srgbClr val="000000"/>
                  </a:solidFill>
                  <a:latin typeface="Arial"/>
                </a:rPr>
                <a:t>M7.5</a:t>
              </a:r>
              <a:endParaRPr b="0" lang="en-IN" sz="1400" spc="-1" strike="noStrike">
                <a:latin typeface="Arial"/>
              </a:endParaRPr>
            </a:p>
          </p:txBody>
        </p:sp>
        <p:sp>
          <p:nvSpPr>
            <p:cNvPr id="567" name="CustomShape 9"/>
            <p:cNvSpPr/>
            <p:nvPr/>
          </p:nvSpPr>
          <p:spPr>
            <a:xfrm rot="16200000">
              <a:off x="4758840" y="2439360"/>
              <a:ext cx="577080" cy="30312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1400" spc="-1" strike="noStrike">
                  <a:solidFill>
                    <a:srgbClr val="000000"/>
                  </a:solidFill>
                  <a:latin typeface="Arial"/>
                </a:rPr>
                <a:t>M6.5</a:t>
              </a:r>
              <a:endParaRPr b="0" lang="en-IN" sz="1400" spc="-1" strike="noStrike">
                <a:latin typeface="Arial"/>
              </a:endParaRPr>
            </a:p>
          </p:txBody>
        </p:sp>
        <p:sp>
          <p:nvSpPr>
            <p:cNvPr id="568" name="CustomShape 10"/>
            <p:cNvSpPr/>
            <p:nvPr/>
          </p:nvSpPr>
          <p:spPr>
            <a:xfrm rot="16200000">
              <a:off x="5000040" y="2437920"/>
              <a:ext cx="577080" cy="30312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1400" spc="-1" strike="noStrike">
                  <a:solidFill>
                    <a:srgbClr val="000000"/>
                  </a:solidFill>
                  <a:latin typeface="Arial"/>
                </a:rPr>
                <a:t>M5.5</a:t>
              </a:r>
              <a:endParaRPr b="0" lang="en-IN" sz="1400" spc="-1" strike="noStrike">
                <a:latin typeface="Arial"/>
              </a:endParaRPr>
            </a:p>
          </p:txBody>
        </p:sp>
        <p:sp>
          <p:nvSpPr>
            <p:cNvPr id="569" name="Line 11"/>
            <p:cNvSpPr/>
            <p:nvPr/>
          </p:nvSpPr>
          <p:spPr>
            <a:xfrm flipV="1">
              <a:off x="3706560" y="2341440"/>
              <a:ext cx="360" cy="511200"/>
            </a:xfrm>
            <a:prstGeom prst="line">
              <a:avLst/>
            </a:prstGeom>
            <a:ln w="9360">
              <a:solidFill>
                <a:schemeClr val="tx1"/>
              </a:solidFill>
              <a:round/>
            </a:ln>
          </p:spPr>
          <p:style>
            <a:lnRef idx="0"/>
            <a:fillRef idx="0"/>
            <a:effectRef idx="0"/>
            <a:fontRef idx="minor"/>
          </p:style>
        </p:sp>
        <p:sp>
          <p:nvSpPr>
            <p:cNvPr id="570" name="Line 12"/>
            <p:cNvSpPr/>
            <p:nvPr/>
          </p:nvSpPr>
          <p:spPr>
            <a:xfrm flipV="1">
              <a:off x="3958920" y="2341440"/>
              <a:ext cx="360" cy="511200"/>
            </a:xfrm>
            <a:prstGeom prst="line">
              <a:avLst/>
            </a:prstGeom>
            <a:ln w="9360">
              <a:solidFill>
                <a:schemeClr val="tx1"/>
              </a:solidFill>
              <a:round/>
            </a:ln>
          </p:spPr>
          <p:style>
            <a:lnRef idx="0"/>
            <a:fillRef idx="0"/>
            <a:effectRef idx="0"/>
            <a:fontRef idx="minor"/>
          </p:style>
        </p:sp>
        <p:sp>
          <p:nvSpPr>
            <p:cNvPr id="571" name="Line 13"/>
            <p:cNvSpPr/>
            <p:nvPr/>
          </p:nvSpPr>
          <p:spPr>
            <a:xfrm flipV="1">
              <a:off x="4198680" y="2341440"/>
              <a:ext cx="360" cy="511200"/>
            </a:xfrm>
            <a:prstGeom prst="line">
              <a:avLst/>
            </a:prstGeom>
            <a:ln w="9360">
              <a:solidFill>
                <a:schemeClr val="tx1"/>
              </a:solidFill>
              <a:round/>
            </a:ln>
          </p:spPr>
          <p:style>
            <a:lnRef idx="0"/>
            <a:fillRef idx="0"/>
            <a:effectRef idx="0"/>
            <a:fontRef idx="minor"/>
          </p:style>
        </p:sp>
        <p:sp>
          <p:nvSpPr>
            <p:cNvPr id="572" name="Line 14"/>
            <p:cNvSpPr/>
            <p:nvPr/>
          </p:nvSpPr>
          <p:spPr>
            <a:xfrm flipV="1">
              <a:off x="4438440" y="2341440"/>
              <a:ext cx="360" cy="511200"/>
            </a:xfrm>
            <a:prstGeom prst="line">
              <a:avLst/>
            </a:prstGeom>
            <a:ln w="9360">
              <a:solidFill>
                <a:schemeClr val="tx1"/>
              </a:solidFill>
              <a:round/>
            </a:ln>
          </p:spPr>
          <p:style>
            <a:lnRef idx="0"/>
            <a:fillRef idx="0"/>
            <a:effectRef idx="0"/>
            <a:fontRef idx="minor"/>
          </p:style>
        </p:sp>
        <p:sp>
          <p:nvSpPr>
            <p:cNvPr id="573" name="Line 15"/>
            <p:cNvSpPr/>
            <p:nvPr/>
          </p:nvSpPr>
          <p:spPr>
            <a:xfrm flipV="1">
              <a:off x="4690800" y="2341440"/>
              <a:ext cx="360" cy="511200"/>
            </a:xfrm>
            <a:prstGeom prst="line">
              <a:avLst/>
            </a:prstGeom>
            <a:ln w="9360">
              <a:solidFill>
                <a:schemeClr val="tx1"/>
              </a:solidFill>
              <a:round/>
            </a:ln>
          </p:spPr>
          <p:style>
            <a:lnRef idx="0"/>
            <a:fillRef idx="0"/>
            <a:effectRef idx="0"/>
            <a:fontRef idx="minor"/>
          </p:style>
        </p:sp>
        <p:sp>
          <p:nvSpPr>
            <p:cNvPr id="574" name="Line 16"/>
            <p:cNvSpPr/>
            <p:nvPr/>
          </p:nvSpPr>
          <p:spPr>
            <a:xfrm flipV="1">
              <a:off x="4943160" y="2341440"/>
              <a:ext cx="360" cy="511200"/>
            </a:xfrm>
            <a:prstGeom prst="line">
              <a:avLst/>
            </a:prstGeom>
            <a:ln w="9360">
              <a:solidFill>
                <a:schemeClr val="tx1"/>
              </a:solidFill>
              <a:round/>
            </a:ln>
          </p:spPr>
          <p:style>
            <a:lnRef idx="0"/>
            <a:fillRef idx="0"/>
            <a:effectRef idx="0"/>
            <a:fontRef idx="minor"/>
          </p:style>
        </p:sp>
        <p:sp>
          <p:nvSpPr>
            <p:cNvPr id="575" name="Line 17"/>
            <p:cNvSpPr/>
            <p:nvPr/>
          </p:nvSpPr>
          <p:spPr>
            <a:xfrm flipV="1">
              <a:off x="5182920" y="2341440"/>
              <a:ext cx="360" cy="511200"/>
            </a:xfrm>
            <a:prstGeom prst="line">
              <a:avLst/>
            </a:prstGeom>
            <a:ln w="9360">
              <a:solidFill>
                <a:schemeClr val="tx1"/>
              </a:solidFill>
              <a:round/>
            </a:ln>
          </p:spPr>
          <p:style>
            <a:lnRef idx="0"/>
            <a:fillRef idx="0"/>
            <a:effectRef idx="0"/>
            <a:fontRef idx="minor"/>
          </p:style>
        </p:sp>
        <p:sp>
          <p:nvSpPr>
            <p:cNvPr id="576" name="CustomShape 18"/>
            <p:cNvSpPr/>
            <p:nvPr/>
          </p:nvSpPr>
          <p:spPr>
            <a:xfrm>
              <a:off x="5184000" y="2057400"/>
              <a:ext cx="266400" cy="27288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1200" spc="-1" strike="noStrike">
                  <a:solidFill>
                    <a:srgbClr val="000000"/>
                  </a:solidFill>
                  <a:latin typeface="Arial"/>
                </a:rPr>
                <a:t>0</a:t>
              </a:r>
              <a:endParaRPr b="0" lang="en-IN" sz="1200" spc="-1" strike="noStrike">
                <a:latin typeface="Arial"/>
              </a:endParaRPr>
            </a:p>
          </p:txBody>
        </p:sp>
        <p:sp>
          <p:nvSpPr>
            <p:cNvPr id="577" name="CustomShape 19"/>
            <p:cNvSpPr/>
            <p:nvPr/>
          </p:nvSpPr>
          <p:spPr>
            <a:xfrm>
              <a:off x="4929840" y="2057400"/>
              <a:ext cx="266400" cy="27288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1200" spc="-1" strike="noStrike">
                  <a:solidFill>
                    <a:srgbClr val="000000"/>
                  </a:solidFill>
                  <a:latin typeface="Arial"/>
                </a:rPr>
                <a:t>1</a:t>
              </a:r>
              <a:endParaRPr b="0" lang="en-IN" sz="1200" spc="-1" strike="noStrike">
                <a:latin typeface="Arial"/>
              </a:endParaRPr>
            </a:p>
          </p:txBody>
        </p:sp>
        <p:sp>
          <p:nvSpPr>
            <p:cNvPr id="578" name="CustomShape 20"/>
            <p:cNvSpPr/>
            <p:nvPr/>
          </p:nvSpPr>
          <p:spPr>
            <a:xfrm>
              <a:off x="4688640" y="2057400"/>
              <a:ext cx="266400" cy="27288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1200" spc="-1" strike="noStrike">
                  <a:solidFill>
                    <a:srgbClr val="000000"/>
                  </a:solidFill>
                  <a:latin typeface="Arial"/>
                </a:rPr>
                <a:t>2</a:t>
              </a:r>
              <a:endParaRPr b="0" lang="en-IN" sz="1200" spc="-1" strike="noStrike">
                <a:latin typeface="Arial"/>
              </a:endParaRPr>
            </a:p>
          </p:txBody>
        </p:sp>
        <p:sp>
          <p:nvSpPr>
            <p:cNvPr id="579" name="CustomShape 21"/>
            <p:cNvSpPr/>
            <p:nvPr/>
          </p:nvSpPr>
          <p:spPr>
            <a:xfrm>
              <a:off x="4434480" y="2057400"/>
              <a:ext cx="266400" cy="27288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1200" spc="-1" strike="noStrike">
                  <a:solidFill>
                    <a:srgbClr val="000000"/>
                  </a:solidFill>
                  <a:latin typeface="Arial"/>
                </a:rPr>
                <a:t>3</a:t>
              </a:r>
              <a:endParaRPr b="0" lang="en-IN" sz="1200" spc="-1" strike="noStrike">
                <a:latin typeface="Arial"/>
              </a:endParaRPr>
            </a:p>
          </p:txBody>
        </p:sp>
        <p:sp>
          <p:nvSpPr>
            <p:cNvPr id="580" name="CustomShape 22"/>
            <p:cNvSpPr/>
            <p:nvPr/>
          </p:nvSpPr>
          <p:spPr>
            <a:xfrm>
              <a:off x="4180680" y="2057400"/>
              <a:ext cx="266400" cy="27288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1200" spc="-1" strike="noStrike">
                  <a:solidFill>
                    <a:srgbClr val="000000"/>
                  </a:solidFill>
                  <a:latin typeface="Arial"/>
                </a:rPr>
                <a:t>4</a:t>
              </a:r>
              <a:endParaRPr b="0" lang="en-IN" sz="1200" spc="-1" strike="noStrike">
                <a:latin typeface="Arial"/>
              </a:endParaRPr>
            </a:p>
          </p:txBody>
        </p:sp>
        <p:sp>
          <p:nvSpPr>
            <p:cNvPr id="581" name="CustomShape 23"/>
            <p:cNvSpPr/>
            <p:nvPr/>
          </p:nvSpPr>
          <p:spPr>
            <a:xfrm>
              <a:off x="3952080" y="2057400"/>
              <a:ext cx="266400" cy="27288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1200" spc="-1" strike="noStrike">
                  <a:solidFill>
                    <a:srgbClr val="000000"/>
                  </a:solidFill>
                  <a:latin typeface="Arial"/>
                </a:rPr>
                <a:t>5</a:t>
              </a:r>
              <a:endParaRPr b="0" lang="en-IN" sz="1200" spc="-1" strike="noStrike">
                <a:latin typeface="Arial"/>
              </a:endParaRPr>
            </a:p>
          </p:txBody>
        </p:sp>
        <p:sp>
          <p:nvSpPr>
            <p:cNvPr id="582" name="CustomShape 24"/>
            <p:cNvSpPr/>
            <p:nvPr/>
          </p:nvSpPr>
          <p:spPr>
            <a:xfrm>
              <a:off x="3710880" y="2057400"/>
              <a:ext cx="266400" cy="27288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1200" spc="-1" strike="noStrike">
                  <a:solidFill>
                    <a:srgbClr val="000000"/>
                  </a:solidFill>
                  <a:latin typeface="Arial"/>
                </a:rPr>
                <a:t>6</a:t>
              </a:r>
              <a:endParaRPr b="0" lang="en-IN" sz="1200" spc="-1" strike="noStrike">
                <a:latin typeface="Arial"/>
              </a:endParaRPr>
            </a:p>
          </p:txBody>
        </p:sp>
        <p:sp>
          <p:nvSpPr>
            <p:cNvPr id="583" name="CustomShape 25"/>
            <p:cNvSpPr/>
            <p:nvPr/>
          </p:nvSpPr>
          <p:spPr>
            <a:xfrm>
              <a:off x="3469320" y="2057400"/>
              <a:ext cx="266400" cy="27288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1200" spc="-1" strike="noStrike">
                  <a:solidFill>
                    <a:srgbClr val="000000"/>
                  </a:solidFill>
                  <a:latin typeface="Arial"/>
                </a:rPr>
                <a:t>7</a:t>
              </a:r>
              <a:endParaRPr b="0" lang="en-IN" sz="1200" spc="-1" strike="noStrike">
                <a:latin typeface="Arial"/>
              </a:endParaRPr>
            </a:p>
          </p:txBody>
        </p:sp>
      </p:grpSp>
      <p:sp>
        <p:nvSpPr>
          <p:cNvPr id="584" name="Line 26"/>
          <p:cNvSpPr/>
          <p:nvPr/>
        </p:nvSpPr>
        <p:spPr>
          <a:xfrm>
            <a:off x="5316480" y="2850840"/>
            <a:ext cx="360" cy="223920"/>
          </a:xfrm>
          <a:prstGeom prst="line">
            <a:avLst/>
          </a:prstGeom>
          <a:ln w="9360">
            <a:solidFill>
              <a:schemeClr val="tx1"/>
            </a:solidFill>
            <a:round/>
            <a:headEnd len="med" type="triangle" w="med"/>
          </a:ln>
        </p:spPr>
        <p:style>
          <a:lnRef idx="0"/>
          <a:fillRef idx="0"/>
          <a:effectRef idx="0"/>
          <a:fontRef idx="minor"/>
        </p:style>
      </p:sp>
      <p:sp>
        <p:nvSpPr>
          <p:cNvPr id="585" name="Line 27"/>
          <p:cNvSpPr/>
          <p:nvPr/>
        </p:nvSpPr>
        <p:spPr>
          <a:xfrm>
            <a:off x="5057640" y="2852640"/>
            <a:ext cx="360" cy="422280"/>
          </a:xfrm>
          <a:prstGeom prst="line">
            <a:avLst/>
          </a:prstGeom>
          <a:ln w="9360">
            <a:solidFill>
              <a:schemeClr val="tx1"/>
            </a:solidFill>
            <a:round/>
            <a:headEnd len="med" type="triangle" w="med"/>
          </a:ln>
        </p:spPr>
        <p:style>
          <a:lnRef idx="0"/>
          <a:fillRef idx="0"/>
          <a:effectRef idx="0"/>
          <a:fontRef idx="minor"/>
        </p:style>
      </p:sp>
      <p:sp>
        <p:nvSpPr>
          <p:cNvPr id="586" name="Line 28"/>
          <p:cNvSpPr/>
          <p:nvPr/>
        </p:nvSpPr>
        <p:spPr>
          <a:xfrm>
            <a:off x="4811400" y="2854080"/>
            <a:ext cx="360" cy="647640"/>
          </a:xfrm>
          <a:prstGeom prst="line">
            <a:avLst/>
          </a:prstGeom>
          <a:ln w="9360">
            <a:solidFill>
              <a:schemeClr val="tx1"/>
            </a:solidFill>
            <a:round/>
            <a:headEnd len="med" type="triangle" w="med"/>
          </a:ln>
        </p:spPr>
        <p:style>
          <a:lnRef idx="0"/>
          <a:fillRef idx="0"/>
          <a:effectRef idx="0"/>
          <a:fontRef idx="minor"/>
        </p:style>
      </p:sp>
      <p:sp>
        <p:nvSpPr>
          <p:cNvPr id="587" name="Line 29"/>
          <p:cNvSpPr/>
          <p:nvPr/>
        </p:nvSpPr>
        <p:spPr>
          <a:xfrm>
            <a:off x="4578120" y="2855880"/>
            <a:ext cx="360" cy="1406520"/>
          </a:xfrm>
          <a:prstGeom prst="line">
            <a:avLst/>
          </a:prstGeom>
          <a:ln w="9360">
            <a:solidFill>
              <a:schemeClr val="tx1"/>
            </a:solidFill>
            <a:round/>
            <a:headEnd len="med" type="triangle" w="med"/>
          </a:ln>
        </p:spPr>
        <p:style>
          <a:lnRef idx="0"/>
          <a:fillRef idx="0"/>
          <a:effectRef idx="0"/>
          <a:fontRef idx="minor"/>
        </p:style>
      </p:sp>
      <p:sp>
        <p:nvSpPr>
          <p:cNvPr id="588" name="Line 30"/>
          <p:cNvSpPr/>
          <p:nvPr/>
        </p:nvSpPr>
        <p:spPr>
          <a:xfrm>
            <a:off x="3593880" y="2862000"/>
            <a:ext cx="360" cy="397080"/>
          </a:xfrm>
          <a:prstGeom prst="line">
            <a:avLst/>
          </a:prstGeom>
          <a:ln w="9360">
            <a:solidFill>
              <a:schemeClr val="tx1"/>
            </a:solidFill>
            <a:round/>
            <a:headEnd len="med" type="triangle" w="med"/>
          </a:ln>
        </p:spPr>
        <p:style>
          <a:lnRef idx="0"/>
          <a:fillRef idx="0"/>
          <a:effectRef idx="0"/>
          <a:fontRef idx="minor"/>
        </p:style>
      </p:sp>
      <p:sp>
        <p:nvSpPr>
          <p:cNvPr id="589" name="Line 31"/>
          <p:cNvSpPr/>
          <p:nvPr/>
        </p:nvSpPr>
        <p:spPr>
          <a:xfrm>
            <a:off x="5316480" y="3074760"/>
            <a:ext cx="385560" cy="360"/>
          </a:xfrm>
          <a:prstGeom prst="line">
            <a:avLst/>
          </a:prstGeom>
          <a:ln w="9360">
            <a:solidFill>
              <a:schemeClr val="tx1"/>
            </a:solidFill>
            <a:round/>
          </a:ln>
        </p:spPr>
        <p:style>
          <a:lnRef idx="0"/>
          <a:fillRef idx="0"/>
          <a:effectRef idx="0"/>
          <a:fontRef idx="minor"/>
        </p:style>
      </p:sp>
      <p:sp>
        <p:nvSpPr>
          <p:cNvPr id="590" name="Line 32"/>
          <p:cNvSpPr/>
          <p:nvPr/>
        </p:nvSpPr>
        <p:spPr>
          <a:xfrm>
            <a:off x="5059080" y="3288960"/>
            <a:ext cx="647640" cy="360"/>
          </a:xfrm>
          <a:prstGeom prst="line">
            <a:avLst/>
          </a:prstGeom>
          <a:ln w="9360">
            <a:solidFill>
              <a:schemeClr val="tx1"/>
            </a:solidFill>
            <a:round/>
          </a:ln>
        </p:spPr>
        <p:style>
          <a:lnRef idx="0"/>
          <a:fillRef idx="0"/>
          <a:effectRef idx="0"/>
          <a:fontRef idx="minor"/>
        </p:style>
      </p:sp>
      <p:sp>
        <p:nvSpPr>
          <p:cNvPr id="591" name="Line 33"/>
          <p:cNvSpPr/>
          <p:nvPr/>
        </p:nvSpPr>
        <p:spPr>
          <a:xfrm>
            <a:off x="4825800" y="3503520"/>
            <a:ext cx="873000" cy="360"/>
          </a:xfrm>
          <a:prstGeom prst="line">
            <a:avLst/>
          </a:prstGeom>
          <a:ln w="9360">
            <a:solidFill>
              <a:schemeClr val="tx1"/>
            </a:solidFill>
            <a:round/>
          </a:ln>
        </p:spPr>
        <p:style>
          <a:lnRef idx="0"/>
          <a:fillRef idx="0"/>
          <a:effectRef idx="0"/>
          <a:fontRef idx="minor"/>
        </p:style>
      </p:sp>
      <p:sp>
        <p:nvSpPr>
          <p:cNvPr id="592" name="CustomShape 34"/>
          <p:cNvSpPr/>
          <p:nvPr/>
        </p:nvSpPr>
        <p:spPr>
          <a:xfrm>
            <a:off x="5720760" y="2870280"/>
            <a:ext cx="1260000" cy="30348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1400" spc="-1" strike="noStrike">
                <a:solidFill>
                  <a:srgbClr val="000000"/>
                </a:solidFill>
                <a:latin typeface="Arial"/>
              </a:rPr>
              <a:t>RST5.5 Mask</a:t>
            </a:r>
            <a:endParaRPr b="0" lang="en-IN" sz="1400" spc="-1" strike="noStrike">
              <a:latin typeface="Arial"/>
            </a:endParaRPr>
          </a:p>
        </p:txBody>
      </p:sp>
      <p:sp>
        <p:nvSpPr>
          <p:cNvPr id="593" name="CustomShape 35"/>
          <p:cNvSpPr/>
          <p:nvPr/>
        </p:nvSpPr>
        <p:spPr>
          <a:xfrm>
            <a:off x="5720760" y="3124080"/>
            <a:ext cx="1260000" cy="30348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1400" spc="-1" strike="noStrike">
                <a:solidFill>
                  <a:srgbClr val="000000"/>
                </a:solidFill>
                <a:latin typeface="Arial"/>
              </a:rPr>
              <a:t>RST6.5 Mask</a:t>
            </a:r>
            <a:endParaRPr b="0" lang="en-IN" sz="1400" spc="-1" strike="noStrike">
              <a:latin typeface="Arial"/>
            </a:endParaRPr>
          </a:p>
        </p:txBody>
      </p:sp>
      <p:sp>
        <p:nvSpPr>
          <p:cNvPr id="594" name="CustomShape 36"/>
          <p:cNvSpPr/>
          <p:nvPr/>
        </p:nvSpPr>
        <p:spPr>
          <a:xfrm>
            <a:off x="5721480" y="3365640"/>
            <a:ext cx="1309320" cy="303480"/>
          </a:xfrm>
          <a:prstGeom prst="rect">
            <a:avLst/>
          </a:prstGeom>
          <a:noFill/>
          <a:ln w="9360">
            <a:noFill/>
          </a:ln>
        </p:spPr>
        <p:style>
          <a:lnRef idx="0"/>
          <a:fillRef idx="0"/>
          <a:effectRef idx="0"/>
          <a:fontRef idx="minor"/>
        </p:style>
        <p:txBody>
          <a:bodyPr lIns="90000" rIns="90000" tIns="45000" bIns="45000"/>
          <a:p>
            <a:pPr>
              <a:lnSpc>
                <a:spcPct val="100000"/>
              </a:lnSpc>
            </a:pPr>
            <a:r>
              <a:rPr b="0" lang="en-IN" sz="1400" spc="-1" strike="noStrike">
                <a:solidFill>
                  <a:srgbClr val="000000"/>
                </a:solidFill>
                <a:latin typeface="Arial"/>
              </a:rPr>
              <a:t>RST7.5 Mask</a:t>
            </a:r>
            <a:endParaRPr b="0" lang="en-IN" sz="1400" spc="-1" strike="noStrike">
              <a:latin typeface="Arial"/>
            </a:endParaRPr>
          </a:p>
        </p:txBody>
      </p:sp>
      <p:sp>
        <p:nvSpPr>
          <p:cNvPr id="595" name="CustomShape 37"/>
          <p:cNvSpPr/>
          <p:nvPr/>
        </p:nvSpPr>
        <p:spPr>
          <a:xfrm>
            <a:off x="6881400" y="2833560"/>
            <a:ext cx="368640" cy="76068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4400" spc="-1" strike="noStrike">
                <a:solidFill>
                  <a:srgbClr val="000000"/>
                </a:solidFill>
                <a:latin typeface="Arial"/>
              </a:rPr>
              <a:t>}</a:t>
            </a:r>
            <a:endParaRPr b="0" lang="en-IN" sz="4400" spc="-1" strike="noStrike">
              <a:latin typeface="Arial"/>
            </a:endParaRPr>
          </a:p>
        </p:txBody>
      </p:sp>
      <p:sp>
        <p:nvSpPr>
          <p:cNvPr id="596" name="CustomShape 38"/>
          <p:cNvSpPr/>
          <p:nvPr/>
        </p:nvSpPr>
        <p:spPr>
          <a:xfrm>
            <a:off x="7131240" y="3006720"/>
            <a:ext cx="1150200" cy="51660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1400" spc="-1" strike="noStrike">
                <a:solidFill>
                  <a:srgbClr val="000000"/>
                </a:solidFill>
                <a:latin typeface="Arial"/>
              </a:rPr>
              <a:t>0 - Available</a:t>
            </a:r>
            <a:endParaRPr b="0" lang="en-IN" sz="1400" spc="-1" strike="noStrike">
              <a:latin typeface="Arial"/>
            </a:endParaRPr>
          </a:p>
          <a:p>
            <a:pPr>
              <a:lnSpc>
                <a:spcPct val="100000"/>
              </a:lnSpc>
            </a:pPr>
            <a:r>
              <a:rPr b="0" lang="en-IN" sz="1400" spc="-1" strike="noStrike">
                <a:solidFill>
                  <a:srgbClr val="000000"/>
                </a:solidFill>
                <a:latin typeface="Arial"/>
              </a:rPr>
              <a:t>1 - Masked</a:t>
            </a:r>
            <a:endParaRPr b="0" lang="en-IN" sz="1400" spc="-1" strike="noStrike">
              <a:latin typeface="Arial"/>
            </a:endParaRPr>
          </a:p>
        </p:txBody>
      </p:sp>
      <p:sp>
        <p:nvSpPr>
          <p:cNvPr id="597" name="Line 39"/>
          <p:cNvSpPr/>
          <p:nvPr/>
        </p:nvSpPr>
        <p:spPr>
          <a:xfrm>
            <a:off x="4581360" y="4257360"/>
            <a:ext cx="1082520" cy="360"/>
          </a:xfrm>
          <a:prstGeom prst="line">
            <a:avLst/>
          </a:prstGeom>
          <a:ln w="9360">
            <a:solidFill>
              <a:schemeClr val="tx1"/>
            </a:solidFill>
            <a:round/>
          </a:ln>
        </p:spPr>
        <p:style>
          <a:lnRef idx="0"/>
          <a:fillRef idx="0"/>
          <a:effectRef idx="0"/>
          <a:fontRef idx="minor"/>
        </p:style>
      </p:sp>
      <p:sp>
        <p:nvSpPr>
          <p:cNvPr id="598" name="CustomShape 40"/>
          <p:cNvSpPr/>
          <p:nvPr/>
        </p:nvSpPr>
        <p:spPr>
          <a:xfrm>
            <a:off x="5745960" y="4089240"/>
            <a:ext cx="2441160" cy="72972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1400" spc="-1" strike="noStrike">
                <a:solidFill>
                  <a:srgbClr val="000000"/>
                </a:solidFill>
                <a:latin typeface="Arial"/>
              </a:rPr>
              <a:t>Interrupt Enable</a:t>
            </a:r>
            <a:endParaRPr b="0" lang="en-IN" sz="1400" spc="-1" strike="noStrike">
              <a:latin typeface="Arial"/>
            </a:endParaRPr>
          </a:p>
          <a:p>
            <a:pPr>
              <a:lnSpc>
                <a:spcPct val="100000"/>
              </a:lnSpc>
            </a:pPr>
            <a:r>
              <a:rPr b="0" lang="en-IN" sz="1400" spc="-1" strike="noStrike">
                <a:solidFill>
                  <a:srgbClr val="000000"/>
                </a:solidFill>
                <a:latin typeface="Arial"/>
              </a:rPr>
              <a:t>Value of the Interrupt Enable</a:t>
            </a:r>
            <a:endParaRPr b="0" lang="en-IN" sz="1400" spc="-1" strike="noStrike">
              <a:latin typeface="Arial"/>
            </a:endParaRPr>
          </a:p>
          <a:p>
            <a:pPr>
              <a:lnSpc>
                <a:spcPct val="100000"/>
              </a:lnSpc>
            </a:pPr>
            <a:r>
              <a:rPr b="0" lang="en-IN" sz="1400" spc="-1" strike="noStrike">
                <a:solidFill>
                  <a:srgbClr val="000000"/>
                </a:solidFill>
                <a:latin typeface="Arial"/>
              </a:rPr>
              <a:t>Flip Flop</a:t>
            </a:r>
            <a:endParaRPr b="0" lang="en-IN" sz="1400" spc="-1" strike="noStrike">
              <a:latin typeface="Arial"/>
            </a:endParaRPr>
          </a:p>
        </p:txBody>
      </p:sp>
      <p:sp>
        <p:nvSpPr>
          <p:cNvPr id="599" name="Line 41"/>
          <p:cNvSpPr/>
          <p:nvPr/>
        </p:nvSpPr>
        <p:spPr>
          <a:xfrm flipH="1">
            <a:off x="2427120" y="3260520"/>
            <a:ext cx="1170000" cy="360"/>
          </a:xfrm>
          <a:prstGeom prst="line">
            <a:avLst/>
          </a:prstGeom>
          <a:ln w="9360">
            <a:solidFill>
              <a:schemeClr val="tx1"/>
            </a:solidFill>
            <a:round/>
          </a:ln>
        </p:spPr>
        <p:style>
          <a:lnRef idx="0"/>
          <a:fillRef idx="0"/>
          <a:effectRef idx="0"/>
          <a:fontRef idx="minor"/>
        </p:style>
      </p:sp>
      <p:sp>
        <p:nvSpPr>
          <p:cNvPr id="600" name="CustomShape 42"/>
          <p:cNvSpPr/>
          <p:nvPr/>
        </p:nvSpPr>
        <p:spPr>
          <a:xfrm>
            <a:off x="1149480" y="3094200"/>
            <a:ext cx="1261800" cy="30348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1400" spc="-1" strike="noStrike">
                <a:solidFill>
                  <a:srgbClr val="000000"/>
                </a:solidFill>
                <a:latin typeface="Arial"/>
              </a:rPr>
              <a:t>Serial Data In</a:t>
            </a:r>
            <a:endParaRPr b="0" lang="en-IN" sz="1400" spc="-1" strike="noStrike">
              <a:latin typeface="Arial"/>
            </a:endParaRPr>
          </a:p>
        </p:txBody>
      </p:sp>
      <p:sp>
        <p:nvSpPr>
          <p:cNvPr id="601" name="Line 43"/>
          <p:cNvSpPr/>
          <p:nvPr/>
        </p:nvSpPr>
        <p:spPr>
          <a:xfrm>
            <a:off x="3835080" y="2863800"/>
            <a:ext cx="360" cy="971280"/>
          </a:xfrm>
          <a:prstGeom prst="line">
            <a:avLst/>
          </a:prstGeom>
          <a:ln w="9360">
            <a:solidFill>
              <a:schemeClr val="tx1"/>
            </a:solidFill>
            <a:round/>
            <a:headEnd len="med" type="triangle" w="med"/>
          </a:ln>
        </p:spPr>
        <p:style>
          <a:lnRef idx="0"/>
          <a:fillRef idx="0"/>
          <a:effectRef idx="0"/>
          <a:fontRef idx="minor"/>
        </p:style>
      </p:sp>
      <p:sp>
        <p:nvSpPr>
          <p:cNvPr id="602" name="Line 44"/>
          <p:cNvSpPr/>
          <p:nvPr/>
        </p:nvSpPr>
        <p:spPr>
          <a:xfrm>
            <a:off x="4093920" y="2865240"/>
            <a:ext cx="360" cy="1170000"/>
          </a:xfrm>
          <a:prstGeom prst="line">
            <a:avLst/>
          </a:prstGeom>
          <a:ln w="9360">
            <a:solidFill>
              <a:schemeClr val="tx1"/>
            </a:solidFill>
            <a:round/>
            <a:headEnd len="med" type="triangle" w="med"/>
          </a:ln>
        </p:spPr>
        <p:style>
          <a:lnRef idx="0"/>
          <a:fillRef idx="0"/>
          <a:effectRef idx="0"/>
          <a:fontRef idx="minor"/>
        </p:style>
      </p:sp>
      <p:sp>
        <p:nvSpPr>
          <p:cNvPr id="603" name="Line 45"/>
          <p:cNvSpPr/>
          <p:nvPr/>
        </p:nvSpPr>
        <p:spPr>
          <a:xfrm>
            <a:off x="4340160" y="2866680"/>
            <a:ext cx="360" cy="1395720"/>
          </a:xfrm>
          <a:prstGeom prst="line">
            <a:avLst/>
          </a:prstGeom>
          <a:ln w="9360">
            <a:solidFill>
              <a:schemeClr val="tx1"/>
            </a:solidFill>
            <a:round/>
            <a:headEnd len="med" type="triangle" w="med"/>
          </a:ln>
        </p:spPr>
        <p:style>
          <a:lnRef idx="0"/>
          <a:fillRef idx="0"/>
          <a:effectRef idx="0"/>
          <a:fontRef idx="minor"/>
        </p:style>
      </p:sp>
      <p:sp>
        <p:nvSpPr>
          <p:cNvPr id="604" name="Line 46"/>
          <p:cNvSpPr/>
          <p:nvPr/>
        </p:nvSpPr>
        <p:spPr>
          <a:xfrm flipH="1">
            <a:off x="3449520" y="3835080"/>
            <a:ext cx="385560" cy="360"/>
          </a:xfrm>
          <a:prstGeom prst="line">
            <a:avLst/>
          </a:prstGeom>
          <a:ln w="9360">
            <a:solidFill>
              <a:schemeClr val="tx1"/>
            </a:solidFill>
            <a:round/>
          </a:ln>
        </p:spPr>
        <p:style>
          <a:lnRef idx="0"/>
          <a:fillRef idx="0"/>
          <a:effectRef idx="0"/>
          <a:fontRef idx="minor"/>
        </p:style>
      </p:sp>
      <p:sp>
        <p:nvSpPr>
          <p:cNvPr id="605" name="Line 47"/>
          <p:cNvSpPr/>
          <p:nvPr/>
        </p:nvSpPr>
        <p:spPr>
          <a:xfrm flipH="1">
            <a:off x="3444840" y="4049640"/>
            <a:ext cx="647640" cy="360"/>
          </a:xfrm>
          <a:prstGeom prst="line">
            <a:avLst/>
          </a:prstGeom>
          <a:ln w="9360">
            <a:solidFill>
              <a:schemeClr val="tx1"/>
            </a:solidFill>
            <a:round/>
          </a:ln>
        </p:spPr>
        <p:style>
          <a:lnRef idx="0"/>
          <a:fillRef idx="0"/>
          <a:effectRef idx="0"/>
          <a:fontRef idx="minor"/>
        </p:style>
      </p:sp>
      <p:sp>
        <p:nvSpPr>
          <p:cNvPr id="606" name="Line 48"/>
          <p:cNvSpPr/>
          <p:nvPr/>
        </p:nvSpPr>
        <p:spPr>
          <a:xfrm flipH="1">
            <a:off x="3452760" y="4263840"/>
            <a:ext cx="873000" cy="360"/>
          </a:xfrm>
          <a:prstGeom prst="line">
            <a:avLst/>
          </a:prstGeom>
          <a:ln w="9360">
            <a:solidFill>
              <a:schemeClr val="tx1"/>
            </a:solidFill>
            <a:round/>
          </a:ln>
        </p:spPr>
        <p:style>
          <a:lnRef idx="0"/>
          <a:fillRef idx="0"/>
          <a:effectRef idx="0"/>
          <a:fontRef idx="minor"/>
        </p:style>
      </p:sp>
      <p:sp>
        <p:nvSpPr>
          <p:cNvPr id="607" name="CustomShape 49"/>
          <p:cNvSpPr/>
          <p:nvPr/>
        </p:nvSpPr>
        <p:spPr>
          <a:xfrm>
            <a:off x="1125360" y="3670200"/>
            <a:ext cx="2203560" cy="30348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1400" spc="-1" strike="noStrike">
                <a:solidFill>
                  <a:srgbClr val="000000"/>
                </a:solidFill>
                <a:latin typeface="Arial"/>
              </a:rPr>
              <a:t>RST5.5 Interrupt Pending</a:t>
            </a:r>
            <a:endParaRPr b="0" lang="en-IN" sz="1400" spc="-1" strike="noStrike">
              <a:latin typeface="Arial"/>
            </a:endParaRPr>
          </a:p>
        </p:txBody>
      </p:sp>
      <p:sp>
        <p:nvSpPr>
          <p:cNvPr id="608" name="CustomShape 50"/>
          <p:cNvSpPr/>
          <p:nvPr/>
        </p:nvSpPr>
        <p:spPr>
          <a:xfrm>
            <a:off x="1125360" y="3924360"/>
            <a:ext cx="2203560" cy="30348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1400" spc="-1" strike="noStrike">
                <a:solidFill>
                  <a:srgbClr val="000000"/>
                </a:solidFill>
                <a:latin typeface="Arial"/>
              </a:rPr>
              <a:t>RST6.5 Interrupt Pending</a:t>
            </a:r>
            <a:endParaRPr b="0" lang="en-IN" sz="1400" spc="-1" strike="noStrike">
              <a:latin typeface="Arial"/>
            </a:endParaRPr>
          </a:p>
        </p:txBody>
      </p:sp>
      <p:sp>
        <p:nvSpPr>
          <p:cNvPr id="609" name="CustomShape 51"/>
          <p:cNvSpPr/>
          <p:nvPr/>
        </p:nvSpPr>
        <p:spPr>
          <a:xfrm>
            <a:off x="1130400" y="4165560"/>
            <a:ext cx="2355480" cy="303480"/>
          </a:xfrm>
          <a:prstGeom prst="rect">
            <a:avLst/>
          </a:prstGeom>
          <a:noFill/>
          <a:ln w="9360">
            <a:noFill/>
          </a:ln>
        </p:spPr>
        <p:style>
          <a:lnRef idx="0"/>
          <a:fillRef idx="0"/>
          <a:effectRef idx="0"/>
          <a:fontRef idx="minor"/>
        </p:style>
        <p:txBody>
          <a:bodyPr lIns="90000" rIns="90000" tIns="45000" bIns="45000"/>
          <a:p>
            <a:pPr>
              <a:lnSpc>
                <a:spcPct val="100000"/>
              </a:lnSpc>
            </a:pPr>
            <a:r>
              <a:rPr b="0" lang="en-IN" sz="1400" spc="-1" strike="noStrike">
                <a:solidFill>
                  <a:srgbClr val="000000"/>
                </a:solidFill>
                <a:latin typeface="Arial"/>
              </a:rPr>
              <a:t>RST7.5 Interrupt Pending</a:t>
            </a:r>
            <a:endParaRPr b="0" lang="en-IN" sz="1400" spc="-1" strike="noStrike">
              <a:latin typeface="Arial"/>
            </a:endParaRPr>
          </a:p>
        </p:txBody>
      </p:sp>
      <p:sp>
        <p:nvSpPr>
          <p:cNvPr id="610" name="CustomShape 52"/>
          <p:cNvSpPr/>
          <p:nvPr/>
        </p:nvSpPr>
        <p:spPr>
          <a:xfrm>
            <a:off x="696960" y="222120"/>
            <a:ext cx="7772040" cy="685440"/>
          </a:xfrm>
          <a:prstGeom prst="rect">
            <a:avLst/>
          </a:prstGeom>
          <a:noFill/>
          <a:ln>
            <a:noFill/>
          </a:ln>
        </p:spPr>
        <p:style>
          <a:lnRef idx="0"/>
          <a:fillRef idx="0"/>
          <a:effectRef idx="0"/>
          <a:fontRef idx="minor"/>
        </p:style>
        <p:txBody>
          <a:bodyPr lIns="90000" rIns="90000" tIns="45000" bIns="45000"/>
          <a:p>
            <a:pPr algn="ctr">
              <a:lnSpc>
                <a:spcPct val="100000"/>
              </a:lnSpc>
            </a:pPr>
            <a:r>
              <a:rPr b="0" lang="en-IN" sz="2800" spc="-1" strike="noStrike">
                <a:solidFill>
                  <a:srgbClr val="c00000"/>
                </a:solidFill>
                <a:latin typeface="Calibri"/>
              </a:rPr>
              <a:t>How RIM sets the Accumulator’s different bits</a:t>
            </a:r>
            <a:endParaRPr b="0" lang="en-IN" sz="28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1" name="TextShape 1"/>
          <p:cNvSpPr txBox="1"/>
          <p:nvPr/>
        </p:nvSpPr>
        <p:spPr>
          <a:xfrm>
            <a:off x="6553080" y="6356520"/>
            <a:ext cx="2133360" cy="364680"/>
          </a:xfrm>
          <a:prstGeom prst="rect">
            <a:avLst/>
          </a:prstGeom>
          <a:noFill/>
          <a:ln>
            <a:noFill/>
          </a:ln>
        </p:spPr>
        <p:txBody>
          <a:bodyPr anchor="ctr"/>
          <a:p>
            <a:pPr algn="r">
              <a:lnSpc>
                <a:spcPct val="100000"/>
              </a:lnSpc>
            </a:pPr>
            <a:fld id="{6F527D0D-1B9C-4758-BD3C-3F24F133BDCD}" type="slidenum">
              <a:rPr b="0" lang="en-IN" sz="1200" spc="-1" strike="noStrike">
                <a:solidFill>
                  <a:srgbClr val="8b8b8b"/>
                </a:solidFill>
                <a:latin typeface="Calibri"/>
              </a:rPr>
              <a:t>&lt;number&gt;</a:t>
            </a:fld>
            <a:endParaRPr b="0" lang="en-IN" sz="1200" spc="-1" strike="noStrike">
              <a:latin typeface="Times New Roman"/>
            </a:endParaRPr>
          </a:p>
        </p:txBody>
      </p:sp>
      <p:sp>
        <p:nvSpPr>
          <p:cNvPr id="612" name="TextShape 2"/>
          <p:cNvSpPr txBox="1"/>
          <p:nvPr/>
        </p:nvSpPr>
        <p:spPr>
          <a:xfrm>
            <a:off x="457200" y="274680"/>
            <a:ext cx="8229240" cy="1142640"/>
          </a:xfrm>
          <a:prstGeom prst="rect">
            <a:avLst/>
          </a:prstGeom>
          <a:noFill/>
          <a:ln>
            <a:noFill/>
          </a:ln>
        </p:spPr>
        <p:txBody>
          <a:bodyPr anchor="ctr">
            <a:normAutofit fontScale="70000"/>
          </a:bodyPr>
          <a:p>
            <a:pPr algn="ctr">
              <a:lnSpc>
                <a:spcPct val="100000"/>
              </a:lnSpc>
            </a:pPr>
            <a:r>
              <a:rPr b="0" lang="en-US" sz="4400" spc="-1" strike="noStrike">
                <a:solidFill>
                  <a:srgbClr val="000000"/>
                </a:solidFill>
                <a:latin typeface="Calibri"/>
              </a:rPr>
              <a:t>Determining the Current Mask Settings</a:t>
            </a:r>
            <a:endParaRPr b="0" lang="en-US" sz="4400" spc="-1" strike="noStrike">
              <a:solidFill>
                <a:srgbClr val="000000"/>
              </a:solidFill>
              <a:latin typeface="Calibri"/>
            </a:endParaRPr>
          </a:p>
        </p:txBody>
      </p:sp>
      <p:sp>
        <p:nvSpPr>
          <p:cNvPr id="613" name="TextShape 3"/>
          <p:cNvSpPr txBox="1"/>
          <p:nvPr/>
        </p:nvSpPr>
        <p:spPr>
          <a:xfrm>
            <a:off x="457200" y="1600200"/>
            <a:ext cx="8229240" cy="4525560"/>
          </a:xfrm>
          <a:prstGeom prst="rect">
            <a:avLst/>
          </a:prstGeom>
          <a:noFill/>
          <a:ln>
            <a:noFill/>
          </a:ln>
        </p:spPr>
        <p:txBody>
          <a:bodyPr>
            <a:normAutofit/>
          </a:bodyPr>
          <a:p>
            <a:pPr marL="343080" indent="-342720">
              <a:lnSpc>
                <a:spcPct val="100000"/>
              </a:lnSpc>
              <a:spcBef>
                <a:spcPts val="320"/>
              </a:spcBef>
              <a:buClr>
                <a:srgbClr val="000000"/>
              </a:buClr>
              <a:buFont typeface="Arial"/>
              <a:buChar char="•"/>
            </a:pPr>
            <a:r>
              <a:rPr b="0" lang="en-US" sz="1600" spc="-1" strike="noStrike">
                <a:solidFill>
                  <a:srgbClr val="000000"/>
                </a:solidFill>
                <a:latin typeface="Calibri"/>
              </a:rPr>
              <a:t>RIM instruction: Read Interrupt Mask </a:t>
            </a:r>
            <a:endParaRPr b="0" lang="en-US" sz="1600" spc="-1" strike="noStrike">
              <a:solidFill>
                <a:srgbClr val="000000"/>
              </a:solidFill>
              <a:latin typeface="Calibri"/>
            </a:endParaRPr>
          </a:p>
          <a:p>
            <a:pPr lvl="1" marL="743040" indent="-285480">
              <a:lnSpc>
                <a:spcPct val="100000"/>
              </a:lnSpc>
              <a:spcBef>
                <a:spcPts val="320"/>
              </a:spcBef>
              <a:buClr>
                <a:srgbClr val="000000"/>
              </a:buClr>
              <a:buFont typeface="Arial"/>
              <a:buChar char="–"/>
            </a:pPr>
            <a:r>
              <a:rPr b="0" lang="en-US" sz="1600" spc="-1" strike="noStrike">
                <a:solidFill>
                  <a:srgbClr val="000000"/>
                </a:solidFill>
                <a:latin typeface="Calibri"/>
              </a:rPr>
              <a:t>Load the </a:t>
            </a:r>
            <a:r>
              <a:rPr b="0" lang="en-US" sz="1600" spc="-1" strike="noStrike">
                <a:solidFill>
                  <a:srgbClr val="990000"/>
                </a:solidFill>
                <a:latin typeface="Calibri"/>
              </a:rPr>
              <a:t>accumulator</a:t>
            </a:r>
            <a:r>
              <a:rPr b="0" lang="en-US" sz="1600" spc="-1" strike="noStrike">
                <a:solidFill>
                  <a:srgbClr val="000000"/>
                </a:solidFill>
                <a:latin typeface="Calibri"/>
              </a:rPr>
              <a:t> with an 8-bit pattern showing the status of each interrupt pin and mask.</a:t>
            </a:r>
            <a:endParaRPr b="0" lang="en-US" sz="1600" spc="-1" strike="noStrike">
              <a:solidFill>
                <a:srgbClr val="000000"/>
              </a:solidFill>
              <a:latin typeface="Calibri"/>
            </a:endParaRPr>
          </a:p>
        </p:txBody>
      </p:sp>
      <p:sp>
        <p:nvSpPr>
          <p:cNvPr id="614" name="CustomShape 4"/>
          <p:cNvSpPr/>
          <p:nvPr/>
        </p:nvSpPr>
        <p:spPr>
          <a:xfrm>
            <a:off x="6656400" y="5546880"/>
            <a:ext cx="1218960" cy="448920"/>
          </a:xfrm>
          <a:prstGeom prst="rect">
            <a:avLst/>
          </a:prstGeom>
          <a:solidFill>
            <a:srgbClr val="ffffcc"/>
          </a:solidFill>
          <a:ln w="9360">
            <a:solidFill>
              <a:schemeClr val="tx1"/>
            </a:solidFill>
            <a:miter/>
          </a:ln>
        </p:spPr>
        <p:style>
          <a:lnRef idx="0"/>
          <a:fillRef idx="0"/>
          <a:effectRef idx="0"/>
          <a:fontRef idx="minor"/>
        </p:style>
        <p:txBody>
          <a:bodyPr wrap="none" lIns="90000" rIns="90000" tIns="45000" bIns="45000" anchor="ctr"/>
          <a:p>
            <a:pPr algn="ctr">
              <a:lnSpc>
                <a:spcPct val="100000"/>
              </a:lnSpc>
            </a:pPr>
            <a:r>
              <a:rPr b="0" lang="en-IN" sz="1200" spc="-1" strike="noStrike">
                <a:solidFill>
                  <a:srgbClr val="000000"/>
                </a:solidFill>
                <a:latin typeface="Arial"/>
              </a:rPr>
              <a:t>Interrupt Enable</a:t>
            </a:r>
            <a:endParaRPr b="0" lang="en-IN" sz="1200" spc="-1" strike="noStrike">
              <a:latin typeface="Arial"/>
            </a:endParaRPr>
          </a:p>
          <a:p>
            <a:pPr algn="ctr">
              <a:lnSpc>
                <a:spcPct val="100000"/>
              </a:lnSpc>
            </a:pPr>
            <a:r>
              <a:rPr b="0" lang="en-IN" sz="1200" spc="-1" strike="noStrike">
                <a:solidFill>
                  <a:srgbClr val="000000"/>
                </a:solidFill>
                <a:latin typeface="Arial"/>
              </a:rPr>
              <a:t>Flip Flop</a:t>
            </a:r>
            <a:endParaRPr b="0" lang="en-IN" sz="1200" spc="-1" strike="noStrike">
              <a:latin typeface="Arial"/>
            </a:endParaRPr>
          </a:p>
        </p:txBody>
      </p:sp>
      <p:sp>
        <p:nvSpPr>
          <p:cNvPr id="615" name="Line 5"/>
          <p:cNvSpPr/>
          <p:nvPr/>
        </p:nvSpPr>
        <p:spPr>
          <a:xfrm>
            <a:off x="5190840" y="4084560"/>
            <a:ext cx="2678040" cy="360"/>
          </a:xfrm>
          <a:prstGeom prst="line">
            <a:avLst/>
          </a:prstGeom>
          <a:ln w="9360">
            <a:solidFill>
              <a:schemeClr val="tx1"/>
            </a:solidFill>
            <a:round/>
          </a:ln>
        </p:spPr>
        <p:style>
          <a:lnRef idx="0"/>
          <a:fillRef idx="0"/>
          <a:effectRef idx="0"/>
          <a:fontRef idx="minor"/>
        </p:style>
      </p:sp>
      <p:sp>
        <p:nvSpPr>
          <p:cNvPr id="616" name="Line 6"/>
          <p:cNvSpPr/>
          <p:nvPr/>
        </p:nvSpPr>
        <p:spPr>
          <a:xfrm>
            <a:off x="5167080" y="3009600"/>
            <a:ext cx="277920" cy="360"/>
          </a:xfrm>
          <a:prstGeom prst="line">
            <a:avLst/>
          </a:prstGeom>
          <a:ln w="9360">
            <a:solidFill>
              <a:schemeClr val="tx1"/>
            </a:solidFill>
            <a:round/>
          </a:ln>
        </p:spPr>
        <p:style>
          <a:lnRef idx="0"/>
          <a:fillRef idx="0"/>
          <a:effectRef idx="0"/>
          <a:fontRef idx="minor"/>
        </p:style>
      </p:sp>
      <p:sp>
        <p:nvSpPr>
          <p:cNvPr id="617" name="Line 7"/>
          <p:cNvSpPr/>
          <p:nvPr/>
        </p:nvSpPr>
        <p:spPr>
          <a:xfrm>
            <a:off x="5209920" y="5010120"/>
            <a:ext cx="2665440" cy="360"/>
          </a:xfrm>
          <a:prstGeom prst="line">
            <a:avLst/>
          </a:prstGeom>
          <a:ln w="9360">
            <a:solidFill>
              <a:schemeClr val="tx1"/>
            </a:solidFill>
            <a:round/>
          </a:ln>
        </p:spPr>
        <p:style>
          <a:lnRef idx="0"/>
          <a:fillRef idx="0"/>
          <a:effectRef idx="0"/>
          <a:fontRef idx="minor"/>
        </p:style>
      </p:sp>
      <p:sp>
        <p:nvSpPr>
          <p:cNvPr id="618" name="Line 8"/>
          <p:cNvSpPr/>
          <p:nvPr/>
        </p:nvSpPr>
        <p:spPr>
          <a:xfrm>
            <a:off x="6173640" y="3111480"/>
            <a:ext cx="1668600" cy="360"/>
          </a:xfrm>
          <a:prstGeom prst="line">
            <a:avLst/>
          </a:prstGeom>
          <a:ln w="9360">
            <a:solidFill>
              <a:schemeClr val="tx1"/>
            </a:solidFill>
            <a:round/>
          </a:ln>
        </p:spPr>
        <p:style>
          <a:lnRef idx="0"/>
          <a:fillRef idx="0"/>
          <a:effectRef idx="0"/>
          <a:fontRef idx="minor"/>
        </p:style>
      </p:sp>
      <p:sp>
        <p:nvSpPr>
          <p:cNvPr id="619" name="Line 9"/>
          <p:cNvSpPr/>
          <p:nvPr/>
        </p:nvSpPr>
        <p:spPr>
          <a:xfrm>
            <a:off x="6178320" y="5135400"/>
            <a:ext cx="1668600" cy="360"/>
          </a:xfrm>
          <a:prstGeom prst="line">
            <a:avLst/>
          </a:prstGeom>
          <a:ln w="9360">
            <a:solidFill>
              <a:schemeClr val="tx1"/>
            </a:solidFill>
            <a:round/>
          </a:ln>
        </p:spPr>
        <p:style>
          <a:lnRef idx="0"/>
          <a:fillRef idx="0"/>
          <a:effectRef idx="0"/>
          <a:fontRef idx="minor"/>
        </p:style>
      </p:sp>
      <p:sp>
        <p:nvSpPr>
          <p:cNvPr id="620" name="Line 10"/>
          <p:cNvSpPr/>
          <p:nvPr/>
        </p:nvSpPr>
        <p:spPr>
          <a:xfrm>
            <a:off x="6186240" y="4192560"/>
            <a:ext cx="1656000" cy="360"/>
          </a:xfrm>
          <a:prstGeom prst="line">
            <a:avLst/>
          </a:prstGeom>
          <a:ln w="9360">
            <a:solidFill>
              <a:schemeClr val="tx1"/>
            </a:solidFill>
            <a:round/>
          </a:ln>
        </p:spPr>
        <p:style>
          <a:lnRef idx="0"/>
          <a:fillRef idx="0"/>
          <a:effectRef idx="0"/>
          <a:fontRef idx="minor"/>
        </p:style>
      </p:sp>
      <p:sp>
        <p:nvSpPr>
          <p:cNvPr id="621" name="CustomShape 11"/>
          <p:cNvSpPr/>
          <p:nvPr/>
        </p:nvSpPr>
        <p:spPr>
          <a:xfrm>
            <a:off x="5986440" y="5319720"/>
            <a:ext cx="398160" cy="347400"/>
          </a:xfrm>
          <a:prstGeom prst="rect">
            <a:avLst/>
          </a:prstGeom>
          <a:solidFill>
            <a:srgbClr val="99ccff"/>
          </a:solidFill>
          <a:ln w="9360">
            <a:solidFill>
              <a:schemeClr val="tx1"/>
            </a:solidFill>
            <a:miter/>
          </a:ln>
        </p:spPr>
        <p:style>
          <a:lnRef idx="0"/>
          <a:fillRef idx="0"/>
          <a:effectRef idx="0"/>
          <a:fontRef idx="minor"/>
        </p:style>
      </p:sp>
      <p:sp>
        <p:nvSpPr>
          <p:cNvPr id="622" name="CustomShape 12"/>
          <p:cNvSpPr/>
          <p:nvPr/>
        </p:nvSpPr>
        <p:spPr>
          <a:xfrm>
            <a:off x="5986440" y="4387680"/>
            <a:ext cx="398160" cy="347400"/>
          </a:xfrm>
          <a:prstGeom prst="rect">
            <a:avLst/>
          </a:prstGeom>
          <a:solidFill>
            <a:srgbClr val="99ccff"/>
          </a:solidFill>
          <a:ln w="9360">
            <a:solidFill>
              <a:schemeClr val="tx1"/>
            </a:solidFill>
            <a:miter/>
          </a:ln>
        </p:spPr>
        <p:style>
          <a:lnRef idx="0"/>
          <a:fillRef idx="0"/>
          <a:effectRef idx="0"/>
          <a:fontRef idx="minor"/>
        </p:style>
      </p:sp>
      <p:sp>
        <p:nvSpPr>
          <p:cNvPr id="623" name="CustomShape 13"/>
          <p:cNvSpPr/>
          <p:nvPr/>
        </p:nvSpPr>
        <p:spPr>
          <a:xfrm>
            <a:off x="5973840" y="3303720"/>
            <a:ext cx="398160" cy="347400"/>
          </a:xfrm>
          <a:prstGeom prst="rect">
            <a:avLst/>
          </a:prstGeom>
          <a:solidFill>
            <a:srgbClr val="99ccff"/>
          </a:solidFill>
          <a:ln w="9360">
            <a:solidFill>
              <a:schemeClr val="tx1"/>
            </a:solidFill>
            <a:miter/>
          </a:ln>
        </p:spPr>
        <p:style>
          <a:lnRef idx="0"/>
          <a:fillRef idx="0"/>
          <a:effectRef idx="0"/>
          <a:fontRef idx="minor"/>
        </p:style>
      </p:sp>
      <p:sp>
        <p:nvSpPr>
          <p:cNvPr id="624" name="Line 14"/>
          <p:cNvSpPr/>
          <p:nvPr/>
        </p:nvSpPr>
        <p:spPr>
          <a:xfrm flipV="1">
            <a:off x="6184800" y="5132160"/>
            <a:ext cx="360" cy="187200"/>
          </a:xfrm>
          <a:prstGeom prst="line">
            <a:avLst/>
          </a:prstGeom>
          <a:ln w="9360">
            <a:solidFill>
              <a:schemeClr val="tx1"/>
            </a:solidFill>
            <a:round/>
          </a:ln>
        </p:spPr>
        <p:style>
          <a:lnRef idx="0"/>
          <a:fillRef idx="0"/>
          <a:effectRef idx="0"/>
          <a:fontRef idx="minor"/>
        </p:style>
      </p:sp>
      <p:sp>
        <p:nvSpPr>
          <p:cNvPr id="625" name="Line 15"/>
          <p:cNvSpPr/>
          <p:nvPr/>
        </p:nvSpPr>
        <p:spPr>
          <a:xfrm flipV="1">
            <a:off x="6186240" y="4200480"/>
            <a:ext cx="360" cy="187200"/>
          </a:xfrm>
          <a:prstGeom prst="line">
            <a:avLst/>
          </a:prstGeom>
          <a:ln w="9360">
            <a:solidFill>
              <a:schemeClr val="tx1"/>
            </a:solidFill>
            <a:round/>
          </a:ln>
        </p:spPr>
        <p:style>
          <a:lnRef idx="0"/>
          <a:fillRef idx="0"/>
          <a:effectRef idx="0"/>
          <a:fontRef idx="minor"/>
        </p:style>
      </p:sp>
      <p:sp>
        <p:nvSpPr>
          <p:cNvPr id="626" name="Line 16"/>
          <p:cNvSpPr/>
          <p:nvPr/>
        </p:nvSpPr>
        <p:spPr>
          <a:xfrm flipV="1">
            <a:off x="6172200" y="3116160"/>
            <a:ext cx="360" cy="187200"/>
          </a:xfrm>
          <a:prstGeom prst="line">
            <a:avLst/>
          </a:prstGeom>
          <a:ln w="9360">
            <a:solidFill>
              <a:schemeClr val="tx1"/>
            </a:solidFill>
            <a:round/>
          </a:ln>
        </p:spPr>
        <p:style>
          <a:lnRef idx="0"/>
          <a:fillRef idx="0"/>
          <a:effectRef idx="0"/>
          <a:fontRef idx="minor"/>
        </p:style>
      </p:sp>
      <p:sp>
        <p:nvSpPr>
          <p:cNvPr id="627" name="CustomShape 17"/>
          <p:cNvSpPr/>
          <p:nvPr/>
        </p:nvSpPr>
        <p:spPr>
          <a:xfrm>
            <a:off x="4213080" y="4856040"/>
            <a:ext cx="831960" cy="3034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400" spc="-1" strike="noStrike">
                <a:solidFill>
                  <a:srgbClr val="000000"/>
                </a:solidFill>
                <a:latin typeface="Arial"/>
              </a:rPr>
              <a:t>RST 5.5</a:t>
            </a:r>
            <a:endParaRPr b="0" lang="en-IN" sz="1400" spc="-1" strike="noStrike">
              <a:latin typeface="Arial"/>
            </a:endParaRPr>
          </a:p>
        </p:txBody>
      </p:sp>
      <p:sp>
        <p:nvSpPr>
          <p:cNvPr id="628" name="CustomShape 18"/>
          <p:cNvSpPr/>
          <p:nvPr/>
        </p:nvSpPr>
        <p:spPr>
          <a:xfrm>
            <a:off x="4213080" y="3925800"/>
            <a:ext cx="831960" cy="3034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400" spc="-1" strike="noStrike">
                <a:solidFill>
                  <a:srgbClr val="000000"/>
                </a:solidFill>
                <a:latin typeface="Arial"/>
              </a:rPr>
              <a:t>RST 6.5</a:t>
            </a:r>
            <a:endParaRPr b="0" lang="en-IN" sz="1400" spc="-1" strike="noStrike">
              <a:latin typeface="Arial"/>
            </a:endParaRPr>
          </a:p>
        </p:txBody>
      </p:sp>
      <p:sp>
        <p:nvSpPr>
          <p:cNvPr id="629" name="CustomShape 19"/>
          <p:cNvSpPr/>
          <p:nvPr/>
        </p:nvSpPr>
        <p:spPr>
          <a:xfrm>
            <a:off x="4213080" y="2887560"/>
            <a:ext cx="831960" cy="3034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400" spc="-1" strike="noStrike">
                <a:solidFill>
                  <a:srgbClr val="000000"/>
                </a:solidFill>
                <a:latin typeface="Arial"/>
              </a:rPr>
              <a:t>RST 7.5</a:t>
            </a:r>
            <a:endParaRPr b="0" lang="en-IN" sz="1400" spc="-1" strike="noStrike">
              <a:latin typeface="Arial"/>
            </a:endParaRPr>
          </a:p>
        </p:txBody>
      </p:sp>
      <p:sp>
        <p:nvSpPr>
          <p:cNvPr id="630" name="CustomShape 20"/>
          <p:cNvSpPr/>
          <p:nvPr/>
        </p:nvSpPr>
        <p:spPr>
          <a:xfrm>
            <a:off x="6348600" y="5234040"/>
            <a:ext cx="563760" cy="2728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200" spc="-1" strike="noStrike">
                <a:solidFill>
                  <a:srgbClr val="000000"/>
                </a:solidFill>
                <a:latin typeface="Arial"/>
              </a:rPr>
              <a:t>M 5.5</a:t>
            </a:r>
            <a:endParaRPr b="0" lang="en-IN" sz="1200" spc="-1" strike="noStrike">
              <a:latin typeface="Arial"/>
            </a:endParaRPr>
          </a:p>
        </p:txBody>
      </p:sp>
      <p:sp>
        <p:nvSpPr>
          <p:cNvPr id="631" name="CustomShape 21"/>
          <p:cNvSpPr/>
          <p:nvPr/>
        </p:nvSpPr>
        <p:spPr>
          <a:xfrm>
            <a:off x="6347160" y="4316400"/>
            <a:ext cx="563760" cy="2728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200" spc="-1" strike="noStrike">
                <a:solidFill>
                  <a:srgbClr val="000000"/>
                </a:solidFill>
                <a:latin typeface="Arial"/>
              </a:rPr>
              <a:t>M 6.5</a:t>
            </a:r>
            <a:endParaRPr b="0" lang="en-IN" sz="1200" spc="-1" strike="noStrike">
              <a:latin typeface="Arial"/>
            </a:endParaRPr>
          </a:p>
        </p:txBody>
      </p:sp>
      <p:sp>
        <p:nvSpPr>
          <p:cNvPr id="632" name="CustomShape 22"/>
          <p:cNvSpPr/>
          <p:nvPr/>
        </p:nvSpPr>
        <p:spPr>
          <a:xfrm>
            <a:off x="6347160" y="3219480"/>
            <a:ext cx="563760" cy="2728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200" spc="-1" strike="noStrike">
                <a:solidFill>
                  <a:srgbClr val="000000"/>
                </a:solidFill>
                <a:latin typeface="Arial"/>
              </a:rPr>
              <a:t>M 7.5</a:t>
            </a:r>
            <a:endParaRPr b="0" lang="en-IN" sz="1200" spc="-1" strike="noStrike">
              <a:latin typeface="Arial"/>
            </a:endParaRPr>
          </a:p>
        </p:txBody>
      </p:sp>
      <p:sp>
        <p:nvSpPr>
          <p:cNvPr id="633" name="CustomShape 23"/>
          <p:cNvSpPr/>
          <p:nvPr/>
        </p:nvSpPr>
        <p:spPr>
          <a:xfrm>
            <a:off x="5462640" y="2832120"/>
            <a:ext cx="436320" cy="374400"/>
          </a:xfrm>
          <a:prstGeom prst="rect">
            <a:avLst/>
          </a:prstGeom>
          <a:solidFill>
            <a:srgbClr val="ccffcc"/>
          </a:solidFill>
          <a:ln w="9360">
            <a:solidFill>
              <a:schemeClr val="tx1"/>
            </a:solidFill>
            <a:miter/>
          </a:ln>
        </p:spPr>
        <p:style>
          <a:lnRef idx="0"/>
          <a:fillRef idx="0"/>
          <a:effectRef idx="0"/>
          <a:fontRef idx="minor"/>
        </p:style>
      </p:sp>
      <p:sp>
        <p:nvSpPr>
          <p:cNvPr id="634" name="CustomShape 24"/>
          <p:cNvSpPr/>
          <p:nvPr/>
        </p:nvSpPr>
        <p:spPr>
          <a:xfrm>
            <a:off x="5887080" y="2719440"/>
            <a:ext cx="1476720" cy="3034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400" spc="-1" strike="noStrike">
                <a:solidFill>
                  <a:srgbClr val="000000"/>
                </a:solidFill>
                <a:latin typeface="Arial"/>
              </a:rPr>
              <a:t>RST7.5 Memory</a:t>
            </a:r>
            <a:endParaRPr b="0" lang="en-IN" sz="1400" spc="-1" strike="noStrike">
              <a:latin typeface="Arial"/>
            </a:endParaRPr>
          </a:p>
        </p:txBody>
      </p:sp>
      <p:sp>
        <p:nvSpPr>
          <p:cNvPr id="635" name="Line 25"/>
          <p:cNvSpPr/>
          <p:nvPr/>
        </p:nvSpPr>
        <p:spPr>
          <a:xfrm>
            <a:off x="5897520" y="3012840"/>
            <a:ext cx="1955520" cy="360"/>
          </a:xfrm>
          <a:prstGeom prst="line">
            <a:avLst/>
          </a:prstGeom>
          <a:ln w="9360">
            <a:solidFill>
              <a:schemeClr val="tx1"/>
            </a:solidFill>
            <a:round/>
          </a:ln>
        </p:spPr>
        <p:style>
          <a:lnRef idx="0"/>
          <a:fillRef idx="0"/>
          <a:effectRef idx="0"/>
          <a:fontRef idx="minor"/>
        </p:style>
      </p:sp>
      <p:grpSp>
        <p:nvGrpSpPr>
          <p:cNvPr id="636" name="Group 26"/>
          <p:cNvGrpSpPr/>
          <p:nvPr/>
        </p:nvGrpSpPr>
        <p:grpSpPr>
          <a:xfrm>
            <a:off x="1077840" y="3516480"/>
            <a:ext cx="2014920" cy="822240"/>
            <a:chOff x="1077840" y="3516480"/>
            <a:chExt cx="2014920" cy="822240"/>
          </a:xfrm>
        </p:grpSpPr>
        <p:sp>
          <p:nvSpPr>
            <p:cNvPr id="637" name="CustomShape 27"/>
            <p:cNvSpPr/>
            <p:nvPr/>
          </p:nvSpPr>
          <p:spPr>
            <a:xfrm>
              <a:off x="1112760" y="3800520"/>
              <a:ext cx="1979280" cy="510840"/>
            </a:xfrm>
            <a:prstGeom prst="rect">
              <a:avLst/>
            </a:prstGeom>
            <a:solidFill>
              <a:schemeClr val="accent1"/>
            </a:solidFill>
            <a:ln w="9360">
              <a:solidFill>
                <a:schemeClr val="tx1"/>
              </a:solidFill>
              <a:miter/>
            </a:ln>
          </p:spPr>
          <p:style>
            <a:lnRef idx="0"/>
            <a:fillRef idx="0"/>
            <a:effectRef idx="0"/>
            <a:fontRef idx="minor"/>
          </p:style>
        </p:sp>
        <p:sp>
          <p:nvSpPr>
            <p:cNvPr id="638" name="CustomShape 28"/>
            <p:cNvSpPr/>
            <p:nvPr/>
          </p:nvSpPr>
          <p:spPr>
            <a:xfrm rot="16200000">
              <a:off x="939240" y="3896640"/>
              <a:ext cx="580680" cy="303480"/>
            </a:xfrm>
            <a:prstGeom prst="rect">
              <a:avLst/>
            </a:prstGeom>
            <a:noFill/>
            <a:ln>
              <a:noFill/>
            </a:ln>
          </p:spPr>
          <p:style>
            <a:lnRef idx="0"/>
            <a:fillRef idx="0"/>
            <a:effectRef idx="0"/>
            <a:fontRef idx="minor"/>
          </p:style>
          <p:txBody>
            <a:bodyPr lIns="90000" rIns="90000" tIns="45000" bIns="45000"/>
            <a:p>
              <a:pPr algn="ctr">
                <a:lnSpc>
                  <a:spcPct val="100000"/>
                </a:lnSpc>
              </a:pPr>
              <a:r>
                <a:rPr b="0" lang="en-IN" sz="1400" spc="-1" strike="noStrike">
                  <a:solidFill>
                    <a:srgbClr val="000000"/>
                  </a:solidFill>
                  <a:latin typeface="Arial"/>
                </a:rPr>
                <a:t>SDI</a:t>
              </a:r>
              <a:endParaRPr b="0" lang="en-IN" sz="1400" spc="-1" strike="noStrike">
                <a:latin typeface="Arial"/>
              </a:endParaRPr>
            </a:p>
          </p:txBody>
        </p:sp>
        <p:sp>
          <p:nvSpPr>
            <p:cNvPr id="639" name="CustomShape 29"/>
            <p:cNvSpPr/>
            <p:nvPr/>
          </p:nvSpPr>
          <p:spPr>
            <a:xfrm rot="16200000">
              <a:off x="1196640" y="3909600"/>
              <a:ext cx="547920" cy="30312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400" spc="-1" strike="noStrike">
                  <a:solidFill>
                    <a:srgbClr val="000000"/>
                  </a:solidFill>
                  <a:latin typeface="Arial"/>
                </a:rPr>
                <a:t>P7.5</a:t>
              </a:r>
              <a:endParaRPr b="0" lang="en-IN" sz="1400" spc="-1" strike="noStrike">
                <a:latin typeface="Arial"/>
              </a:endParaRPr>
            </a:p>
          </p:txBody>
        </p:sp>
        <p:sp>
          <p:nvSpPr>
            <p:cNvPr id="640" name="CustomShape 30"/>
            <p:cNvSpPr/>
            <p:nvPr/>
          </p:nvSpPr>
          <p:spPr>
            <a:xfrm rot="16200000">
              <a:off x="1449360" y="3909600"/>
              <a:ext cx="547920" cy="30312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400" spc="-1" strike="noStrike">
                  <a:solidFill>
                    <a:srgbClr val="000000"/>
                  </a:solidFill>
                  <a:latin typeface="Arial"/>
                </a:rPr>
                <a:t>P6.5</a:t>
              </a:r>
              <a:endParaRPr b="0" lang="en-IN" sz="1400" spc="-1" strike="noStrike">
                <a:latin typeface="Arial"/>
              </a:endParaRPr>
            </a:p>
          </p:txBody>
        </p:sp>
        <p:sp>
          <p:nvSpPr>
            <p:cNvPr id="641" name="CustomShape 31"/>
            <p:cNvSpPr/>
            <p:nvPr/>
          </p:nvSpPr>
          <p:spPr>
            <a:xfrm rot="16200000">
              <a:off x="1690560" y="3911040"/>
              <a:ext cx="547920" cy="30312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400" spc="-1" strike="noStrike">
                  <a:solidFill>
                    <a:srgbClr val="000000"/>
                  </a:solidFill>
                  <a:latin typeface="Arial"/>
                </a:rPr>
                <a:t>P5.5</a:t>
              </a:r>
              <a:endParaRPr b="0" lang="en-IN" sz="1400" spc="-1" strike="noStrike">
                <a:latin typeface="Arial"/>
              </a:endParaRPr>
            </a:p>
          </p:txBody>
        </p:sp>
        <p:sp>
          <p:nvSpPr>
            <p:cNvPr id="642" name="CustomShape 32"/>
            <p:cNvSpPr/>
            <p:nvPr/>
          </p:nvSpPr>
          <p:spPr>
            <a:xfrm rot="16200000">
              <a:off x="1923480" y="3904560"/>
              <a:ext cx="563040" cy="303480"/>
            </a:xfrm>
            <a:prstGeom prst="rect">
              <a:avLst/>
            </a:prstGeom>
            <a:noFill/>
            <a:ln>
              <a:noFill/>
            </a:ln>
          </p:spPr>
          <p:style>
            <a:lnRef idx="0"/>
            <a:fillRef idx="0"/>
            <a:effectRef idx="0"/>
            <a:fontRef idx="minor"/>
          </p:style>
          <p:txBody>
            <a:bodyPr lIns="90000" rIns="90000" tIns="45000" bIns="45000"/>
            <a:p>
              <a:pPr algn="ctr">
                <a:lnSpc>
                  <a:spcPct val="100000"/>
                </a:lnSpc>
              </a:pPr>
              <a:r>
                <a:rPr b="0" lang="en-IN" sz="1400" spc="-1" strike="noStrike">
                  <a:solidFill>
                    <a:srgbClr val="000000"/>
                  </a:solidFill>
                  <a:latin typeface="Arial"/>
                </a:rPr>
                <a:t>IE</a:t>
              </a:r>
              <a:endParaRPr b="0" lang="en-IN" sz="1400" spc="-1" strike="noStrike">
                <a:latin typeface="Arial"/>
              </a:endParaRPr>
            </a:p>
          </p:txBody>
        </p:sp>
        <p:sp>
          <p:nvSpPr>
            <p:cNvPr id="643" name="CustomShape 33"/>
            <p:cNvSpPr/>
            <p:nvPr/>
          </p:nvSpPr>
          <p:spPr>
            <a:xfrm rot="16200000">
              <a:off x="2160000" y="3898440"/>
              <a:ext cx="577080" cy="30312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400" spc="-1" strike="noStrike">
                  <a:solidFill>
                    <a:srgbClr val="000000"/>
                  </a:solidFill>
                  <a:latin typeface="Arial"/>
                </a:rPr>
                <a:t>M7.5</a:t>
              </a:r>
              <a:endParaRPr b="0" lang="en-IN" sz="1400" spc="-1" strike="noStrike">
                <a:latin typeface="Arial"/>
              </a:endParaRPr>
            </a:p>
          </p:txBody>
        </p:sp>
        <p:sp>
          <p:nvSpPr>
            <p:cNvPr id="644" name="CustomShape 34"/>
            <p:cNvSpPr/>
            <p:nvPr/>
          </p:nvSpPr>
          <p:spPr>
            <a:xfrm rot="16200000">
              <a:off x="2401200" y="3898440"/>
              <a:ext cx="577080" cy="30312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400" spc="-1" strike="noStrike">
                  <a:solidFill>
                    <a:srgbClr val="000000"/>
                  </a:solidFill>
                  <a:latin typeface="Arial"/>
                </a:rPr>
                <a:t>M6.5</a:t>
              </a:r>
              <a:endParaRPr b="0" lang="en-IN" sz="1400" spc="-1" strike="noStrike">
                <a:latin typeface="Arial"/>
              </a:endParaRPr>
            </a:p>
          </p:txBody>
        </p:sp>
        <p:sp>
          <p:nvSpPr>
            <p:cNvPr id="645" name="CustomShape 35"/>
            <p:cNvSpPr/>
            <p:nvPr/>
          </p:nvSpPr>
          <p:spPr>
            <a:xfrm rot="16200000">
              <a:off x="2642400" y="3896640"/>
              <a:ext cx="577080" cy="30312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400" spc="-1" strike="noStrike">
                  <a:solidFill>
                    <a:srgbClr val="000000"/>
                  </a:solidFill>
                  <a:latin typeface="Arial"/>
                </a:rPr>
                <a:t>M5.5</a:t>
              </a:r>
              <a:endParaRPr b="0" lang="en-IN" sz="1400" spc="-1" strike="noStrike">
                <a:latin typeface="Arial"/>
              </a:endParaRPr>
            </a:p>
          </p:txBody>
        </p:sp>
        <p:sp>
          <p:nvSpPr>
            <p:cNvPr id="646" name="Line 36"/>
            <p:cNvSpPr/>
            <p:nvPr/>
          </p:nvSpPr>
          <p:spPr>
            <a:xfrm flipV="1">
              <a:off x="1349280" y="3800160"/>
              <a:ext cx="360" cy="511200"/>
            </a:xfrm>
            <a:prstGeom prst="line">
              <a:avLst/>
            </a:prstGeom>
            <a:ln w="9360">
              <a:solidFill>
                <a:schemeClr val="tx1"/>
              </a:solidFill>
              <a:round/>
            </a:ln>
          </p:spPr>
          <p:style>
            <a:lnRef idx="0"/>
            <a:fillRef idx="0"/>
            <a:effectRef idx="0"/>
            <a:fontRef idx="minor"/>
          </p:style>
        </p:sp>
        <p:sp>
          <p:nvSpPr>
            <p:cNvPr id="647" name="Line 37"/>
            <p:cNvSpPr/>
            <p:nvPr/>
          </p:nvSpPr>
          <p:spPr>
            <a:xfrm flipV="1">
              <a:off x="1601640" y="3800160"/>
              <a:ext cx="360" cy="511200"/>
            </a:xfrm>
            <a:prstGeom prst="line">
              <a:avLst/>
            </a:prstGeom>
            <a:ln w="9360">
              <a:solidFill>
                <a:schemeClr val="tx1"/>
              </a:solidFill>
              <a:round/>
            </a:ln>
          </p:spPr>
          <p:style>
            <a:lnRef idx="0"/>
            <a:fillRef idx="0"/>
            <a:effectRef idx="0"/>
            <a:fontRef idx="minor"/>
          </p:style>
        </p:sp>
        <p:sp>
          <p:nvSpPr>
            <p:cNvPr id="648" name="Line 38"/>
            <p:cNvSpPr/>
            <p:nvPr/>
          </p:nvSpPr>
          <p:spPr>
            <a:xfrm flipV="1">
              <a:off x="1841400" y="3800160"/>
              <a:ext cx="360" cy="511200"/>
            </a:xfrm>
            <a:prstGeom prst="line">
              <a:avLst/>
            </a:prstGeom>
            <a:ln w="9360">
              <a:solidFill>
                <a:schemeClr val="tx1"/>
              </a:solidFill>
              <a:round/>
            </a:ln>
          </p:spPr>
          <p:style>
            <a:lnRef idx="0"/>
            <a:fillRef idx="0"/>
            <a:effectRef idx="0"/>
            <a:fontRef idx="minor"/>
          </p:style>
        </p:sp>
        <p:sp>
          <p:nvSpPr>
            <p:cNvPr id="649" name="Line 39"/>
            <p:cNvSpPr/>
            <p:nvPr/>
          </p:nvSpPr>
          <p:spPr>
            <a:xfrm flipV="1">
              <a:off x="2081160" y="3800160"/>
              <a:ext cx="360" cy="511200"/>
            </a:xfrm>
            <a:prstGeom prst="line">
              <a:avLst/>
            </a:prstGeom>
            <a:ln w="9360">
              <a:solidFill>
                <a:schemeClr val="tx1"/>
              </a:solidFill>
              <a:round/>
            </a:ln>
          </p:spPr>
          <p:style>
            <a:lnRef idx="0"/>
            <a:fillRef idx="0"/>
            <a:effectRef idx="0"/>
            <a:fontRef idx="minor"/>
          </p:style>
        </p:sp>
        <p:sp>
          <p:nvSpPr>
            <p:cNvPr id="650" name="Line 40"/>
            <p:cNvSpPr/>
            <p:nvPr/>
          </p:nvSpPr>
          <p:spPr>
            <a:xfrm flipV="1">
              <a:off x="2333520" y="3800160"/>
              <a:ext cx="360" cy="511200"/>
            </a:xfrm>
            <a:prstGeom prst="line">
              <a:avLst/>
            </a:prstGeom>
            <a:ln w="9360">
              <a:solidFill>
                <a:schemeClr val="tx1"/>
              </a:solidFill>
              <a:round/>
            </a:ln>
          </p:spPr>
          <p:style>
            <a:lnRef idx="0"/>
            <a:fillRef idx="0"/>
            <a:effectRef idx="0"/>
            <a:fontRef idx="minor"/>
          </p:style>
        </p:sp>
        <p:sp>
          <p:nvSpPr>
            <p:cNvPr id="651" name="Line 41"/>
            <p:cNvSpPr/>
            <p:nvPr/>
          </p:nvSpPr>
          <p:spPr>
            <a:xfrm flipV="1">
              <a:off x="2585880" y="3800160"/>
              <a:ext cx="360" cy="511200"/>
            </a:xfrm>
            <a:prstGeom prst="line">
              <a:avLst/>
            </a:prstGeom>
            <a:ln w="9360">
              <a:solidFill>
                <a:schemeClr val="tx1"/>
              </a:solidFill>
              <a:round/>
            </a:ln>
          </p:spPr>
          <p:style>
            <a:lnRef idx="0"/>
            <a:fillRef idx="0"/>
            <a:effectRef idx="0"/>
            <a:fontRef idx="minor"/>
          </p:style>
        </p:sp>
        <p:sp>
          <p:nvSpPr>
            <p:cNvPr id="652" name="Line 42"/>
            <p:cNvSpPr/>
            <p:nvPr/>
          </p:nvSpPr>
          <p:spPr>
            <a:xfrm flipV="1">
              <a:off x="2825640" y="3800160"/>
              <a:ext cx="360" cy="511200"/>
            </a:xfrm>
            <a:prstGeom prst="line">
              <a:avLst/>
            </a:prstGeom>
            <a:ln w="9360">
              <a:solidFill>
                <a:schemeClr val="tx1"/>
              </a:solidFill>
              <a:round/>
            </a:ln>
          </p:spPr>
          <p:style>
            <a:lnRef idx="0"/>
            <a:fillRef idx="0"/>
            <a:effectRef idx="0"/>
            <a:fontRef idx="minor"/>
          </p:style>
        </p:sp>
        <p:sp>
          <p:nvSpPr>
            <p:cNvPr id="653" name="CustomShape 43"/>
            <p:cNvSpPr/>
            <p:nvPr/>
          </p:nvSpPr>
          <p:spPr>
            <a:xfrm>
              <a:off x="2826360" y="3516480"/>
              <a:ext cx="266400" cy="2728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200" spc="-1" strike="noStrike">
                  <a:solidFill>
                    <a:srgbClr val="000000"/>
                  </a:solidFill>
                  <a:latin typeface="Arial"/>
                </a:rPr>
                <a:t>0</a:t>
              </a:r>
              <a:endParaRPr b="0" lang="en-IN" sz="1200" spc="-1" strike="noStrike">
                <a:latin typeface="Arial"/>
              </a:endParaRPr>
            </a:p>
          </p:txBody>
        </p:sp>
        <p:sp>
          <p:nvSpPr>
            <p:cNvPr id="654" name="CustomShape 44"/>
            <p:cNvSpPr/>
            <p:nvPr/>
          </p:nvSpPr>
          <p:spPr>
            <a:xfrm>
              <a:off x="2572560" y="3516480"/>
              <a:ext cx="266400" cy="2728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200" spc="-1" strike="noStrike">
                  <a:solidFill>
                    <a:srgbClr val="000000"/>
                  </a:solidFill>
                  <a:latin typeface="Arial"/>
                </a:rPr>
                <a:t>1</a:t>
              </a:r>
              <a:endParaRPr b="0" lang="en-IN" sz="1200" spc="-1" strike="noStrike">
                <a:latin typeface="Arial"/>
              </a:endParaRPr>
            </a:p>
          </p:txBody>
        </p:sp>
        <p:sp>
          <p:nvSpPr>
            <p:cNvPr id="655" name="CustomShape 45"/>
            <p:cNvSpPr/>
            <p:nvPr/>
          </p:nvSpPr>
          <p:spPr>
            <a:xfrm>
              <a:off x="2331000" y="3516480"/>
              <a:ext cx="266400" cy="2728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200" spc="-1" strike="noStrike">
                  <a:solidFill>
                    <a:srgbClr val="000000"/>
                  </a:solidFill>
                  <a:latin typeface="Arial"/>
                </a:rPr>
                <a:t>2</a:t>
              </a:r>
              <a:endParaRPr b="0" lang="en-IN" sz="1200" spc="-1" strike="noStrike">
                <a:latin typeface="Arial"/>
              </a:endParaRPr>
            </a:p>
          </p:txBody>
        </p:sp>
        <p:sp>
          <p:nvSpPr>
            <p:cNvPr id="656" name="CustomShape 46"/>
            <p:cNvSpPr/>
            <p:nvPr/>
          </p:nvSpPr>
          <p:spPr>
            <a:xfrm>
              <a:off x="2077200" y="3516480"/>
              <a:ext cx="266400" cy="2728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200" spc="-1" strike="noStrike">
                  <a:solidFill>
                    <a:srgbClr val="000000"/>
                  </a:solidFill>
                  <a:latin typeface="Arial"/>
                </a:rPr>
                <a:t>3</a:t>
              </a:r>
              <a:endParaRPr b="0" lang="en-IN" sz="1200" spc="-1" strike="noStrike">
                <a:latin typeface="Arial"/>
              </a:endParaRPr>
            </a:p>
          </p:txBody>
        </p:sp>
        <p:sp>
          <p:nvSpPr>
            <p:cNvPr id="657" name="CustomShape 47"/>
            <p:cNvSpPr/>
            <p:nvPr/>
          </p:nvSpPr>
          <p:spPr>
            <a:xfrm>
              <a:off x="1823040" y="3516480"/>
              <a:ext cx="266400" cy="2728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200" spc="-1" strike="noStrike">
                  <a:solidFill>
                    <a:srgbClr val="000000"/>
                  </a:solidFill>
                  <a:latin typeface="Arial"/>
                </a:rPr>
                <a:t>4</a:t>
              </a:r>
              <a:endParaRPr b="0" lang="en-IN" sz="1200" spc="-1" strike="noStrike">
                <a:latin typeface="Arial"/>
              </a:endParaRPr>
            </a:p>
          </p:txBody>
        </p:sp>
        <p:sp>
          <p:nvSpPr>
            <p:cNvPr id="658" name="CustomShape 48"/>
            <p:cNvSpPr/>
            <p:nvPr/>
          </p:nvSpPr>
          <p:spPr>
            <a:xfrm>
              <a:off x="1594440" y="3516480"/>
              <a:ext cx="266400" cy="2728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200" spc="-1" strike="noStrike">
                  <a:solidFill>
                    <a:srgbClr val="000000"/>
                  </a:solidFill>
                  <a:latin typeface="Arial"/>
                </a:rPr>
                <a:t>5</a:t>
              </a:r>
              <a:endParaRPr b="0" lang="en-IN" sz="1200" spc="-1" strike="noStrike">
                <a:latin typeface="Arial"/>
              </a:endParaRPr>
            </a:p>
          </p:txBody>
        </p:sp>
        <p:sp>
          <p:nvSpPr>
            <p:cNvPr id="659" name="CustomShape 49"/>
            <p:cNvSpPr/>
            <p:nvPr/>
          </p:nvSpPr>
          <p:spPr>
            <a:xfrm>
              <a:off x="1353240" y="3516480"/>
              <a:ext cx="266400" cy="2728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200" spc="-1" strike="noStrike">
                  <a:solidFill>
                    <a:srgbClr val="000000"/>
                  </a:solidFill>
                  <a:latin typeface="Arial"/>
                </a:rPr>
                <a:t>6</a:t>
              </a:r>
              <a:endParaRPr b="0" lang="en-IN" sz="1200" spc="-1" strike="noStrike">
                <a:latin typeface="Arial"/>
              </a:endParaRPr>
            </a:p>
          </p:txBody>
        </p:sp>
        <p:sp>
          <p:nvSpPr>
            <p:cNvPr id="660" name="CustomShape 50"/>
            <p:cNvSpPr/>
            <p:nvPr/>
          </p:nvSpPr>
          <p:spPr>
            <a:xfrm>
              <a:off x="1112040" y="3516480"/>
              <a:ext cx="266400" cy="27288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200" spc="-1" strike="noStrike">
                  <a:solidFill>
                    <a:srgbClr val="000000"/>
                  </a:solidFill>
                  <a:latin typeface="Arial"/>
                </a:rPr>
                <a:t>7</a:t>
              </a:r>
              <a:endParaRPr b="0" lang="en-IN" sz="1200" spc="-1" strike="noStrike">
                <a:latin typeface="Arial"/>
              </a:endParaRPr>
            </a:p>
          </p:txBody>
        </p:sp>
      </p:grpSp>
      <p:sp>
        <p:nvSpPr>
          <p:cNvPr id="661" name="Line 51"/>
          <p:cNvSpPr/>
          <p:nvPr/>
        </p:nvSpPr>
        <p:spPr>
          <a:xfrm flipH="1">
            <a:off x="2947680" y="5478120"/>
            <a:ext cx="3162600" cy="360"/>
          </a:xfrm>
          <a:prstGeom prst="line">
            <a:avLst/>
          </a:prstGeom>
          <a:ln w="28440">
            <a:solidFill>
              <a:srgbClr val="ff6600"/>
            </a:solidFill>
            <a:round/>
          </a:ln>
        </p:spPr>
        <p:style>
          <a:lnRef idx="0"/>
          <a:fillRef idx="0"/>
          <a:effectRef idx="0"/>
          <a:fontRef idx="minor"/>
        </p:style>
      </p:sp>
      <p:sp>
        <p:nvSpPr>
          <p:cNvPr id="662" name="Line 52"/>
          <p:cNvSpPr/>
          <p:nvPr/>
        </p:nvSpPr>
        <p:spPr>
          <a:xfrm flipV="1">
            <a:off x="2947680" y="4270320"/>
            <a:ext cx="360" cy="1207800"/>
          </a:xfrm>
          <a:prstGeom prst="line">
            <a:avLst/>
          </a:prstGeom>
          <a:ln w="28440">
            <a:solidFill>
              <a:srgbClr val="ff6600"/>
            </a:solidFill>
            <a:round/>
            <a:tailEnd len="med" type="triangle" w="med"/>
          </a:ln>
        </p:spPr>
        <p:style>
          <a:lnRef idx="0"/>
          <a:fillRef idx="0"/>
          <a:effectRef idx="0"/>
          <a:fontRef idx="minor"/>
        </p:style>
      </p:sp>
      <p:sp>
        <p:nvSpPr>
          <p:cNvPr id="663" name="Line 53"/>
          <p:cNvSpPr/>
          <p:nvPr/>
        </p:nvSpPr>
        <p:spPr>
          <a:xfrm flipH="1">
            <a:off x="2698560" y="4557600"/>
            <a:ext cx="3486240" cy="360"/>
          </a:xfrm>
          <a:prstGeom prst="line">
            <a:avLst/>
          </a:prstGeom>
          <a:ln w="28440">
            <a:solidFill>
              <a:srgbClr val="ff6600"/>
            </a:solidFill>
            <a:round/>
          </a:ln>
        </p:spPr>
        <p:style>
          <a:lnRef idx="0"/>
          <a:fillRef idx="0"/>
          <a:effectRef idx="0"/>
          <a:fontRef idx="minor"/>
        </p:style>
      </p:sp>
      <p:sp>
        <p:nvSpPr>
          <p:cNvPr id="664" name="Line 54"/>
          <p:cNvSpPr/>
          <p:nvPr/>
        </p:nvSpPr>
        <p:spPr>
          <a:xfrm flipV="1">
            <a:off x="2698560" y="4171680"/>
            <a:ext cx="360" cy="385920"/>
          </a:xfrm>
          <a:prstGeom prst="line">
            <a:avLst/>
          </a:prstGeom>
          <a:ln w="28440">
            <a:solidFill>
              <a:srgbClr val="ff6600"/>
            </a:solidFill>
            <a:round/>
            <a:tailEnd len="med" type="triangle" w="med"/>
          </a:ln>
        </p:spPr>
        <p:style>
          <a:lnRef idx="0"/>
          <a:fillRef idx="0"/>
          <a:effectRef idx="0"/>
          <a:fontRef idx="minor"/>
        </p:style>
      </p:sp>
      <p:sp>
        <p:nvSpPr>
          <p:cNvPr id="665" name="Line 55"/>
          <p:cNvSpPr/>
          <p:nvPr/>
        </p:nvSpPr>
        <p:spPr>
          <a:xfrm flipH="1">
            <a:off x="2212920" y="5827680"/>
            <a:ext cx="4545000" cy="360"/>
          </a:xfrm>
          <a:prstGeom prst="line">
            <a:avLst/>
          </a:prstGeom>
          <a:ln w="28440">
            <a:solidFill>
              <a:srgbClr val="990000"/>
            </a:solidFill>
            <a:round/>
          </a:ln>
        </p:spPr>
        <p:style>
          <a:lnRef idx="0"/>
          <a:fillRef idx="0"/>
          <a:effectRef idx="0"/>
          <a:fontRef idx="minor"/>
        </p:style>
      </p:sp>
      <p:sp>
        <p:nvSpPr>
          <p:cNvPr id="666" name="Line 56"/>
          <p:cNvSpPr/>
          <p:nvPr/>
        </p:nvSpPr>
        <p:spPr>
          <a:xfrm flipV="1">
            <a:off x="2212920" y="4208400"/>
            <a:ext cx="360" cy="1619280"/>
          </a:xfrm>
          <a:prstGeom prst="line">
            <a:avLst/>
          </a:prstGeom>
          <a:ln w="28440">
            <a:solidFill>
              <a:srgbClr val="990000"/>
            </a:solidFill>
            <a:round/>
            <a:tailEnd len="med" type="triangle" w="med"/>
          </a:ln>
        </p:spPr>
        <p:style>
          <a:lnRef idx="0"/>
          <a:fillRef idx="0"/>
          <a:effectRef idx="0"/>
          <a:fontRef idx="minor"/>
        </p:style>
      </p:sp>
      <p:sp>
        <p:nvSpPr>
          <p:cNvPr id="667" name="Line 57"/>
          <p:cNvSpPr/>
          <p:nvPr/>
        </p:nvSpPr>
        <p:spPr>
          <a:xfrm flipH="1">
            <a:off x="2474640" y="3471840"/>
            <a:ext cx="3684600" cy="360"/>
          </a:xfrm>
          <a:prstGeom prst="line">
            <a:avLst/>
          </a:prstGeom>
          <a:ln w="28440">
            <a:solidFill>
              <a:srgbClr val="ff6600"/>
            </a:solidFill>
            <a:round/>
          </a:ln>
        </p:spPr>
        <p:style>
          <a:lnRef idx="0"/>
          <a:fillRef idx="0"/>
          <a:effectRef idx="0"/>
          <a:fontRef idx="minor"/>
        </p:style>
      </p:sp>
      <p:sp>
        <p:nvSpPr>
          <p:cNvPr id="668" name="Line 58"/>
          <p:cNvSpPr/>
          <p:nvPr/>
        </p:nvSpPr>
        <p:spPr>
          <a:xfrm>
            <a:off x="2474640" y="3471840"/>
            <a:ext cx="360" cy="423720"/>
          </a:xfrm>
          <a:prstGeom prst="line">
            <a:avLst/>
          </a:prstGeom>
          <a:ln w="28440">
            <a:solidFill>
              <a:srgbClr val="ff6600"/>
            </a:solidFill>
            <a:round/>
            <a:tailEnd len="med" type="triangle" w="med"/>
          </a:ln>
        </p:spPr>
        <p:style>
          <a:lnRef idx="0"/>
          <a:fillRef idx="0"/>
          <a:effectRef idx="0"/>
          <a:fontRef idx="minor"/>
        </p:style>
      </p:sp>
      <p:sp>
        <p:nvSpPr>
          <p:cNvPr id="669" name="Line 59"/>
          <p:cNvSpPr/>
          <p:nvPr/>
        </p:nvSpPr>
        <p:spPr>
          <a:xfrm flipH="1">
            <a:off x="1477800" y="2900160"/>
            <a:ext cx="4208400" cy="360"/>
          </a:xfrm>
          <a:prstGeom prst="line">
            <a:avLst/>
          </a:prstGeom>
          <a:ln w="28440">
            <a:solidFill>
              <a:schemeClr val="accent2"/>
            </a:solidFill>
            <a:round/>
          </a:ln>
        </p:spPr>
        <p:style>
          <a:lnRef idx="0"/>
          <a:fillRef idx="0"/>
          <a:effectRef idx="0"/>
          <a:fontRef idx="minor"/>
        </p:style>
      </p:sp>
      <p:sp>
        <p:nvSpPr>
          <p:cNvPr id="670" name="Line 60"/>
          <p:cNvSpPr/>
          <p:nvPr/>
        </p:nvSpPr>
        <p:spPr>
          <a:xfrm>
            <a:off x="1477800" y="2901600"/>
            <a:ext cx="360" cy="995400"/>
          </a:xfrm>
          <a:prstGeom prst="line">
            <a:avLst/>
          </a:prstGeom>
          <a:ln w="28440">
            <a:solidFill>
              <a:schemeClr val="accent2"/>
            </a:solidFill>
            <a:round/>
            <a:tailEnd len="med" type="triangle" w="med"/>
          </a:ln>
        </p:spPr>
        <p:style>
          <a:lnRef idx="0"/>
          <a:fillRef idx="0"/>
          <a:effectRef idx="0"/>
          <a:fontRef idx="minor"/>
        </p:style>
      </p:sp>
      <p:sp>
        <p:nvSpPr>
          <p:cNvPr id="671" name="Line 61"/>
          <p:cNvSpPr/>
          <p:nvPr/>
        </p:nvSpPr>
        <p:spPr>
          <a:xfrm flipH="1" flipV="1">
            <a:off x="1726920" y="3349440"/>
            <a:ext cx="3635640" cy="1440"/>
          </a:xfrm>
          <a:prstGeom prst="line">
            <a:avLst/>
          </a:prstGeom>
          <a:ln w="28440">
            <a:solidFill>
              <a:schemeClr val="accent2"/>
            </a:solidFill>
            <a:round/>
          </a:ln>
        </p:spPr>
        <p:style>
          <a:lnRef idx="0"/>
          <a:fillRef idx="0"/>
          <a:effectRef idx="0"/>
          <a:fontRef idx="minor"/>
        </p:style>
      </p:sp>
      <p:sp>
        <p:nvSpPr>
          <p:cNvPr id="672" name="Line 62"/>
          <p:cNvSpPr/>
          <p:nvPr/>
        </p:nvSpPr>
        <p:spPr>
          <a:xfrm>
            <a:off x="1726920" y="3349440"/>
            <a:ext cx="360" cy="547560"/>
          </a:xfrm>
          <a:prstGeom prst="line">
            <a:avLst/>
          </a:prstGeom>
          <a:ln w="28440">
            <a:solidFill>
              <a:schemeClr val="accent2"/>
            </a:solidFill>
            <a:round/>
            <a:tailEnd len="med" type="triangle" w="med"/>
          </a:ln>
        </p:spPr>
        <p:style>
          <a:lnRef idx="0"/>
          <a:fillRef idx="0"/>
          <a:effectRef idx="0"/>
          <a:fontRef idx="minor"/>
        </p:style>
      </p:sp>
      <p:sp>
        <p:nvSpPr>
          <p:cNvPr id="673" name="Line 63"/>
          <p:cNvSpPr/>
          <p:nvPr/>
        </p:nvSpPr>
        <p:spPr>
          <a:xfrm flipH="1">
            <a:off x="1950840" y="4789440"/>
            <a:ext cx="3436920" cy="360"/>
          </a:xfrm>
          <a:prstGeom prst="line">
            <a:avLst/>
          </a:prstGeom>
          <a:ln w="28440">
            <a:solidFill>
              <a:schemeClr val="accent2"/>
            </a:solidFill>
            <a:round/>
          </a:ln>
        </p:spPr>
        <p:style>
          <a:lnRef idx="0"/>
          <a:fillRef idx="0"/>
          <a:effectRef idx="0"/>
          <a:fontRef idx="minor"/>
        </p:style>
      </p:sp>
      <p:sp>
        <p:nvSpPr>
          <p:cNvPr id="674" name="Line 64"/>
          <p:cNvSpPr/>
          <p:nvPr/>
        </p:nvSpPr>
        <p:spPr>
          <a:xfrm flipV="1">
            <a:off x="1950840" y="4270320"/>
            <a:ext cx="360" cy="511200"/>
          </a:xfrm>
          <a:prstGeom prst="line">
            <a:avLst/>
          </a:prstGeom>
          <a:ln w="28440">
            <a:solidFill>
              <a:schemeClr val="accent2"/>
            </a:solidFill>
            <a:round/>
            <a:tailEnd len="med" type="triangle" w="med"/>
          </a:ln>
        </p:spPr>
        <p:style>
          <a:lnRef idx="0"/>
          <a:fillRef idx="0"/>
          <a:effectRef idx="0"/>
          <a:fontRef idx="minor"/>
        </p:style>
      </p:sp>
      <p:sp>
        <p:nvSpPr>
          <p:cNvPr id="675" name="Line 65"/>
          <p:cNvSpPr/>
          <p:nvPr/>
        </p:nvSpPr>
        <p:spPr>
          <a:xfrm>
            <a:off x="5391000" y="4794120"/>
            <a:ext cx="360" cy="210960"/>
          </a:xfrm>
          <a:prstGeom prst="line">
            <a:avLst/>
          </a:prstGeom>
          <a:ln w="28440">
            <a:solidFill>
              <a:schemeClr val="accent2"/>
            </a:solidFill>
            <a:round/>
          </a:ln>
        </p:spPr>
        <p:style>
          <a:lnRef idx="0"/>
          <a:fillRef idx="0"/>
          <a:effectRef idx="0"/>
          <a:fontRef idx="minor"/>
        </p:style>
      </p:sp>
      <p:sp>
        <p:nvSpPr>
          <p:cNvPr id="676" name="Line 66"/>
          <p:cNvSpPr/>
          <p:nvPr/>
        </p:nvSpPr>
        <p:spPr>
          <a:xfrm>
            <a:off x="5362560" y="3349440"/>
            <a:ext cx="360" cy="735120"/>
          </a:xfrm>
          <a:prstGeom prst="line">
            <a:avLst/>
          </a:prstGeom>
          <a:ln w="28440">
            <a:solidFill>
              <a:schemeClr val="accent2"/>
            </a:solidFill>
            <a:round/>
          </a:ln>
        </p:spPr>
        <p:style>
          <a:lnRef idx="0"/>
          <a:fillRef idx="0"/>
          <a:effectRef idx="0"/>
          <a:fontRef idx="minor"/>
        </p:style>
      </p:sp>
      <p:sp>
        <p:nvSpPr>
          <p:cNvPr id="677" name="CustomShape 67"/>
          <p:cNvSpPr/>
          <p:nvPr/>
        </p:nvSpPr>
        <p:spPr>
          <a:xfrm>
            <a:off x="5313240" y="4046400"/>
            <a:ext cx="74160" cy="74160"/>
          </a:xfrm>
          <a:prstGeom prst="ellipse">
            <a:avLst/>
          </a:prstGeom>
          <a:solidFill>
            <a:schemeClr val="accent2"/>
          </a:solidFill>
          <a:ln w="9360">
            <a:solidFill>
              <a:schemeClr val="tx1"/>
            </a:solidFill>
            <a:round/>
          </a:ln>
        </p:spPr>
        <p:style>
          <a:lnRef idx="0"/>
          <a:fillRef idx="0"/>
          <a:effectRef idx="0"/>
          <a:fontRef idx="minor"/>
        </p:style>
      </p:sp>
      <p:sp>
        <p:nvSpPr>
          <p:cNvPr id="678" name="CustomShape 68"/>
          <p:cNvSpPr/>
          <p:nvPr/>
        </p:nvSpPr>
        <p:spPr>
          <a:xfrm>
            <a:off x="5342040" y="4970520"/>
            <a:ext cx="74160" cy="74160"/>
          </a:xfrm>
          <a:prstGeom prst="ellipse">
            <a:avLst/>
          </a:prstGeom>
          <a:solidFill>
            <a:schemeClr val="accent2"/>
          </a:solidFill>
          <a:ln w="9360">
            <a:solidFill>
              <a:schemeClr val="tx1"/>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9"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c00000"/>
                </a:solidFill>
                <a:latin typeface="Calibri"/>
              </a:rPr>
              <a:t>What is Memory Mapped I/O?</a:t>
            </a:r>
            <a:endParaRPr b="0" lang="en-US" sz="4400" spc="-1" strike="noStrike">
              <a:solidFill>
                <a:srgbClr val="000000"/>
              </a:solidFill>
              <a:latin typeface="Calibri"/>
            </a:endParaRPr>
          </a:p>
        </p:txBody>
      </p:sp>
      <p:sp>
        <p:nvSpPr>
          <p:cNvPr id="680" name="TextShape 2"/>
          <p:cNvSpPr txBox="1"/>
          <p:nvPr/>
        </p:nvSpPr>
        <p:spPr>
          <a:xfrm>
            <a:off x="457200" y="1600200"/>
            <a:ext cx="8229240" cy="4525560"/>
          </a:xfrm>
          <a:prstGeom prst="rect">
            <a:avLst/>
          </a:prstGeom>
          <a:noFill/>
          <a:ln>
            <a:noFill/>
          </a:ln>
        </p:spPr>
        <p:txBody>
          <a:bodyPr>
            <a:normAutofit fontScale="84000"/>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Instead of having special methods for accessing the values to be read or written, just get them from memory or put them into memory.</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The device is connected directly to certain main memory locations. </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Two types of information to/from the device</a:t>
            </a:r>
            <a:endParaRPr b="0" lang="en-US" sz="32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Status</a:t>
            </a:r>
            <a:endParaRPr b="0" lang="en-US" sz="28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Value read/write</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1"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c00000"/>
                </a:solidFill>
                <a:latin typeface="Calibri"/>
              </a:rPr>
              <a:t>Memory Mapped I/O</a:t>
            </a:r>
            <a:endParaRPr b="0" lang="en-US" sz="4400" spc="-1" strike="noStrike">
              <a:solidFill>
                <a:srgbClr val="000000"/>
              </a:solidFill>
              <a:latin typeface="Calibri"/>
            </a:endParaRPr>
          </a:p>
        </p:txBody>
      </p:sp>
      <p:sp>
        <p:nvSpPr>
          <p:cNvPr id="682" name="CustomShape 2"/>
          <p:cNvSpPr/>
          <p:nvPr/>
        </p:nvSpPr>
        <p:spPr>
          <a:xfrm>
            <a:off x="0" y="0"/>
            <a:ext cx="9143640" cy="360"/>
          </a:xfrm>
          <a:prstGeom prst="rect">
            <a:avLst/>
          </a:prstGeom>
          <a:noFill/>
          <a:ln w="9360">
            <a:noFill/>
          </a:ln>
        </p:spPr>
        <p:style>
          <a:lnRef idx="0"/>
          <a:fillRef idx="0"/>
          <a:effectRef idx="0"/>
          <a:fontRef idx="minor"/>
        </p:style>
      </p:sp>
      <p:grpSp>
        <p:nvGrpSpPr>
          <p:cNvPr id="683" name="Group 3"/>
          <p:cNvGrpSpPr/>
          <p:nvPr/>
        </p:nvGrpSpPr>
        <p:grpSpPr>
          <a:xfrm>
            <a:off x="1742760" y="1657440"/>
            <a:ext cx="5713920" cy="4403880"/>
            <a:chOff x="1742760" y="1657440"/>
            <a:chExt cx="5713920" cy="4403880"/>
          </a:xfrm>
        </p:grpSpPr>
        <p:sp>
          <p:nvSpPr>
            <p:cNvPr id="684" name="CustomShape 4"/>
            <p:cNvSpPr/>
            <p:nvPr/>
          </p:nvSpPr>
          <p:spPr>
            <a:xfrm>
              <a:off x="1743120" y="1657440"/>
              <a:ext cx="5713200" cy="4403880"/>
            </a:xfrm>
            <a:prstGeom prst="rect">
              <a:avLst/>
            </a:prstGeom>
            <a:noFill/>
            <a:ln>
              <a:noFill/>
            </a:ln>
          </p:spPr>
          <p:style>
            <a:lnRef idx="0"/>
            <a:fillRef idx="0"/>
            <a:effectRef idx="0"/>
            <a:fontRef idx="minor"/>
          </p:style>
        </p:sp>
        <p:sp>
          <p:nvSpPr>
            <p:cNvPr id="685" name="CustomShape 5"/>
            <p:cNvSpPr/>
            <p:nvPr/>
          </p:nvSpPr>
          <p:spPr>
            <a:xfrm>
              <a:off x="3600720" y="1657440"/>
              <a:ext cx="1071000" cy="1071360"/>
            </a:xfrm>
            <a:prstGeom prst="ellipse">
              <a:avLst/>
            </a:prstGeom>
            <a:noFill/>
            <a:ln w="9360">
              <a:solidFill>
                <a:srgbClr val="000000"/>
              </a:solidFill>
              <a:round/>
            </a:ln>
          </p:spPr>
          <p:style>
            <a:lnRef idx="0"/>
            <a:fillRef idx="0"/>
            <a:effectRef idx="0"/>
            <a:fontRef idx="minor"/>
          </p:style>
        </p:sp>
        <p:sp>
          <p:nvSpPr>
            <p:cNvPr id="686" name="CustomShape 6"/>
            <p:cNvSpPr/>
            <p:nvPr/>
          </p:nvSpPr>
          <p:spPr>
            <a:xfrm>
              <a:off x="3887640" y="2061720"/>
              <a:ext cx="475200" cy="237600"/>
            </a:xfrm>
            <a:prstGeom prst="rect">
              <a:avLst/>
            </a:prstGeom>
            <a:noFill/>
            <a:ln w="9360">
              <a:noFill/>
            </a:ln>
          </p:spPr>
          <p:style>
            <a:lnRef idx="0"/>
            <a:fillRef idx="0"/>
            <a:effectRef idx="0"/>
            <a:fontRef idx="minor"/>
          </p:style>
          <p:txBody>
            <a:bodyPr lIns="46080" rIns="46080" tIns="23040" bIns="23040"/>
            <a:p>
              <a:pPr>
                <a:lnSpc>
                  <a:spcPct val="100000"/>
                </a:lnSpc>
              </a:pPr>
              <a:r>
                <a:rPr b="1" lang="en-IN" sz="1100" spc="-1" strike="noStrike">
                  <a:solidFill>
                    <a:srgbClr val="000000"/>
                  </a:solidFill>
                  <a:latin typeface="Arial"/>
                  <a:ea typeface="Times New Roman"/>
                </a:rPr>
                <a:t>CPU </a:t>
              </a:r>
              <a:endParaRPr b="0" lang="en-IN" sz="1100" spc="-1" strike="noStrike">
                <a:latin typeface="Arial"/>
              </a:endParaRPr>
            </a:p>
          </p:txBody>
        </p:sp>
        <p:sp>
          <p:nvSpPr>
            <p:cNvPr id="687" name="CustomShape 7"/>
            <p:cNvSpPr/>
            <p:nvPr/>
          </p:nvSpPr>
          <p:spPr>
            <a:xfrm>
              <a:off x="5599080" y="3960000"/>
              <a:ext cx="1785240" cy="571320"/>
            </a:xfrm>
            <a:prstGeom prst="rect">
              <a:avLst/>
            </a:prstGeom>
            <a:noFill/>
            <a:ln w="9360">
              <a:solidFill>
                <a:srgbClr val="000000"/>
              </a:solidFill>
              <a:miter/>
            </a:ln>
          </p:spPr>
          <p:style>
            <a:lnRef idx="0"/>
            <a:fillRef idx="0"/>
            <a:effectRef idx="0"/>
            <a:fontRef idx="minor"/>
          </p:style>
        </p:sp>
        <p:sp>
          <p:nvSpPr>
            <p:cNvPr id="688" name="CustomShape 8"/>
            <p:cNvSpPr/>
            <p:nvPr/>
          </p:nvSpPr>
          <p:spPr>
            <a:xfrm>
              <a:off x="5990400" y="4104000"/>
              <a:ext cx="1075680" cy="237600"/>
            </a:xfrm>
            <a:prstGeom prst="rect">
              <a:avLst/>
            </a:prstGeom>
            <a:noFill/>
            <a:ln w="9360">
              <a:noFill/>
            </a:ln>
          </p:spPr>
          <p:style>
            <a:lnRef idx="0"/>
            <a:fillRef idx="0"/>
            <a:effectRef idx="0"/>
            <a:fontRef idx="minor"/>
          </p:style>
          <p:txBody>
            <a:bodyPr lIns="46080" rIns="46080" tIns="23040" bIns="23040"/>
            <a:p>
              <a:pPr>
                <a:lnSpc>
                  <a:spcPct val="100000"/>
                </a:lnSpc>
              </a:pPr>
              <a:r>
                <a:rPr b="1" lang="en-IN" sz="1100" spc="-1" strike="noStrike">
                  <a:solidFill>
                    <a:srgbClr val="000000"/>
                  </a:solidFill>
                  <a:latin typeface="Arial"/>
                  <a:ea typeface="Times New Roman"/>
                </a:rPr>
                <a:t>Main memory </a:t>
              </a:r>
              <a:endParaRPr b="0" lang="en-IN" sz="1100" spc="-1" strike="noStrike">
                <a:latin typeface="Arial"/>
              </a:endParaRPr>
            </a:p>
          </p:txBody>
        </p:sp>
        <p:sp>
          <p:nvSpPr>
            <p:cNvPr id="689" name="Line 9"/>
            <p:cNvSpPr/>
            <p:nvPr/>
          </p:nvSpPr>
          <p:spPr>
            <a:xfrm>
              <a:off x="1742760" y="3103200"/>
              <a:ext cx="5713920" cy="360"/>
            </a:xfrm>
            <a:prstGeom prst="line">
              <a:avLst/>
            </a:prstGeom>
            <a:ln w="38160">
              <a:solidFill>
                <a:srgbClr val="000000"/>
              </a:solidFill>
              <a:round/>
            </a:ln>
          </p:spPr>
          <p:style>
            <a:lnRef idx="0"/>
            <a:fillRef idx="0"/>
            <a:effectRef idx="0"/>
            <a:fontRef idx="minor"/>
          </p:style>
        </p:sp>
        <p:sp>
          <p:nvSpPr>
            <p:cNvPr id="690" name="Line 10"/>
            <p:cNvSpPr/>
            <p:nvPr/>
          </p:nvSpPr>
          <p:spPr>
            <a:xfrm>
              <a:off x="1742760" y="3531960"/>
              <a:ext cx="5713920" cy="360"/>
            </a:xfrm>
            <a:prstGeom prst="line">
              <a:avLst/>
            </a:prstGeom>
            <a:ln w="38160">
              <a:solidFill>
                <a:srgbClr val="000000"/>
              </a:solidFill>
              <a:round/>
            </a:ln>
          </p:spPr>
          <p:style>
            <a:lnRef idx="0"/>
            <a:fillRef idx="0"/>
            <a:effectRef idx="0"/>
            <a:fontRef idx="minor"/>
          </p:style>
        </p:sp>
        <p:sp>
          <p:nvSpPr>
            <p:cNvPr id="691" name="Line 11"/>
            <p:cNvSpPr/>
            <p:nvPr/>
          </p:nvSpPr>
          <p:spPr>
            <a:xfrm>
              <a:off x="3879720" y="2680200"/>
              <a:ext cx="360" cy="419040"/>
            </a:xfrm>
            <a:prstGeom prst="line">
              <a:avLst/>
            </a:prstGeom>
            <a:ln w="9360">
              <a:solidFill>
                <a:srgbClr val="000000"/>
              </a:solidFill>
              <a:round/>
              <a:tailEnd len="med" type="triangle" w="med"/>
            </a:ln>
          </p:spPr>
          <p:style>
            <a:lnRef idx="0"/>
            <a:fillRef idx="0"/>
            <a:effectRef idx="0"/>
            <a:fontRef idx="minor"/>
          </p:style>
        </p:sp>
        <p:sp>
          <p:nvSpPr>
            <p:cNvPr id="692" name="Line 12"/>
            <p:cNvSpPr/>
            <p:nvPr/>
          </p:nvSpPr>
          <p:spPr>
            <a:xfrm>
              <a:off x="6028200" y="3103200"/>
              <a:ext cx="360" cy="856440"/>
            </a:xfrm>
            <a:prstGeom prst="line">
              <a:avLst/>
            </a:prstGeom>
            <a:ln w="9360">
              <a:solidFill>
                <a:srgbClr val="000000"/>
              </a:solidFill>
              <a:round/>
              <a:tailEnd len="med" type="triangle" w="med"/>
            </a:ln>
          </p:spPr>
          <p:style>
            <a:lnRef idx="0"/>
            <a:fillRef idx="0"/>
            <a:effectRef idx="0"/>
            <a:fontRef idx="minor"/>
          </p:style>
        </p:sp>
        <p:sp>
          <p:nvSpPr>
            <p:cNvPr id="693" name="Line 13"/>
            <p:cNvSpPr/>
            <p:nvPr/>
          </p:nvSpPr>
          <p:spPr>
            <a:xfrm>
              <a:off x="6742440" y="3531960"/>
              <a:ext cx="360" cy="427680"/>
            </a:xfrm>
            <a:prstGeom prst="line">
              <a:avLst/>
            </a:prstGeom>
            <a:ln w="9360">
              <a:solidFill>
                <a:srgbClr val="000000"/>
              </a:solidFill>
              <a:round/>
              <a:headEnd len="med" type="triangle" w="med"/>
              <a:tailEnd len="med" type="triangle" w="med"/>
            </a:ln>
          </p:spPr>
          <p:style>
            <a:lnRef idx="0"/>
            <a:fillRef idx="0"/>
            <a:effectRef idx="0"/>
            <a:fontRef idx="minor"/>
          </p:style>
        </p:sp>
        <p:sp>
          <p:nvSpPr>
            <p:cNvPr id="694" name="CustomShape 14"/>
            <p:cNvSpPr/>
            <p:nvPr/>
          </p:nvSpPr>
          <p:spPr>
            <a:xfrm>
              <a:off x="1814040" y="2718720"/>
              <a:ext cx="851400" cy="237960"/>
            </a:xfrm>
            <a:prstGeom prst="rect">
              <a:avLst/>
            </a:prstGeom>
            <a:noFill/>
            <a:ln w="9360">
              <a:noFill/>
            </a:ln>
          </p:spPr>
          <p:style>
            <a:lnRef idx="0"/>
            <a:fillRef idx="0"/>
            <a:effectRef idx="0"/>
            <a:fontRef idx="minor"/>
          </p:style>
          <p:txBody>
            <a:bodyPr lIns="46080" rIns="46080" tIns="23040" bIns="23040"/>
            <a:p>
              <a:pPr>
                <a:lnSpc>
                  <a:spcPct val="100000"/>
                </a:lnSpc>
              </a:pPr>
              <a:r>
                <a:rPr b="1" lang="en-IN" sz="1100" spc="-1" strike="noStrike">
                  <a:solidFill>
                    <a:srgbClr val="000000"/>
                  </a:solidFill>
                  <a:latin typeface="Arial"/>
                  <a:ea typeface="Times New Roman"/>
                </a:rPr>
                <a:t>Address    </a:t>
              </a:r>
              <a:endParaRPr b="0" lang="en-IN" sz="1100" spc="-1" strike="noStrike">
                <a:latin typeface="Arial"/>
              </a:endParaRPr>
            </a:p>
          </p:txBody>
        </p:sp>
        <p:sp>
          <p:nvSpPr>
            <p:cNvPr id="695" name="CustomShape 15"/>
            <p:cNvSpPr/>
            <p:nvPr/>
          </p:nvSpPr>
          <p:spPr>
            <a:xfrm>
              <a:off x="1816200" y="3219840"/>
              <a:ext cx="674640" cy="237960"/>
            </a:xfrm>
            <a:prstGeom prst="rect">
              <a:avLst/>
            </a:prstGeom>
            <a:noFill/>
            <a:ln w="9360">
              <a:noFill/>
            </a:ln>
          </p:spPr>
          <p:style>
            <a:lnRef idx="0"/>
            <a:fillRef idx="0"/>
            <a:effectRef idx="0"/>
            <a:fontRef idx="minor"/>
          </p:style>
          <p:txBody>
            <a:bodyPr lIns="46080" rIns="46080" tIns="23040" bIns="23040"/>
            <a:p>
              <a:pPr>
                <a:lnSpc>
                  <a:spcPct val="100000"/>
                </a:lnSpc>
              </a:pPr>
              <a:r>
                <a:rPr b="1" lang="en-IN" sz="1100" spc="-1" strike="noStrike">
                  <a:solidFill>
                    <a:srgbClr val="000000"/>
                  </a:solidFill>
                  <a:latin typeface="Arial"/>
                  <a:ea typeface="Times New Roman"/>
                </a:rPr>
                <a:t>Data      </a:t>
              </a:r>
              <a:endParaRPr b="0" lang="en-IN" sz="1100" spc="-1" strike="noStrike">
                <a:latin typeface="Arial"/>
              </a:endParaRPr>
            </a:p>
          </p:txBody>
        </p:sp>
        <p:sp>
          <p:nvSpPr>
            <p:cNvPr id="696" name="Line 16"/>
            <p:cNvSpPr/>
            <p:nvPr/>
          </p:nvSpPr>
          <p:spPr>
            <a:xfrm>
              <a:off x="4527720" y="2553480"/>
              <a:ext cx="360" cy="978480"/>
            </a:xfrm>
            <a:prstGeom prst="line">
              <a:avLst/>
            </a:prstGeom>
            <a:ln w="9360">
              <a:solidFill>
                <a:srgbClr val="000000"/>
              </a:solidFill>
              <a:round/>
              <a:headEnd len="med" type="triangle" w="med"/>
              <a:tailEnd len="med" type="triangle" w="med"/>
            </a:ln>
          </p:spPr>
          <p:style>
            <a:lnRef idx="0"/>
            <a:fillRef idx="0"/>
            <a:effectRef idx="0"/>
            <a:fontRef idx="minor"/>
          </p:style>
        </p:sp>
        <p:sp>
          <p:nvSpPr>
            <p:cNvPr id="697" name="CustomShape 17"/>
            <p:cNvSpPr/>
            <p:nvPr/>
          </p:nvSpPr>
          <p:spPr>
            <a:xfrm>
              <a:off x="1743120" y="3868920"/>
              <a:ext cx="3551040" cy="2192400"/>
            </a:xfrm>
            <a:prstGeom prst="rect">
              <a:avLst/>
            </a:prstGeom>
            <a:solidFill>
              <a:srgbClr val="dddddd"/>
            </a:solidFill>
            <a:ln w="9360">
              <a:solidFill>
                <a:srgbClr val="000000"/>
              </a:solidFill>
              <a:miter/>
            </a:ln>
          </p:spPr>
          <p:style>
            <a:lnRef idx="0"/>
            <a:fillRef idx="0"/>
            <a:effectRef idx="0"/>
            <a:fontRef idx="minor"/>
          </p:style>
        </p:sp>
        <p:sp>
          <p:nvSpPr>
            <p:cNvPr id="698" name="CustomShape 18"/>
            <p:cNvSpPr/>
            <p:nvPr/>
          </p:nvSpPr>
          <p:spPr>
            <a:xfrm>
              <a:off x="3909600" y="4365000"/>
              <a:ext cx="1285200" cy="404280"/>
            </a:xfrm>
            <a:prstGeom prst="rect">
              <a:avLst/>
            </a:prstGeom>
            <a:noFill/>
            <a:ln w="9360">
              <a:noFill/>
            </a:ln>
          </p:spPr>
          <p:style>
            <a:lnRef idx="0"/>
            <a:fillRef idx="0"/>
            <a:effectRef idx="0"/>
            <a:fontRef idx="minor"/>
          </p:style>
          <p:txBody>
            <a:bodyPr lIns="46080" rIns="46080" tIns="23040" bIns="23040"/>
            <a:p>
              <a:pPr>
                <a:lnSpc>
                  <a:spcPct val="100000"/>
                </a:lnSpc>
              </a:pPr>
              <a:r>
                <a:rPr b="1" lang="en-IN" sz="1100" spc="-1" strike="noStrike">
                  <a:solidFill>
                    <a:srgbClr val="000000"/>
                  </a:solidFill>
                  <a:latin typeface="Arial"/>
                  <a:ea typeface="Times New Roman"/>
                </a:rPr>
                <a:t>Data register</a:t>
              </a:r>
              <a:endParaRPr b="0" lang="en-IN" sz="1100" spc="-1" strike="noStrike">
                <a:latin typeface="Arial"/>
              </a:endParaRPr>
            </a:p>
            <a:p>
              <a:pPr>
                <a:lnSpc>
                  <a:spcPct val="100000"/>
                </a:lnSpc>
              </a:pPr>
              <a:r>
                <a:rPr b="1" lang="en-IN" sz="1100" spc="-1" strike="noStrike">
                  <a:solidFill>
                    <a:srgbClr val="000000"/>
                  </a:solidFill>
                  <a:latin typeface="Arial"/>
                  <a:ea typeface="Times New Roman"/>
                </a:rPr>
                <a:t>(address = 5000)</a:t>
              </a:r>
              <a:endParaRPr b="0" lang="en-IN" sz="1100" spc="-1" strike="noStrike">
                <a:latin typeface="Arial"/>
              </a:endParaRPr>
            </a:p>
          </p:txBody>
        </p:sp>
        <p:sp>
          <p:nvSpPr>
            <p:cNvPr id="699" name="CustomShape 19"/>
            <p:cNvSpPr/>
            <p:nvPr/>
          </p:nvSpPr>
          <p:spPr>
            <a:xfrm>
              <a:off x="2023200" y="4246200"/>
              <a:ext cx="1785240" cy="426240"/>
            </a:xfrm>
            <a:prstGeom prst="rect">
              <a:avLst/>
            </a:prstGeom>
            <a:noFill/>
            <a:ln w="9360">
              <a:solidFill>
                <a:srgbClr val="000000"/>
              </a:solidFill>
              <a:miter/>
            </a:ln>
          </p:spPr>
          <p:style>
            <a:lnRef idx="0"/>
            <a:fillRef idx="0"/>
            <a:effectRef idx="0"/>
            <a:fontRef idx="minor"/>
          </p:style>
        </p:sp>
        <p:sp>
          <p:nvSpPr>
            <p:cNvPr id="700" name="CustomShape 20"/>
            <p:cNvSpPr/>
            <p:nvPr/>
          </p:nvSpPr>
          <p:spPr>
            <a:xfrm>
              <a:off x="2023200" y="5089320"/>
              <a:ext cx="1785240" cy="346680"/>
            </a:xfrm>
            <a:prstGeom prst="rect">
              <a:avLst/>
            </a:prstGeom>
            <a:noFill/>
            <a:ln w="9360">
              <a:solidFill>
                <a:srgbClr val="000000"/>
              </a:solidFill>
              <a:miter/>
            </a:ln>
          </p:spPr>
          <p:style>
            <a:lnRef idx="0"/>
            <a:fillRef idx="0"/>
            <a:effectRef idx="0"/>
            <a:fontRef idx="minor"/>
          </p:style>
        </p:sp>
        <p:sp>
          <p:nvSpPr>
            <p:cNvPr id="701" name="CustomShape 21"/>
            <p:cNvSpPr/>
            <p:nvPr/>
          </p:nvSpPr>
          <p:spPr>
            <a:xfrm>
              <a:off x="2032200" y="5149080"/>
              <a:ext cx="635400" cy="237600"/>
            </a:xfrm>
            <a:prstGeom prst="rect">
              <a:avLst/>
            </a:prstGeom>
            <a:noFill/>
            <a:ln w="9360">
              <a:noFill/>
            </a:ln>
          </p:spPr>
          <p:style>
            <a:lnRef idx="0"/>
            <a:fillRef idx="0"/>
            <a:effectRef idx="0"/>
            <a:fontRef idx="minor"/>
          </p:style>
          <p:txBody>
            <a:bodyPr lIns="46080" rIns="46080" tIns="23040" bIns="23040"/>
            <a:p>
              <a:pPr>
                <a:lnSpc>
                  <a:spcPct val="100000"/>
                </a:lnSpc>
              </a:pPr>
              <a:r>
                <a:rPr b="1" lang="en-IN" sz="1100" spc="-1" strike="noStrike">
                  <a:solidFill>
                    <a:srgbClr val="000000"/>
                  </a:solidFill>
                  <a:latin typeface="Arial"/>
                  <a:ea typeface="Times New Roman"/>
                </a:rPr>
                <a:t>Ready  </a:t>
              </a:r>
              <a:endParaRPr b="0" lang="en-IN" sz="1100" spc="-1" strike="noStrike">
                <a:latin typeface="Arial"/>
              </a:endParaRPr>
            </a:p>
          </p:txBody>
        </p:sp>
        <p:sp>
          <p:nvSpPr>
            <p:cNvPr id="702" name="Line 22"/>
            <p:cNvSpPr/>
            <p:nvPr/>
          </p:nvSpPr>
          <p:spPr>
            <a:xfrm>
              <a:off x="2674440" y="5089320"/>
              <a:ext cx="360" cy="347040"/>
            </a:xfrm>
            <a:prstGeom prst="line">
              <a:avLst/>
            </a:prstGeom>
            <a:ln w="9360">
              <a:solidFill>
                <a:srgbClr val="000000"/>
              </a:solidFill>
              <a:round/>
            </a:ln>
          </p:spPr>
          <p:style>
            <a:lnRef idx="0"/>
            <a:fillRef idx="0"/>
            <a:effectRef idx="0"/>
            <a:fontRef idx="minor"/>
          </p:style>
        </p:sp>
        <p:sp>
          <p:nvSpPr>
            <p:cNvPr id="703" name="CustomShape 23"/>
            <p:cNvSpPr/>
            <p:nvPr/>
          </p:nvSpPr>
          <p:spPr>
            <a:xfrm>
              <a:off x="3637440" y="4026960"/>
              <a:ext cx="259200" cy="237600"/>
            </a:xfrm>
            <a:prstGeom prst="rect">
              <a:avLst/>
            </a:prstGeom>
            <a:noFill/>
            <a:ln w="9360">
              <a:noFill/>
            </a:ln>
          </p:spPr>
          <p:style>
            <a:lnRef idx="0"/>
            <a:fillRef idx="0"/>
            <a:effectRef idx="0"/>
            <a:fontRef idx="minor"/>
          </p:style>
          <p:txBody>
            <a:bodyPr lIns="46080" rIns="46080" tIns="23040" bIns="23040"/>
            <a:p>
              <a:pPr>
                <a:lnSpc>
                  <a:spcPct val="100000"/>
                </a:lnSpc>
              </a:pPr>
              <a:r>
                <a:rPr b="1" lang="en-IN" sz="1100" spc="-1" strike="noStrike">
                  <a:solidFill>
                    <a:srgbClr val="000000"/>
                  </a:solidFill>
                  <a:latin typeface="Arial"/>
                  <a:ea typeface="Times New Roman"/>
                </a:rPr>
                <a:t>0 </a:t>
              </a:r>
              <a:endParaRPr b="0" lang="en-IN" sz="1100" spc="-1" strike="noStrike">
                <a:latin typeface="Arial"/>
              </a:endParaRPr>
            </a:p>
          </p:txBody>
        </p:sp>
        <p:sp>
          <p:nvSpPr>
            <p:cNvPr id="704" name="CustomShape 24"/>
            <p:cNvSpPr/>
            <p:nvPr/>
          </p:nvSpPr>
          <p:spPr>
            <a:xfrm>
              <a:off x="1981080" y="4026960"/>
              <a:ext cx="259200" cy="237600"/>
            </a:xfrm>
            <a:prstGeom prst="rect">
              <a:avLst/>
            </a:prstGeom>
            <a:noFill/>
            <a:ln w="9360">
              <a:noFill/>
            </a:ln>
          </p:spPr>
          <p:style>
            <a:lnRef idx="0"/>
            <a:fillRef idx="0"/>
            <a:effectRef idx="0"/>
            <a:fontRef idx="minor"/>
          </p:style>
          <p:txBody>
            <a:bodyPr lIns="46080" rIns="46080" tIns="23040" bIns="23040"/>
            <a:p>
              <a:pPr>
                <a:lnSpc>
                  <a:spcPct val="100000"/>
                </a:lnSpc>
              </a:pPr>
              <a:r>
                <a:rPr b="1" lang="en-IN" sz="1100" spc="-1" strike="noStrike">
                  <a:solidFill>
                    <a:srgbClr val="000000"/>
                  </a:solidFill>
                  <a:latin typeface="Arial"/>
                  <a:ea typeface="Times New Roman"/>
                </a:rPr>
                <a:t>7 </a:t>
              </a:r>
              <a:endParaRPr b="0" lang="en-IN" sz="1100" spc="-1" strike="noStrike">
                <a:latin typeface="Arial"/>
              </a:endParaRPr>
            </a:p>
          </p:txBody>
        </p:sp>
        <p:sp>
          <p:nvSpPr>
            <p:cNvPr id="705" name="CustomShape 25"/>
            <p:cNvSpPr/>
            <p:nvPr/>
          </p:nvSpPr>
          <p:spPr>
            <a:xfrm>
              <a:off x="2694240" y="5149080"/>
              <a:ext cx="343080" cy="237600"/>
            </a:xfrm>
            <a:prstGeom prst="rect">
              <a:avLst/>
            </a:prstGeom>
            <a:noFill/>
            <a:ln w="9360">
              <a:noFill/>
            </a:ln>
          </p:spPr>
          <p:style>
            <a:lnRef idx="0"/>
            <a:fillRef idx="0"/>
            <a:effectRef idx="0"/>
            <a:fontRef idx="minor"/>
          </p:style>
          <p:txBody>
            <a:bodyPr lIns="46080" rIns="46080" tIns="23040" bIns="23040"/>
            <a:p>
              <a:pPr>
                <a:lnSpc>
                  <a:spcPct val="100000"/>
                </a:lnSpc>
              </a:pPr>
              <a:r>
                <a:rPr b="1" lang="en-IN" sz="1100" spc="-1" strike="noStrike">
                  <a:solidFill>
                    <a:srgbClr val="000000"/>
                  </a:solidFill>
                  <a:latin typeface="Arial"/>
                  <a:ea typeface="Times New Roman"/>
                </a:rPr>
                <a:t>IF  </a:t>
              </a:r>
              <a:endParaRPr b="0" lang="en-IN" sz="1100" spc="-1" strike="noStrike">
                <a:latin typeface="Arial"/>
              </a:endParaRPr>
            </a:p>
          </p:txBody>
        </p:sp>
        <p:sp>
          <p:nvSpPr>
            <p:cNvPr id="706" name="CustomShape 26"/>
            <p:cNvSpPr/>
            <p:nvPr/>
          </p:nvSpPr>
          <p:spPr>
            <a:xfrm>
              <a:off x="3467880" y="5149080"/>
              <a:ext cx="352080" cy="237600"/>
            </a:xfrm>
            <a:prstGeom prst="rect">
              <a:avLst/>
            </a:prstGeom>
            <a:noFill/>
            <a:ln w="9360">
              <a:noFill/>
            </a:ln>
          </p:spPr>
          <p:style>
            <a:lnRef idx="0"/>
            <a:fillRef idx="0"/>
            <a:effectRef idx="0"/>
            <a:fontRef idx="minor"/>
          </p:style>
          <p:txBody>
            <a:bodyPr lIns="46080" rIns="46080" tIns="23040" bIns="23040"/>
            <a:p>
              <a:pPr>
                <a:lnSpc>
                  <a:spcPct val="100000"/>
                </a:lnSpc>
              </a:pPr>
              <a:r>
                <a:rPr b="1" lang="en-IN" sz="1100" spc="-1" strike="noStrike">
                  <a:solidFill>
                    <a:srgbClr val="000000"/>
                  </a:solidFill>
                  <a:latin typeface="Arial"/>
                  <a:ea typeface="Times New Roman"/>
                </a:rPr>
                <a:t>IE  </a:t>
              </a:r>
              <a:endParaRPr b="0" lang="en-IN" sz="1100" spc="-1" strike="noStrike">
                <a:latin typeface="Arial"/>
              </a:endParaRPr>
            </a:p>
          </p:txBody>
        </p:sp>
        <p:sp>
          <p:nvSpPr>
            <p:cNvPr id="707" name="Line 27"/>
            <p:cNvSpPr/>
            <p:nvPr/>
          </p:nvSpPr>
          <p:spPr>
            <a:xfrm>
              <a:off x="3467520" y="5089320"/>
              <a:ext cx="360" cy="347040"/>
            </a:xfrm>
            <a:prstGeom prst="line">
              <a:avLst/>
            </a:prstGeom>
            <a:ln w="9360">
              <a:solidFill>
                <a:srgbClr val="000000"/>
              </a:solidFill>
              <a:round/>
            </a:ln>
          </p:spPr>
          <p:style>
            <a:lnRef idx="0"/>
            <a:fillRef idx="0"/>
            <a:effectRef idx="0"/>
            <a:fontRef idx="minor"/>
          </p:style>
        </p:sp>
        <p:sp>
          <p:nvSpPr>
            <p:cNvPr id="708" name="Line 28"/>
            <p:cNvSpPr/>
            <p:nvPr/>
          </p:nvSpPr>
          <p:spPr>
            <a:xfrm>
              <a:off x="3037320" y="5089320"/>
              <a:ext cx="360" cy="347040"/>
            </a:xfrm>
            <a:prstGeom prst="line">
              <a:avLst/>
            </a:prstGeom>
            <a:ln w="9360">
              <a:solidFill>
                <a:srgbClr val="000000"/>
              </a:solidFill>
              <a:round/>
            </a:ln>
          </p:spPr>
          <p:style>
            <a:lnRef idx="0"/>
            <a:fillRef idx="0"/>
            <a:effectRef idx="0"/>
            <a:fontRef idx="minor"/>
          </p:style>
        </p:sp>
        <p:sp>
          <p:nvSpPr>
            <p:cNvPr id="709" name="CustomShape 29"/>
            <p:cNvSpPr/>
            <p:nvPr/>
          </p:nvSpPr>
          <p:spPr>
            <a:xfrm>
              <a:off x="3071520" y="5149080"/>
              <a:ext cx="359280" cy="237600"/>
            </a:xfrm>
            <a:prstGeom prst="rect">
              <a:avLst/>
            </a:prstGeom>
            <a:noFill/>
            <a:ln w="9360">
              <a:noFill/>
            </a:ln>
          </p:spPr>
          <p:style>
            <a:lnRef idx="0"/>
            <a:fillRef idx="0"/>
            <a:effectRef idx="0"/>
            <a:fontRef idx="minor"/>
          </p:style>
          <p:txBody>
            <a:bodyPr lIns="46080" rIns="46080" tIns="23040" bIns="23040"/>
            <a:p>
              <a:pPr>
                <a:lnSpc>
                  <a:spcPct val="100000"/>
                </a:lnSpc>
              </a:pPr>
              <a:r>
                <a:rPr b="1" lang="en-IN" sz="1100" spc="-1" strike="noStrike">
                  <a:solidFill>
                    <a:srgbClr val="000000"/>
                  </a:solidFill>
                  <a:latin typeface="Arial"/>
                  <a:ea typeface="Times New Roman"/>
                </a:rPr>
                <a:t>…  </a:t>
              </a:r>
              <a:endParaRPr b="0" lang="en-IN" sz="1100" spc="-1" strike="noStrike">
                <a:latin typeface="Arial"/>
              </a:endParaRPr>
            </a:p>
          </p:txBody>
        </p:sp>
        <p:sp>
          <p:nvSpPr>
            <p:cNvPr id="710" name="CustomShape 30"/>
            <p:cNvSpPr/>
            <p:nvPr/>
          </p:nvSpPr>
          <p:spPr>
            <a:xfrm>
              <a:off x="3637440" y="4860360"/>
              <a:ext cx="259200" cy="237600"/>
            </a:xfrm>
            <a:prstGeom prst="rect">
              <a:avLst/>
            </a:prstGeom>
            <a:noFill/>
            <a:ln w="9360">
              <a:noFill/>
            </a:ln>
          </p:spPr>
          <p:style>
            <a:lnRef idx="0"/>
            <a:fillRef idx="0"/>
            <a:effectRef idx="0"/>
            <a:fontRef idx="minor"/>
          </p:style>
          <p:txBody>
            <a:bodyPr lIns="46080" rIns="46080" tIns="23040" bIns="23040"/>
            <a:p>
              <a:pPr>
                <a:lnSpc>
                  <a:spcPct val="100000"/>
                </a:lnSpc>
              </a:pPr>
              <a:r>
                <a:rPr b="1" lang="en-IN" sz="1100" spc="-1" strike="noStrike">
                  <a:solidFill>
                    <a:srgbClr val="000000"/>
                  </a:solidFill>
                  <a:latin typeface="Arial"/>
                  <a:ea typeface="Times New Roman"/>
                </a:rPr>
                <a:t>0 </a:t>
              </a:r>
              <a:endParaRPr b="0" lang="en-IN" sz="1100" spc="-1" strike="noStrike">
                <a:latin typeface="Arial"/>
              </a:endParaRPr>
            </a:p>
          </p:txBody>
        </p:sp>
        <p:sp>
          <p:nvSpPr>
            <p:cNvPr id="711" name="CustomShape 31"/>
            <p:cNvSpPr/>
            <p:nvPr/>
          </p:nvSpPr>
          <p:spPr>
            <a:xfrm>
              <a:off x="1981080" y="4860360"/>
              <a:ext cx="259200" cy="237600"/>
            </a:xfrm>
            <a:prstGeom prst="rect">
              <a:avLst/>
            </a:prstGeom>
            <a:noFill/>
            <a:ln w="9360">
              <a:noFill/>
            </a:ln>
          </p:spPr>
          <p:style>
            <a:lnRef idx="0"/>
            <a:fillRef idx="0"/>
            <a:effectRef idx="0"/>
            <a:fontRef idx="minor"/>
          </p:style>
          <p:txBody>
            <a:bodyPr lIns="46080" rIns="46080" tIns="23040" bIns="23040"/>
            <a:p>
              <a:pPr>
                <a:lnSpc>
                  <a:spcPct val="100000"/>
                </a:lnSpc>
              </a:pPr>
              <a:r>
                <a:rPr b="1" lang="en-IN" sz="1100" spc="-1" strike="noStrike">
                  <a:solidFill>
                    <a:srgbClr val="000000"/>
                  </a:solidFill>
                  <a:latin typeface="Arial"/>
                  <a:ea typeface="Times New Roman"/>
                </a:rPr>
                <a:t>7 </a:t>
              </a:r>
              <a:endParaRPr b="0" lang="en-IN" sz="1100" spc="-1" strike="noStrike">
                <a:latin typeface="Arial"/>
              </a:endParaRPr>
            </a:p>
          </p:txBody>
        </p:sp>
        <p:sp>
          <p:nvSpPr>
            <p:cNvPr id="712" name="CustomShape 32"/>
            <p:cNvSpPr/>
            <p:nvPr/>
          </p:nvSpPr>
          <p:spPr>
            <a:xfrm>
              <a:off x="2869200" y="5684760"/>
              <a:ext cx="1535760" cy="237600"/>
            </a:xfrm>
            <a:prstGeom prst="rect">
              <a:avLst/>
            </a:prstGeom>
            <a:noFill/>
            <a:ln w="9360">
              <a:noFill/>
            </a:ln>
          </p:spPr>
          <p:style>
            <a:lnRef idx="0"/>
            <a:fillRef idx="0"/>
            <a:effectRef idx="0"/>
            <a:fontRef idx="minor"/>
          </p:style>
          <p:txBody>
            <a:bodyPr lIns="46080" rIns="46080" tIns="23040" bIns="23040"/>
            <a:p>
              <a:pPr>
                <a:lnSpc>
                  <a:spcPct val="100000"/>
                </a:lnSpc>
              </a:pPr>
              <a:r>
                <a:rPr b="1" lang="en-IN" sz="1100" spc="-1" strike="noStrike">
                  <a:solidFill>
                    <a:srgbClr val="000000"/>
                  </a:solidFill>
                  <a:latin typeface="Arial"/>
                  <a:ea typeface="Times New Roman"/>
                </a:rPr>
                <a:t>Keyboard controller  </a:t>
              </a:r>
              <a:endParaRPr b="0" lang="en-IN" sz="1100" spc="-1" strike="noStrike">
                <a:latin typeface="Arial"/>
              </a:endParaRPr>
            </a:p>
          </p:txBody>
        </p:sp>
        <p:sp>
          <p:nvSpPr>
            <p:cNvPr id="713" name="CustomShape 33"/>
            <p:cNvSpPr/>
            <p:nvPr/>
          </p:nvSpPr>
          <p:spPr>
            <a:xfrm>
              <a:off x="3897000" y="5149080"/>
              <a:ext cx="1307880" cy="403560"/>
            </a:xfrm>
            <a:prstGeom prst="rect">
              <a:avLst/>
            </a:prstGeom>
            <a:noFill/>
            <a:ln w="9360">
              <a:noFill/>
            </a:ln>
          </p:spPr>
          <p:style>
            <a:lnRef idx="0"/>
            <a:fillRef idx="0"/>
            <a:effectRef idx="0"/>
            <a:fontRef idx="minor"/>
          </p:style>
          <p:txBody>
            <a:bodyPr lIns="46080" rIns="46080" tIns="23040" bIns="23040"/>
            <a:p>
              <a:pPr>
                <a:lnSpc>
                  <a:spcPct val="100000"/>
                </a:lnSpc>
              </a:pPr>
              <a:r>
                <a:rPr b="1" lang="en-IN" sz="1100" spc="-1" strike="noStrike">
                  <a:solidFill>
                    <a:srgbClr val="000000"/>
                  </a:solidFill>
                  <a:latin typeface="Arial"/>
                  <a:ea typeface="Times New Roman"/>
                </a:rPr>
                <a:t>Status register</a:t>
              </a:r>
              <a:endParaRPr b="0" lang="en-IN" sz="1100" spc="-1" strike="noStrike">
                <a:latin typeface="Arial"/>
              </a:endParaRPr>
            </a:p>
            <a:p>
              <a:pPr>
                <a:lnSpc>
                  <a:spcPct val="100000"/>
                </a:lnSpc>
              </a:pPr>
              <a:r>
                <a:rPr b="1" lang="en-IN" sz="1100" spc="-1" strike="noStrike">
                  <a:solidFill>
                    <a:srgbClr val="000000"/>
                  </a:solidFill>
                  <a:latin typeface="Arial"/>
                  <a:ea typeface="Times New Roman"/>
                </a:rPr>
                <a:t>(address = 5002)  </a:t>
              </a:r>
              <a:endParaRPr b="0" lang="en-IN" sz="1100" spc="-1" strike="noStrike">
                <a:latin typeface="Arial"/>
              </a:endParaRPr>
            </a:p>
          </p:txBody>
        </p:sp>
        <p:sp>
          <p:nvSpPr>
            <p:cNvPr id="714" name="Line 34"/>
            <p:cNvSpPr/>
            <p:nvPr/>
          </p:nvSpPr>
          <p:spPr>
            <a:xfrm>
              <a:off x="2665440" y="3099240"/>
              <a:ext cx="360" cy="769680"/>
            </a:xfrm>
            <a:prstGeom prst="line">
              <a:avLst/>
            </a:prstGeom>
            <a:ln w="9360">
              <a:solidFill>
                <a:srgbClr val="000000"/>
              </a:solidFill>
              <a:round/>
              <a:tailEnd len="med" type="triangle" w="med"/>
            </a:ln>
          </p:spPr>
          <p:style>
            <a:lnRef idx="0"/>
            <a:fillRef idx="0"/>
            <a:effectRef idx="0"/>
            <a:fontRef idx="minor"/>
          </p:style>
        </p:sp>
        <p:sp>
          <p:nvSpPr>
            <p:cNvPr id="715" name="Line 35"/>
            <p:cNvSpPr/>
            <p:nvPr/>
          </p:nvSpPr>
          <p:spPr>
            <a:xfrm>
              <a:off x="3909240" y="3531960"/>
              <a:ext cx="360" cy="336960"/>
            </a:xfrm>
            <a:prstGeom prst="line">
              <a:avLst/>
            </a:prstGeom>
            <a:ln w="9360">
              <a:solidFill>
                <a:srgbClr val="000000"/>
              </a:solidFill>
              <a:round/>
              <a:headEnd len="med" type="triangle" w="med"/>
              <a:tailEnd len="med" type="triangle" w="med"/>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6" name="TextShape 1"/>
          <p:cNvSpPr txBox="1"/>
          <p:nvPr/>
        </p:nvSpPr>
        <p:spPr>
          <a:xfrm>
            <a:off x="457200" y="274680"/>
            <a:ext cx="8229240" cy="1142640"/>
          </a:xfrm>
          <a:prstGeom prst="rect">
            <a:avLst/>
          </a:prstGeom>
          <a:noFill/>
          <a:ln>
            <a:noFill/>
          </a:ln>
        </p:spPr>
        <p:txBody>
          <a:bodyPr anchor="ctr">
            <a:normAutofit/>
          </a:bodyPr>
          <a:p>
            <a:pPr algn="ctr">
              <a:lnSpc>
                <a:spcPct val="100000"/>
              </a:lnSpc>
            </a:pPr>
            <a:r>
              <a:rPr b="0" lang="en-US" sz="4400" spc="-1" strike="noStrike">
                <a:solidFill>
                  <a:srgbClr val="000000"/>
                </a:solidFill>
                <a:latin typeface="Calibri"/>
              </a:rPr>
              <a:t>Mother Board</a:t>
            </a:r>
            <a:endParaRPr b="0" lang="en-US" sz="4400" spc="-1" strike="noStrike">
              <a:solidFill>
                <a:srgbClr val="000000"/>
              </a:solidFill>
              <a:latin typeface="Calibri"/>
            </a:endParaRPr>
          </a:p>
        </p:txBody>
      </p:sp>
      <p:pic>
        <p:nvPicPr>
          <p:cNvPr id="717" name="Picture 1" descr=""/>
          <p:cNvPicPr/>
          <p:nvPr/>
        </p:nvPicPr>
        <p:blipFill>
          <a:blip r:embed="rId1"/>
          <a:stretch/>
        </p:blipFill>
        <p:spPr>
          <a:xfrm>
            <a:off x="860040" y="1624320"/>
            <a:ext cx="7481880" cy="4710600"/>
          </a:xfrm>
          <a:prstGeom prst="rect">
            <a:avLst/>
          </a:prstGeom>
          <a:ln w="936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8" name="TextShape 1"/>
          <p:cNvSpPr txBox="1"/>
          <p:nvPr/>
        </p:nvSpPr>
        <p:spPr>
          <a:xfrm>
            <a:off x="457200" y="0"/>
            <a:ext cx="8229240" cy="914040"/>
          </a:xfrm>
          <a:prstGeom prst="rect">
            <a:avLst/>
          </a:prstGeom>
          <a:noFill/>
          <a:ln>
            <a:noFill/>
          </a:ln>
        </p:spPr>
        <p:txBody>
          <a:bodyPr anchor="ctr"/>
          <a:p>
            <a:pPr algn="ctr">
              <a:lnSpc>
                <a:spcPct val="100000"/>
              </a:lnSpc>
            </a:pPr>
            <a:r>
              <a:rPr b="0" lang="en-US" sz="4400" spc="-1" strike="noStrike">
                <a:solidFill>
                  <a:srgbClr val="c00000"/>
                </a:solidFill>
                <a:latin typeface="Calibri"/>
              </a:rPr>
              <a:t>comparison</a:t>
            </a:r>
            <a:endParaRPr b="0" lang="en-US" sz="4400" spc="-1" strike="noStrike">
              <a:solidFill>
                <a:srgbClr val="000000"/>
              </a:solidFill>
              <a:latin typeface="Calibri"/>
            </a:endParaRPr>
          </a:p>
        </p:txBody>
      </p:sp>
      <p:sp>
        <p:nvSpPr>
          <p:cNvPr id="719" name="TextShape 2"/>
          <p:cNvSpPr txBox="1"/>
          <p:nvPr/>
        </p:nvSpPr>
        <p:spPr>
          <a:xfrm>
            <a:off x="6553080" y="6356520"/>
            <a:ext cx="2133360" cy="364680"/>
          </a:xfrm>
          <a:prstGeom prst="rect">
            <a:avLst/>
          </a:prstGeom>
          <a:noFill/>
          <a:ln>
            <a:noFill/>
          </a:ln>
        </p:spPr>
        <p:txBody>
          <a:bodyPr anchor="ctr"/>
          <a:p>
            <a:pPr algn="r">
              <a:lnSpc>
                <a:spcPct val="100000"/>
              </a:lnSpc>
            </a:pPr>
            <a:fld id="{EA8ADD59-3204-4762-86D7-FF1C6E3E1795}" type="slidenum">
              <a:rPr b="0" lang="en-IN" sz="1200" spc="-1" strike="noStrike">
                <a:solidFill>
                  <a:srgbClr val="8b8b8b"/>
                </a:solidFill>
                <a:latin typeface="Calibri"/>
              </a:rPr>
              <a:t>28</a:t>
            </a:fld>
            <a:endParaRPr b="0" lang="en-IN" sz="1200" spc="-1" strike="noStrike">
              <a:latin typeface="Times New Roman"/>
            </a:endParaRPr>
          </a:p>
        </p:txBody>
      </p:sp>
      <p:graphicFrame>
        <p:nvGraphicFramePr>
          <p:cNvPr id="720" name="Table 3"/>
          <p:cNvGraphicFramePr/>
          <p:nvPr/>
        </p:nvGraphicFramePr>
        <p:xfrm>
          <a:off x="685800" y="990720"/>
          <a:ext cx="7695720" cy="304560"/>
        </p:xfrm>
        <a:graphic>
          <a:graphicData uri="http://schemas.openxmlformats.org/drawingml/2006/table">
            <a:tbl>
              <a:tblPr/>
              <a:tblGrid>
                <a:gridCol w="3809880"/>
                <a:gridCol w="3886200"/>
              </a:tblGrid>
              <a:tr h="304560">
                <a:tc>
                  <a:txBody>
                    <a:bodyPr/>
                    <a:p>
                      <a:pPr algn="ctr">
                        <a:lnSpc>
                          <a:spcPct val="100000"/>
                        </a:lnSpc>
                      </a:pPr>
                      <a:r>
                        <a:rPr b="1" lang="en-IN" sz="1400" spc="-1" strike="noStrike">
                          <a:solidFill>
                            <a:srgbClr val="ff0000"/>
                          </a:solidFill>
                          <a:latin typeface="Calibri"/>
                        </a:rPr>
                        <a:t>Memory mapping</a:t>
                      </a:r>
                      <a:endParaRPr b="0" lang="en-IN" sz="1400" spc="-1" strike="noStrike">
                        <a:latin typeface="Arial"/>
                      </a:endParaRPr>
                    </a:p>
                  </a:txBody>
                  <a:tcPr marL="91440" marR="91440">
                    <a:lnL w="12240">
                      <a:noFill/>
                    </a:lnL>
                    <a:lnR w="12240">
                      <a:solidFill>
                        <a:srgbClr val="000000"/>
                      </a:solidFill>
                    </a:lnR>
                    <a:lnT w="12240">
                      <a:solidFill>
                        <a:srgbClr val="000000"/>
                      </a:solidFill>
                    </a:lnT>
                    <a:lnB w="12240">
                      <a:solidFill>
                        <a:srgbClr val="000000"/>
                      </a:solidFill>
                    </a:lnB>
                    <a:noFill/>
                  </a:tcPr>
                </a:tc>
                <a:tc>
                  <a:txBody>
                    <a:bodyPr/>
                    <a:p>
                      <a:pPr algn="ctr">
                        <a:lnSpc>
                          <a:spcPct val="100000"/>
                        </a:lnSpc>
                      </a:pPr>
                      <a:r>
                        <a:rPr b="1" lang="en-IN" sz="1400" spc="-1" strike="noStrike">
                          <a:solidFill>
                            <a:srgbClr val="ff0000"/>
                          </a:solidFill>
                          <a:latin typeface="Calibri"/>
                        </a:rPr>
                        <a:t>I/O mapping</a:t>
                      </a:r>
                      <a:endParaRPr b="0" lang="en-IN" sz="1400" spc="-1" strike="noStrike">
                        <a:latin typeface="Arial"/>
                      </a:endParaRPr>
                    </a:p>
                  </a:txBody>
                  <a:tcPr marL="91440" marR="91440">
                    <a:lnL w="12240">
                      <a:solidFill>
                        <a:srgbClr val="000000"/>
                      </a:solidFill>
                    </a:lnL>
                    <a:lnR w="12240">
                      <a:noFill/>
                    </a:lnR>
                    <a:lnT w="12240">
                      <a:solidFill>
                        <a:srgbClr val="000000"/>
                      </a:solidFill>
                    </a:lnT>
                    <a:lnB w="12240">
                      <a:solidFill>
                        <a:srgbClr val="000000"/>
                      </a:solidFill>
                    </a:lnB>
                    <a:noFill/>
                  </a:tcPr>
                </a:tc>
              </a:tr>
            </a:tbl>
          </a:graphicData>
        </a:graphic>
      </p:graphicFrame>
      <p:graphicFrame>
        <p:nvGraphicFramePr>
          <p:cNvPr id="721" name="Table 4"/>
          <p:cNvGraphicFramePr/>
          <p:nvPr/>
        </p:nvGraphicFramePr>
        <p:xfrm>
          <a:off x="685800" y="1295280"/>
          <a:ext cx="7695720" cy="304560"/>
        </p:xfrm>
        <a:graphic>
          <a:graphicData uri="http://schemas.openxmlformats.org/drawingml/2006/table">
            <a:tbl>
              <a:tblPr/>
              <a:tblGrid>
                <a:gridCol w="3809880"/>
                <a:gridCol w="3886200"/>
              </a:tblGrid>
              <a:tr h="744480">
                <a:tc>
                  <a:txBody>
                    <a:bodyPr/>
                    <a:p>
                      <a:pPr>
                        <a:lnSpc>
                          <a:spcPct val="100000"/>
                        </a:lnSpc>
                      </a:pPr>
                      <a:r>
                        <a:rPr b="1" lang="en-IN" sz="1400" spc="-1" strike="noStrike">
                          <a:solidFill>
                            <a:srgbClr val="002060"/>
                          </a:solidFill>
                          <a:latin typeface="Calibri"/>
                        </a:rPr>
                        <a:t>16/20 bit address are provided for I/O devices</a:t>
                      </a:r>
                      <a:endParaRPr b="0" lang="en-IN" sz="1400" spc="-1" strike="noStrike">
                        <a:latin typeface="Arial"/>
                      </a:endParaRPr>
                    </a:p>
                    <a:p>
                      <a:pPr>
                        <a:lnSpc>
                          <a:spcPct val="100000"/>
                        </a:lnSpc>
                      </a:pPr>
                      <a:endParaRPr b="0" lang="en-IN" sz="1400" spc="-1" strike="noStrike">
                        <a:latin typeface="Arial"/>
                      </a:endParaRPr>
                    </a:p>
                  </a:txBody>
                  <a:tcPr marL="91440" marR="91440">
                    <a:lnL w="12240">
                      <a:noFill/>
                    </a:lnL>
                    <a:lnR w="12240">
                      <a:solidFill>
                        <a:srgbClr val="000000"/>
                      </a:solidFill>
                    </a:lnR>
                    <a:lnT w="12240">
                      <a:noFill/>
                    </a:lnT>
                    <a:lnB w="12240">
                      <a:noFill/>
                    </a:lnB>
                    <a:noFill/>
                  </a:tcPr>
                </a:tc>
                <a:tc>
                  <a:txBody>
                    <a:bodyPr/>
                    <a:p>
                      <a:pPr>
                        <a:lnSpc>
                          <a:spcPct val="100000"/>
                        </a:lnSpc>
                      </a:pPr>
                      <a:r>
                        <a:rPr b="1" lang="en-IN" sz="1400" spc="-1" strike="noStrike">
                          <a:solidFill>
                            <a:srgbClr val="002060"/>
                          </a:solidFill>
                          <a:latin typeface="Calibri"/>
                        </a:rPr>
                        <a:t>8-bit or 16-bit addresses are provided for I/O devices</a:t>
                      </a:r>
                      <a:endParaRPr b="0" lang="en-IN" sz="1400" spc="-1" strike="noStrike">
                        <a:latin typeface="Arial"/>
                      </a:endParaRPr>
                    </a:p>
                  </a:txBody>
                  <a:tcPr marL="91440" marR="91440">
                    <a:lnL w="12240">
                      <a:solidFill>
                        <a:srgbClr val="000000"/>
                      </a:solidFill>
                    </a:lnL>
                    <a:lnR w="12240">
                      <a:noFill/>
                    </a:lnR>
                    <a:lnT w="12240">
                      <a:noFill/>
                    </a:lnT>
                    <a:lnB w="12240">
                      <a:noFill/>
                    </a:lnB>
                    <a:noFill/>
                  </a:tcPr>
                </a:tc>
              </a:tr>
            </a:tbl>
          </a:graphicData>
        </a:graphic>
      </p:graphicFrame>
      <p:graphicFrame>
        <p:nvGraphicFramePr>
          <p:cNvPr id="722" name="Table 5"/>
          <p:cNvGraphicFramePr/>
          <p:nvPr/>
        </p:nvGraphicFramePr>
        <p:xfrm>
          <a:off x="685800" y="2008440"/>
          <a:ext cx="7695720" cy="304560"/>
        </p:xfrm>
        <a:graphic>
          <a:graphicData uri="http://schemas.openxmlformats.org/drawingml/2006/table">
            <a:tbl>
              <a:tblPr/>
              <a:tblGrid>
                <a:gridCol w="3809880"/>
                <a:gridCol w="3886200"/>
              </a:tblGrid>
              <a:tr h="1344600">
                <a:tc>
                  <a:txBody>
                    <a:bodyPr/>
                    <a:p>
                      <a:pPr>
                        <a:lnSpc>
                          <a:spcPct val="100000"/>
                        </a:lnSpc>
                      </a:pPr>
                      <a:r>
                        <a:rPr b="1" lang="en-IN" sz="1400" spc="-1" strike="noStrike">
                          <a:solidFill>
                            <a:srgbClr val="0070c0"/>
                          </a:solidFill>
                          <a:latin typeface="Calibri"/>
                        </a:rPr>
                        <a:t>The I/O ports or peripherals can be treated like memory locations and so all instructions related to memory can be used for data transmission between I/O device and processor</a:t>
                      </a:r>
                      <a:endParaRPr b="0" lang="en-IN" sz="1400" spc="-1" strike="noStrike">
                        <a:latin typeface="Arial"/>
                      </a:endParaRPr>
                    </a:p>
                  </a:txBody>
                  <a:tcPr marL="91440" marR="91440">
                    <a:lnL w="12240">
                      <a:noFill/>
                    </a:lnL>
                    <a:lnR w="12240">
                      <a:solidFill>
                        <a:srgbClr val="000000"/>
                      </a:solidFill>
                    </a:lnR>
                    <a:lnT w="12240">
                      <a:noFill/>
                    </a:lnT>
                    <a:lnB w="12240">
                      <a:noFill/>
                    </a:lnB>
                    <a:noFill/>
                  </a:tcPr>
                </a:tc>
                <a:tc>
                  <a:txBody>
                    <a:bodyPr/>
                    <a:p>
                      <a:pPr>
                        <a:lnSpc>
                          <a:spcPct val="100000"/>
                        </a:lnSpc>
                      </a:pPr>
                      <a:r>
                        <a:rPr b="1" lang="en-IN" sz="1400" spc="-1" strike="noStrike">
                          <a:solidFill>
                            <a:srgbClr val="0070c0"/>
                          </a:solidFill>
                          <a:latin typeface="Calibri"/>
                        </a:rPr>
                        <a:t>Only IN and OUT instructions can be used for data transfer between I/O device and processor</a:t>
                      </a:r>
                      <a:endParaRPr b="0" lang="en-IN" sz="1400" spc="-1" strike="noStrike">
                        <a:latin typeface="Arial"/>
                      </a:endParaRPr>
                    </a:p>
                  </a:txBody>
                  <a:tcPr marL="91440" marR="91440">
                    <a:lnL w="12240">
                      <a:solidFill>
                        <a:srgbClr val="000000"/>
                      </a:solidFill>
                    </a:lnL>
                    <a:lnR w="12240">
                      <a:noFill/>
                    </a:lnR>
                    <a:lnT w="12240">
                      <a:noFill/>
                    </a:lnT>
                    <a:lnB w="12240">
                      <a:noFill/>
                    </a:lnB>
                    <a:noFill/>
                  </a:tcPr>
                </a:tc>
              </a:tr>
            </a:tbl>
          </a:graphicData>
        </a:graphic>
      </p:graphicFrame>
      <p:graphicFrame>
        <p:nvGraphicFramePr>
          <p:cNvPr id="723" name="Table 6"/>
          <p:cNvGraphicFramePr/>
          <p:nvPr/>
        </p:nvGraphicFramePr>
        <p:xfrm>
          <a:off x="685800" y="3444120"/>
          <a:ext cx="7695720" cy="304560"/>
        </p:xfrm>
        <a:graphic>
          <a:graphicData uri="http://schemas.openxmlformats.org/drawingml/2006/table">
            <a:tbl>
              <a:tblPr/>
              <a:tblGrid>
                <a:gridCol w="3809880"/>
                <a:gridCol w="3886200"/>
              </a:tblGrid>
              <a:tr h="509400">
                <a:tc>
                  <a:txBody>
                    <a:bodyPr/>
                    <a:p>
                      <a:pPr>
                        <a:lnSpc>
                          <a:spcPct val="100000"/>
                        </a:lnSpc>
                      </a:pPr>
                      <a:r>
                        <a:rPr b="1" lang="en-IN" sz="1400" spc="-1" strike="noStrike">
                          <a:solidFill>
                            <a:srgbClr val="002060"/>
                          </a:solidFill>
                          <a:latin typeface="Calibri"/>
                        </a:rPr>
                        <a:t>Data can be moved from any register to ports and vice versa</a:t>
                      </a:r>
                      <a:endParaRPr b="0" lang="en-IN" sz="1400" spc="-1" strike="noStrike">
                        <a:latin typeface="Arial"/>
                      </a:endParaRPr>
                    </a:p>
                  </a:txBody>
                  <a:tcPr marL="91440" marR="91440">
                    <a:lnL w="12240">
                      <a:noFill/>
                    </a:lnL>
                    <a:lnR w="12240">
                      <a:solidFill>
                        <a:srgbClr val="000000"/>
                      </a:solidFill>
                    </a:lnR>
                    <a:lnT w="12240">
                      <a:noFill/>
                    </a:lnT>
                    <a:lnB w="12240">
                      <a:noFill/>
                    </a:lnB>
                    <a:noFill/>
                  </a:tcPr>
                </a:tc>
                <a:tc>
                  <a:txBody>
                    <a:bodyPr/>
                    <a:p>
                      <a:pPr>
                        <a:lnSpc>
                          <a:spcPct val="100000"/>
                        </a:lnSpc>
                      </a:pPr>
                      <a:r>
                        <a:rPr b="1" lang="en-IN" sz="1400" spc="-1" strike="noStrike">
                          <a:solidFill>
                            <a:srgbClr val="002060"/>
                          </a:solidFill>
                          <a:latin typeface="Calibri"/>
                        </a:rPr>
                        <a:t>Data transfer takes place only between accumulator and ports</a:t>
                      </a:r>
                      <a:endParaRPr b="0" lang="en-IN" sz="1400" spc="-1" strike="noStrike">
                        <a:latin typeface="Arial"/>
                      </a:endParaRPr>
                    </a:p>
                  </a:txBody>
                  <a:tcPr marL="91440" marR="91440">
                    <a:lnL w="12240">
                      <a:solidFill>
                        <a:srgbClr val="000000"/>
                      </a:solidFill>
                    </a:lnL>
                    <a:lnR w="12240">
                      <a:noFill/>
                    </a:lnR>
                    <a:lnT w="12240">
                      <a:noFill/>
                    </a:lnT>
                    <a:lnB w="12240">
                      <a:noFill/>
                    </a:lnB>
                    <a:noFill/>
                  </a:tcPr>
                </a:tc>
              </a:tr>
            </a:tbl>
          </a:graphicData>
        </a:graphic>
      </p:graphicFrame>
      <p:graphicFrame>
        <p:nvGraphicFramePr>
          <p:cNvPr id="724" name="Table 7"/>
          <p:cNvGraphicFramePr/>
          <p:nvPr/>
        </p:nvGraphicFramePr>
        <p:xfrm>
          <a:off x="685800" y="4006440"/>
          <a:ext cx="7695720" cy="304560"/>
        </p:xfrm>
        <a:graphic>
          <a:graphicData uri="http://schemas.openxmlformats.org/drawingml/2006/table">
            <a:tbl>
              <a:tblPr/>
              <a:tblGrid>
                <a:gridCol w="3809880"/>
                <a:gridCol w="3886200"/>
              </a:tblGrid>
              <a:tr h="1553400">
                <a:tc>
                  <a:txBody>
                    <a:bodyPr/>
                    <a:p>
                      <a:pPr>
                        <a:lnSpc>
                          <a:spcPct val="100000"/>
                        </a:lnSpc>
                      </a:pPr>
                      <a:r>
                        <a:rPr b="1" lang="en-IN" sz="1400" spc="-1" strike="noStrike">
                          <a:solidFill>
                            <a:srgbClr val="0070c0"/>
                          </a:solidFill>
                          <a:latin typeface="Calibri"/>
                        </a:rPr>
                        <a:t>When memory mapping is used for I/O devices, full memory address space cannot be used for addressing memory. </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70c0"/>
                          </a:solidFill>
                          <a:latin typeface="Symbol"/>
                        </a:rPr>
                        <a:t></a:t>
                      </a:r>
                      <a:r>
                        <a:rPr b="1" lang="en-IN" sz="1400" spc="-1" strike="noStrike">
                          <a:solidFill>
                            <a:srgbClr val="0070c0"/>
                          </a:solidFill>
                          <a:latin typeface="Calibri"/>
                        </a:rPr>
                        <a:t> </a:t>
                      </a:r>
                      <a:r>
                        <a:rPr b="1" lang="en-IN" sz="1400" spc="-1" strike="noStrike">
                          <a:solidFill>
                            <a:srgbClr val="0070c0"/>
                          </a:solidFill>
                          <a:latin typeface="Calibri"/>
                        </a:rPr>
                        <a:t>Useful only for small systems where memory requirement is less</a:t>
                      </a:r>
                      <a:endParaRPr b="0" lang="en-IN" sz="1400" spc="-1" strike="noStrike">
                        <a:latin typeface="Arial"/>
                      </a:endParaRPr>
                    </a:p>
                  </a:txBody>
                  <a:tcPr marL="91440" marR="91440">
                    <a:lnL w="12240">
                      <a:noFill/>
                    </a:lnL>
                    <a:lnR w="12240">
                      <a:solidFill>
                        <a:srgbClr val="000000"/>
                      </a:solidFill>
                    </a:lnR>
                    <a:lnT w="12240">
                      <a:noFill/>
                    </a:lnT>
                    <a:lnB w="12240">
                      <a:noFill/>
                    </a:lnB>
                    <a:noFill/>
                  </a:tcPr>
                </a:tc>
                <a:tc>
                  <a:txBody>
                    <a:bodyPr/>
                    <a:p>
                      <a:pPr>
                        <a:lnSpc>
                          <a:spcPct val="100000"/>
                        </a:lnSpc>
                      </a:pPr>
                      <a:r>
                        <a:rPr b="1" lang="en-IN" sz="1400" spc="-1" strike="noStrike">
                          <a:solidFill>
                            <a:srgbClr val="0070c0"/>
                          </a:solidFill>
                          <a:latin typeface="Calibri"/>
                        </a:rPr>
                        <a:t>Full memory space can be used for addressing memory.</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70c0"/>
                          </a:solidFill>
                          <a:latin typeface="Symbol"/>
                        </a:rPr>
                        <a:t></a:t>
                      </a:r>
                      <a:r>
                        <a:rPr b="1" lang="en-IN" sz="1400" spc="-1" strike="noStrike">
                          <a:solidFill>
                            <a:srgbClr val="0070c0"/>
                          </a:solidFill>
                          <a:latin typeface="Calibri"/>
                        </a:rPr>
                        <a:t> </a:t>
                      </a:r>
                      <a:r>
                        <a:rPr b="1" lang="en-IN" sz="1400" spc="-1" strike="noStrike">
                          <a:solidFill>
                            <a:srgbClr val="0070c0"/>
                          </a:solidFill>
                          <a:latin typeface="Calibri"/>
                        </a:rPr>
                        <a:t>Suitable for systems which require large memory capacity</a:t>
                      </a:r>
                      <a:endParaRPr b="0" lang="en-IN" sz="1400" spc="-1" strike="noStrike">
                        <a:latin typeface="Arial"/>
                      </a:endParaRPr>
                    </a:p>
                  </a:txBody>
                  <a:tcPr marL="91440" marR="91440">
                    <a:lnL w="12240">
                      <a:solidFill>
                        <a:srgbClr val="000000"/>
                      </a:solidFill>
                    </a:lnL>
                    <a:lnR w="12240">
                      <a:noFill/>
                    </a:lnR>
                    <a:lnT w="12240">
                      <a:noFill/>
                    </a:lnT>
                    <a:lnB w="12240">
                      <a:noFill/>
                    </a:lnB>
                    <a:noFill/>
                  </a:tcPr>
                </a:tc>
              </a:tr>
            </a:tbl>
          </a:graphicData>
        </a:graphic>
      </p:graphicFrame>
      <p:graphicFrame>
        <p:nvGraphicFramePr>
          <p:cNvPr id="725" name="Table 8"/>
          <p:cNvGraphicFramePr/>
          <p:nvPr/>
        </p:nvGraphicFramePr>
        <p:xfrm>
          <a:off x="685800" y="5587920"/>
          <a:ext cx="7695720" cy="304560"/>
        </p:xfrm>
        <a:graphic>
          <a:graphicData uri="http://schemas.openxmlformats.org/drawingml/2006/table">
            <a:tbl>
              <a:tblPr/>
              <a:tblGrid>
                <a:gridCol w="3809880"/>
                <a:gridCol w="3886200"/>
              </a:tblGrid>
              <a:tr h="1105200">
                <a:tc>
                  <a:txBody>
                    <a:bodyPr/>
                    <a:p>
                      <a:pPr>
                        <a:lnSpc>
                          <a:spcPct val="100000"/>
                        </a:lnSpc>
                      </a:pPr>
                      <a:r>
                        <a:rPr b="1" lang="en-IN" sz="1400" spc="-1" strike="noStrike">
                          <a:solidFill>
                            <a:srgbClr val="002060"/>
                          </a:solidFill>
                          <a:latin typeface="Calibri"/>
                        </a:rPr>
                        <a:t>For accessing the memory mapped devices, the processor executes memory read or write cycle.</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2060"/>
                          </a:solidFill>
                          <a:latin typeface="Symbol"/>
                        </a:rPr>
                        <a:t></a:t>
                      </a:r>
                      <a:r>
                        <a:rPr b="1" lang="en-IN" sz="1400" spc="-1" strike="noStrike">
                          <a:solidFill>
                            <a:srgbClr val="002060"/>
                          </a:solidFill>
                          <a:latin typeface="Calibri"/>
                        </a:rPr>
                        <a:t> </a:t>
                      </a:r>
                      <a:r>
                        <a:rPr b="1" lang="en-IN" sz="1400" spc="-1" strike="noStrike">
                          <a:solidFill>
                            <a:srgbClr val="002060"/>
                          </a:solidFill>
                          <a:latin typeface="Calibri"/>
                        </a:rPr>
                        <a:t>M /  is asserted high</a:t>
                      </a:r>
                      <a:endParaRPr b="0" lang="en-IN" sz="1400" spc="-1" strike="noStrike">
                        <a:latin typeface="Arial"/>
                      </a:endParaRPr>
                    </a:p>
                  </a:txBody>
                  <a:tcPr marL="91440" marR="91440">
                    <a:lnL w="12240">
                      <a:solidFill>
                        <a:srgbClr val="ffffff"/>
                      </a:solidFill>
                    </a:lnL>
                    <a:lnR w="12240">
                      <a:solidFill>
                        <a:srgbClr val="000000"/>
                      </a:solidFill>
                    </a:lnR>
                    <a:lnT w="12240">
                      <a:noFill/>
                    </a:lnT>
                    <a:lnB w="12240">
                      <a:solidFill>
                        <a:srgbClr val="000000"/>
                      </a:solidFill>
                    </a:lnB>
                    <a:noFill/>
                  </a:tcPr>
                </a:tc>
                <a:tc>
                  <a:txBody>
                    <a:bodyPr/>
                    <a:p>
                      <a:pPr>
                        <a:lnSpc>
                          <a:spcPct val="100000"/>
                        </a:lnSpc>
                      </a:pPr>
                      <a:r>
                        <a:rPr b="1" lang="en-IN" sz="1400" spc="-1" strike="noStrike">
                          <a:solidFill>
                            <a:srgbClr val="002060"/>
                          </a:solidFill>
                          <a:latin typeface="Calibri"/>
                        </a:rPr>
                        <a:t>For accessing the I/O mapped devices, the processor executes I/O read or write cycle.</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2060"/>
                          </a:solidFill>
                          <a:latin typeface="Symbol"/>
                        </a:rPr>
                        <a:t></a:t>
                      </a:r>
                      <a:r>
                        <a:rPr b="1" lang="en-IN" sz="1400" spc="-1" strike="noStrike">
                          <a:solidFill>
                            <a:srgbClr val="002060"/>
                          </a:solidFill>
                          <a:latin typeface="Calibri"/>
                        </a:rPr>
                        <a:t> </a:t>
                      </a:r>
                      <a:r>
                        <a:rPr b="1" lang="en-IN" sz="1400" spc="-1" strike="noStrike">
                          <a:solidFill>
                            <a:srgbClr val="002060"/>
                          </a:solidFill>
                          <a:latin typeface="Calibri"/>
                        </a:rPr>
                        <a:t>M /  is asserted low</a:t>
                      </a:r>
                      <a:endParaRPr b="0" lang="en-IN" sz="1400" spc="-1" strike="noStrike">
                        <a:latin typeface="Arial"/>
                      </a:endParaRPr>
                    </a:p>
                  </a:txBody>
                  <a:tcPr marL="91440" marR="91440">
                    <a:lnL w="12240">
                      <a:solidFill>
                        <a:srgbClr val="000000"/>
                      </a:solidFill>
                    </a:lnL>
                    <a:lnR w="12240">
                      <a:solidFill>
                        <a:srgbClr val="ffffff"/>
                      </a:solidFill>
                    </a:lnR>
                    <a:lnT w="12240">
                      <a:solidFill>
                        <a:srgbClr val="ffffff"/>
                      </a:solidFill>
                    </a:lnT>
                    <a:lnB w="12240">
                      <a:solidFill>
                        <a:srgbClr val="000000"/>
                      </a:solidFill>
                    </a:lnB>
                    <a:noFill/>
                  </a:tcPr>
                </a:tc>
              </a:tr>
            </a:tbl>
          </a:graphicData>
        </a:graphic>
      </p:graphicFrame>
      <p:graphicFrame>
        <p:nvGraphicFramePr>
          <p:cNvPr id="726" name="Table 9"/>
          <p:cNvGraphicFramePr/>
          <p:nvPr/>
        </p:nvGraphicFramePr>
        <p:xfrm>
          <a:off x="685800" y="5587920"/>
          <a:ext cx="7695720" cy="1158480"/>
        </p:xfrm>
        <a:graphic>
          <a:graphicData uri="http://schemas.openxmlformats.org/drawingml/2006/table">
            <a:tbl>
              <a:tblPr/>
              <a:tblGrid>
                <a:gridCol w="3809880"/>
                <a:gridCol w="3886200"/>
              </a:tblGrid>
              <a:tr h="1158480">
                <a:tc>
                  <a:tcPr marL="91440" marR="91440">
                    <a:lnL w="12240">
                      <a:solidFill>
                        <a:srgbClr val="ffffff"/>
                      </a:solidFill>
                    </a:lnL>
                    <a:lnR w="12240">
                      <a:solidFill>
                        <a:srgbClr val="000000"/>
                      </a:solidFill>
                    </a:lnR>
                    <a:lnT w="12240">
                      <a:noFill/>
                    </a:lnT>
                    <a:lnB w="12240">
                      <a:solidFill>
                        <a:srgbClr val="000000"/>
                      </a:solidFill>
                    </a:lnB>
                    <a:blipFill rotWithShape="0">
                      <a:blip r:embed="rId1"/>
                      <a:stretch>
                        <a:fillRect/>
                      </a:stretch>
                    </a:blipFill>
                  </a:tcPr>
                </a:tc>
                <a:tc>
                  <a:tcPr marL="91440" marR="91440">
                    <a:lnL w="12240">
                      <a:solidFill>
                        <a:srgbClr val="000000"/>
                      </a:solidFill>
                    </a:lnL>
                    <a:lnR w="12240">
                      <a:solidFill>
                        <a:srgbClr val="ffffff"/>
                      </a:solidFill>
                    </a:lnR>
                    <a:lnT w="12240">
                      <a:solidFill>
                        <a:srgbClr val="ffffff"/>
                      </a:solidFill>
                    </a:lnT>
                    <a:lnB w="12240">
                      <a:solidFill>
                        <a:srgbClr val="000000"/>
                      </a:solidFill>
                    </a:lnB>
                    <a:blipFill rotWithShape="0">
                      <a:blip r:embed="rId2"/>
                      <a:stretch>
                        <a:fillRect/>
                      </a:stretch>
                    </a:blipFill>
                  </a:tcPr>
                </a:tc>
              </a:tr>
            </a:tbl>
          </a:graphicData>
        </a:graphic>
      </p:graphicFrame>
    </p:spTree>
  </p:cSld>
  <mc:AlternateContent>
    <mc:Choice Requires="p14">
      <p:transition spd="slow" p14:dur="2000"/>
    </mc:Choice>
    <mc:Fallback>
      <p:transition spd="slow"/>
    </mc:Fallback>
  </mc:AlternateContent>
  <p:timing>
    <p:tnLst>
      <p:par>
        <p:cTn id="140" dur="indefinite" restart="never" nodeType="tmRoot">
          <p:childTnLst>
            <p:seq>
              <p:cTn id="141" dur="indefinite" nodeType="mainSeq">
                <p:childTnLst>
                  <p:par>
                    <p:cTn id="142" fill="hold">
                      <p:stCondLst>
                        <p:cond delay="indefinite"/>
                      </p:stCondLst>
                      <p:childTnLst>
                        <p:par>
                          <p:cTn id="143" fill="hold">
                            <p:stCondLst>
                              <p:cond delay="0"/>
                            </p:stCondLst>
                            <p:childTnLst>
                              <p:par>
                                <p:cTn id="144" nodeType="clickEffect" fill="hold" presetClass="entr" presetID="1">
                                  <p:stCondLst>
                                    <p:cond delay="0"/>
                                  </p:stCondLst>
                                  <p:childTnLst>
                                    <p:set>
                                      <p:cBhvr>
                                        <p:cTn id="145" dur="1" fill="hold">
                                          <p:stCondLst>
                                            <p:cond delay="0"/>
                                          </p:stCondLst>
                                        </p:cTn>
                                        <p:tgtEl>
                                          <p:spTgt spid="721"/>
                                        </p:tgtEl>
                                        <p:attrNameLst>
                                          <p:attrName>style.visibility</p:attrName>
                                        </p:attrNameLst>
                                      </p:cBhvr>
                                      <p:to>
                                        <p:strVal val="visible"/>
                                      </p:to>
                                    </p:set>
                                  </p:childTnLst>
                                </p:cTn>
                              </p:par>
                            </p:childTnLst>
                          </p:cTn>
                        </p:par>
                      </p:childTnLst>
                    </p:cTn>
                  </p:par>
                  <p:par>
                    <p:cTn id="146" fill="hold">
                      <p:stCondLst>
                        <p:cond delay="indefinite"/>
                      </p:stCondLst>
                      <p:childTnLst>
                        <p:par>
                          <p:cTn id="147" fill="hold">
                            <p:stCondLst>
                              <p:cond delay="0"/>
                            </p:stCondLst>
                            <p:childTnLst>
                              <p:par>
                                <p:cTn id="148" nodeType="clickEffect" fill="hold" presetClass="entr" presetID="1">
                                  <p:stCondLst>
                                    <p:cond delay="0"/>
                                  </p:stCondLst>
                                  <p:childTnLst>
                                    <p:set>
                                      <p:cBhvr>
                                        <p:cTn id="149" dur="1" fill="hold">
                                          <p:stCondLst>
                                            <p:cond delay="0"/>
                                          </p:stCondLst>
                                        </p:cTn>
                                        <p:tgtEl>
                                          <p:spTgt spid="722"/>
                                        </p:tgtEl>
                                        <p:attrNameLst>
                                          <p:attrName>style.visibility</p:attrName>
                                        </p:attrNameLst>
                                      </p:cBhvr>
                                      <p:to>
                                        <p:strVal val="visible"/>
                                      </p:to>
                                    </p:set>
                                  </p:childTnLst>
                                </p:cTn>
                              </p:par>
                            </p:childTnLst>
                          </p:cTn>
                        </p:par>
                      </p:childTnLst>
                    </p:cTn>
                  </p:par>
                  <p:par>
                    <p:cTn id="150" fill="hold">
                      <p:stCondLst>
                        <p:cond delay="indefinite"/>
                      </p:stCondLst>
                      <p:childTnLst>
                        <p:par>
                          <p:cTn id="151" fill="hold">
                            <p:stCondLst>
                              <p:cond delay="0"/>
                            </p:stCondLst>
                            <p:childTnLst>
                              <p:par>
                                <p:cTn id="152" nodeType="clickEffect" fill="hold" presetClass="entr" presetID="1">
                                  <p:stCondLst>
                                    <p:cond delay="0"/>
                                  </p:stCondLst>
                                  <p:childTnLst>
                                    <p:set>
                                      <p:cBhvr>
                                        <p:cTn id="153" dur="1" fill="hold">
                                          <p:stCondLst>
                                            <p:cond delay="0"/>
                                          </p:stCondLst>
                                        </p:cTn>
                                        <p:tgtEl>
                                          <p:spTgt spid="723"/>
                                        </p:tgtEl>
                                        <p:attrNameLst>
                                          <p:attrName>style.visibility</p:attrName>
                                        </p:attrNameLst>
                                      </p:cBhvr>
                                      <p:to>
                                        <p:strVal val="visible"/>
                                      </p:to>
                                    </p:set>
                                  </p:childTnLst>
                                </p:cTn>
                              </p:par>
                            </p:childTnLst>
                          </p:cTn>
                        </p:par>
                      </p:childTnLst>
                    </p:cTn>
                  </p:par>
                  <p:par>
                    <p:cTn id="154" fill="hold">
                      <p:stCondLst>
                        <p:cond delay="indefinite"/>
                      </p:stCondLst>
                      <p:childTnLst>
                        <p:par>
                          <p:cTn id="155" fill="hold">
                            <p:stCondLst>
                              <p:cond delay="0"/>
                            </p:stCondLst>
                            <p:childTnLst>
                              <p:par>
                                <p:cTn id="156" nodeType="clickEffect" fill="hold" presetClass="entr" presetID="1">
                                  <p:stCondLst>
                                    <p:cond delay="0"/>
                                  </p:stCondLst>
                                  <p:childTnLst>
                                    <p:set>
                                      <p:cBhvr>
                                        <p:cTn id="157" dur="1" fill="hold">
                                          <p:stCondLst>
                                            <p:cond delay="0"/>
                                          </p:stCondLst>
                                        </p:cTn>
                                        <p:tgtEl>
                                          <p:spTgt spid="724"/>
                                        </p:tgtEl>
                                        <p:attrNameLst>
                                          <p:attrName>style.visibility</p:attrName>
                                        </p:attrNameLst>
                                      </p:cBhvr>
                                      <p:to>
                                        <p:strVal val="visible"/>
                                      </p:to>
                                    </p:set>
                                  </p:childTnLst>
                                </p:cTn>
                              </p:par>
                            </p:childTnLst>
                          </p:cTn>
                        </p:par>
                      </p:childTnLst>
                    </p:cTn>
                  </p:par>
                  <p:par>
                    <p:cTn id="158" fill="hold">
                      <p:stCondLst>
                        <p:cond delay="indefinite"/>
                      </p:stCondLst>
                      <p:childTnLst>
                        <p:par>
                          <p:cTn id="159" fill="hold">
                            <p:stCondLst>
                              <p:cond delay="0"/>
                            </p:stCondLst>
                            <p:childTnLst>
                              <p:par>
                                <p:cTn id="160" nodeType="clickEffect" fill="hold" presetClass="entr" presetID="1">
                                  <p:stCondLst>
                                    <p:cond delay="0"/>
                                  </p:stCondLst>
                                  <p:childTnLst>
                                    <p:set>
                                      <p:cBhvr>
                                        <p:cTn id="161" dur="1" fill="hold">
                                          <p:stCondLst>
                                            <p:cond delay="0"/>
                                          </p:stCondLst>
                                        </p:cTn>
                                        <p:tgtEl>
                                          <p:spTgt spid="726"/>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TextShape 1"/>
          <p:cNvSpPr txBox="1"/>
          <p:nvPr/>
        </p:nvSpPr>
        <p:spPr>
          <a:xfrm>
            <a:off x="457200" y="274680"/>
            <a:ext cx="8229240" cy="1142640"/>
          </a:xfrm>
          <a:prstGeom prst="rect">
            <a:avLst/>
          </a:prstGeom>
          <a:noFill/>
          <a:ln>
            <a:noFill/>
          </a:ln>
        </p:spPr>
        <p:txBody>
          <a:bodyPr anchor="ctr"/>
          <a:p>
            <a:pPr algn="ctr">
              <a:lnSpc>
                <a:spcPct val="100000"/>
              </a:lnSpc>
            </a:pPr>
            <a:r>
              <a:rPr b="1" i="1" lang="en-US" sz="4400" spc="-1" strike="noStrike" u="sng">
                <a:solidFill>
                  <a:srgbClr val="ff0000"/>
                </a:solidFill>
                <a:uFillTx/>
                <a:latin typeface="Calibri"/>
              </a:rPr>
              <a:t>8085 Microprocessor </a:t>
            </a:r>
            <a:endParaRPr b="0" lang="en-US" sz="4400" spc="-1" strike="noStrike">
              <a:solidFill>
                <a:srgbClr val="000000"/>
              </a:solidFill>
              <a:latin typeface="Calibri"/>
            </a:endParaRPr>
          </a:p>
        </p:txBody>
      </p:sp>
      <p:sp>
        <p:nvSpPr>
          <p:cNvPr id="338" name="TextShape 2"/>
          <p:cNvSpPr txBox="1"/>
          <p:nvPr/>
        </p:nvSpPr>
        <p:spPr>
          <a:xfrm>
            <a:off x="457200" y="1295280"/>
            <a:ext cx="8229240" cy="4830480"/>
          </a:xfrm>
          <a:prstGeom prst="rect">
            <a:avLst/>
          </a:prstGeom>
          <a:noFill/>
          <a:ln>
            <a:noFill/>
          </a:ln>
        </p:spPr>
        <p:txBody>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8 Bit CPU</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3-6Mhz</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Simpler design</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ISA = Pre x86 design (Semi CISC)</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40 Pin Dual line Package</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16 bit address</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6 registers: B, C, D, E, H,L</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Accumulator 8 bit</a:t>
            </a:r>
            <a:endParaRPr b="0" lang="en-US" sz="3200" spc="-1" strike="noStrike">
              <a:solidFill>
                <a:srgbClr val="000000"/>
              </a:solidFill>
              <a:latin typeface="Calibri"/>
            </a:endParaRPr>
          </a:p>
          <a:p>
            <a:pPr>
              <a:lnSpc>
                <a:spcPct val="100000"/>
              </a:lnSpc>
              <a:spcBef>
                <a:spcPts val="641"/>
              </a:spcBef>
            </a:pPr>
            <a:endParaRPr b="0" lang="en-US" sz="3200" spc="-1" strike="noStrike">
              <a:solidFill>
                <a:srgbClr val="000000"/>
              </a:solidFill>
              <a:latin typeface="Calibri"/>
            </a:endParaRPr>
          </a:p>
          <a:p>
            <a:pPr>
              <a:lnSpc>
                <a:spcPct val="100000"/>
              </a:lnSpc>
              <a:spcBef>
                <a:spcPts val="641"/>
              </a:spcBef>
            </a:pP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7" name="TextShape 1"/>
          <p:cNvSpPr txBox="1"/>
          <p:nvPr/>
        </p:nvSpPr>
        <p:spPr>
          <a:xfrm>
            <a:off x="1298520" y="127080"/>
            <a:ext cx="7619760" cy="576000"/>
          </a:xfrm>
          <a:prstGeom prst="rect">
            <a:avLst/>
          </a:prstGeom>
          <a:noFill/>
          <a:ln>
            <a:noFill/>
          </a:ln>
        </p:spPr>
        <p:txBody>
          <a:bodyPr anchor="ctr">
            <a:normAutofit fontScale="44000"/>
          </a:bodyPr>
          <a:p>
            <a:pPr algn="ctr">
              <a:lnSpc>
                <a:spcPct val="100000"/>
              </a:lnSpc>
            </a:pPr>
            <a:r>
              <a:rPr b="0" lang="en-US" sz="2800" spc="-1" strike="noStrike">
                <a:solidFill>
                  <a:srgbClr val="000000"/>
                </a:solidFill>
                <a:latin typeface="Calibri"/>
              </a:rPr>
              <a:t>IO Mapped IO Device I/O Port Locations on PCs (partial)</a:t>
            </a:r>
            <a:endParaRPr b="0" lang="en-US" sz="2800" spc="-1" strike="noStrike">
              <a:solidFill>
                <a:srgbClr val="000000"/>
              </a:solidFill>
              <a:latin typeface="Calibri"/>
            </a:endParaRPr>
          </a:p>
        </p:txBody>
      </p:sp>
      <p:pic>
        <p:nvPicPr>
          <p:cNvPr id="728" name="Picture 6" descr=""/>
          <p:cNvPicPr/>
          <p:nvPr/>
        </p:nvPicPr>
        <p:blipFill>
          <a:blip r:embed="rId1"/>
          <a:stretch/>
        </p:blipFill>
        <p:spPr>
          <a:xfrm>
            <a:off x="1371600" y="1228680"/>
            <a:ext cx="6559200" cy="4134600"/>
          </a:xfrm>
          <a:prstGeom prst="rect">
            <a:avLst/>
          </a:prstGeom>
          <a:ln>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9" name="TextShape 1"/>
          <p:cNvSpPr txBox="1"/>
          <p:nvPr/>
        </p:nvSpPr>
        <p:spPr>
          <a:xfrm>
            <a:off x="457200" y="274680"/>
            <a:ext cx="8229240" cy="791640"/>
          </a:xfrm>
          <a:prstGeom prst="rect">
            <a:avLst/>
          </a:prstGeom>
          <a:noFill/>
          <a:ln>
            <a:noFill/>
          </a:ln>
        </p:spPr>
        <p:txBody>
          <a:bodyPr anchor="ctr"/>
          <a:p>
            <a:pPr algn="ctr">
              <a:lnSpc>
                <a:spcPct val="100000"/>
              </a:lnSpc>
            </a:pPr>
            <a:r>
              <a:rPr b="0" lang="en-US" sz="4400" spc="-1" strike="noStrike">
                <a:solidFill>
                  <a:srgbClr val="000000"/>
                </a:solidFill>
                <a:latin typeface="Calibri"/>
              </a:rPr>
              <a:t>Instruction format</a:t>
            </a:r>
            <a:endParaRPr b="0" lang="en-US" sz="4400" spc="-1" strike="noStrike">
              <a:solidFill>
                <a:srgbClr val="000000"/>
              </a:solidFill>
              <a:latin typeface="Calibri"/>
            </a:endParaRPr>
          </a:p>
        </p:txBody>
      </p:sp>
      <p:sp>
        <p:nvSpPr>
          <p:cNvPr id="730" name="TextShape 2"/>
          <p:cNvSpPr txBox="1"/>
          <p:nvPr/>
        </p:nvSpPr>
        <p:spPr>
          <a:xfrm>
            <a:off x="457200" y="1371600"/>
            <a:ext cx="8229240" cy="4754160"/>
          </a:xfrm>
          <a:prstGeom prst="rect">
            <a:avLst/>
          </a:prstGeom>
          <a:noFill/>
          <a:ln>
            <a:noFill/>
          </a:ln>
        </p:spPr>
        <p:txBody>
          <a:bodyPr>
            <a:normAutofit fontScale="52000"/>
          </a:bodyPr>
          <a:p>
            <a:pPr lvl="1" marL="343080" indent="-342720">
              <a:lnSpc>
                <a:spcPct val="100000"/>
              </a:lnSpc>
              <a:spcBef>
                <a:spcPts val="561"/>
              </a:spcBef>
              <a:buClr>
                <a:srgbClr val="000000"/>
              </a:buClr>
              <a:buFont typeface="Arial"/>
              <a:buChar char="•"/>
            </a:pPr>
            <a:r>
              <a:rPr b="0" lang="en-US" sz="2800" spc="-1" strike="noStrike">
                <a:solidFill>
                  <a:srgbClr val="000000"/>
                </a:solidFill>
                <a:latin typeface="Calibri"/>
              </a:rPr>
              <a:t>Based on word </a:t>
            </a:r>
            <a:r>
              <a:rPr b="0" lang="en-US" sz="1800" spc="-1" strike="noStrike">
                <a:solidFill>
                  <a:srgbClr val="000000"/>
                </a:solidFill>
                <a:latin typeface="Calibri"/>
              </a:rPr>
              <a:t>size</a:t>
            </a:r>
            <a:r>
              <a:rPr b="0" lang="en-US" sz="1800" spc="-1" strike="noStrike">
                <a:solidFill>
                  <a:srgbClr val="ff0000"/>
                </a:solidFill>
                <a:latin typeface="Calibri"/>
              </a:rPr>
              <a:t>(8-bit processor so byte is same as word)</a:t>
            </a:r>
            <a:endParaRPr b="0" lang="en-US" sz="1800" spc="-1" strike="noStrike">
              <a:solidFill>
                <a:srgbClr val="000000"/>
              </a:solidFill>
              <a:latin typeface="Calibri"/>
            </a:endParaRPr>
          </a:p>
          <a:p>
            <a:pPr lvl="1" marL="743040" indent="-285480">
              <a:lnSpc>
                <a:spcPct val="100000"/>
              </a:lnSpc>
              <a:spcBef>
                <a:spcPts val="561"/>
              </a:spcBef>
              <a:buClr>
                <a:srgbClr val="0070c0"/>
              </a:buClr>
              <a:buFont typeface="Arial"/>
              <a:buChar char="–"/>
            </a:pPr>
            <a:r>
              <a:rPr b="0" lang="en-US" sz="2800" spc="-1" strike="noStrike">
                <a:solidFill>
                  <a:srgbClr val="0070c0"/>
                </a:solidFill>
                <a:latin typeface="Calibri"/>
              </a:rPr>
              <a:t>One byte instruction</a:t>
            </a:r>
            <a:endParaRPr b="0" lang="en-US" sz="28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Ex.:  Mov rd,rs</a:t>
            </a:r>
            <a:endParaRPr b="0" lang="en-US" sz="2800" spc="-1" strike="noStrike">
              <a:solidFill>
                <a:srgbClr val="000000"/>
              </a:solidFill>
              <a:latin typeface="Calibri"/>
            </a:endParaRPr>
          </a:p>
          <a:p>
            <a:pPr lvl="2" marL="1143000" indent="-228240">
              <a:lnSpc>
                <a:spcPct val="100000"/>
              </a:lnSpc>
              <a:spcBef>
                <a:spcPts val="479"/>
              </a:spcBef>
              <a:buClr>
                <a:srgbClr val="000000"/>
              </a:buClr>
              <a:buFont typeface="Arial"/>
              <a:buChar char="•"/>
            </a:pPr>
            <a:r>
              <a:rPr b="0" lang="en-US" sz="2400" spc="-1" strike="noStrike">
                <a:solidFill>
                  <a:srgbClr val="000000"/>
                </a:solidFill>
                <a:latin typeface="Calibri"/>
              </a:rPr>
              <a:t>Binary code: </a:t>
            </a:r>
            <a:r>
              <a:rPr b="0" lang="en-US" sz="2400" spc="-1" strike="noStrike">
                <a:solidFill>
                  <a:srgbClr val="ff0000"/>
                </a:solidFill>
                <a:latin typeface="Calibri"/>
              </a:rPr>
              <a:t>01 ddd sss</a:t>
            </a:r>
            <a:endParaRPr b="0" lang="en-US" sz="2400" spc="-1" strike="noStrike">
              <a:solidFill>
                <a:srgbClr val="000000"/>
              </a:solidFill>
              <a:latin typeface="Calibri"/>
            </a:endParaRPr>
          </a:p>
          <a:p>
            <a:pPr lvl="2" marL="1143000" indent="-228240">
              <a:lnSpc>
                <a:spcPct val="100000"/>
              </a:lnSpc>
              <a:spcBef>
                <a:spcPts val="479"/>
              </a:spcBef>
              <a:buClr>
                <a:srgbClr val="ff0000"/>
              </a:buClr>
              <a:buFont typeface="Arial"/>
              <a:buChar char="•"/>
            </a:pPr>
            <a:r>
              <a:rPr b="0" lang="en-US" sz="2400" spc="-1" strike="noStrike">
                <a:solidFill>
                  <a:srgbClr val="ff0000"/>
                </a:solidFill>
                <a:latin typeface="Calibri"/>
              </a:rPr>
              <a:t>Mov A,B: </a:t>
            </a:r>
            <a:r>
              <a:rPr b="0" lang="en-US" sz="2400" spc="-1" strike="noStrike">
                <a:solidFill>
                  <a:srgbClr val="ff0000"/>
                </a:solidFill>
                <a:latin typeface="Calibri"/>
              </a:rPr>
              <a:t>	</a:t>
            </a:r>
            <a:r>
              <a:rPr b="0" lang="en-US" sz="2400" spc="-1" strike="noStrike">
                <a:solidFill>
                  <a:srgbClr val="ff0000"/>
                </a:solidFill>
                <a:latin typeface="Calibri"/>
              </a:rPr>
              <a:t>	</a:t>
            </a:r>
            <a:r>
              <a:rPr b="0" lang="en-US" sz="2400" spc="-1" strike="noStrike">
                <a:solidFill>
                  <a:srgbClr val="ff0000"/>
                </a:solidFill>
                <a:latin typeface="Calibri"/>
              </a:rPr>
              <a:t>	</a:t>
            </a:r>
            <a:r>
              <a:rPr b="0" lang="en-US" sz="2400" spc="-1" strike="noStrike">
                <a:solidFill>
                  <a:srgbClr val="ff0000"/>
                </a:solidFill>
                <a:latin typeface="Calibri"/>
              </a:rPr>
              <a:t>01 111 000 = 78h</a:t>
            </a:r>
            <a:endParaRPr b="0" lang="en-US" sz="2400" spc="-1" strike="noStrike">
              <a:solidFill>
                <a:srgbClr val="000000"/>
              </a:solidFill>
              <a:latin typeface="Calibri"/>
            </a:endParaRPr>
          </a:p>
          <a:p>
            <a:pPr lvl="1" marL="743040" indent="-285480">
              <a:lnSpc>
                <a:spcPct val="100000"/>
              </a:lnSpc>
              <a:spcBef>
                <a:spcPts val="561"/>
              </a:spcBef>
              <a:buClr>
                <a:srgbClr val="0070c0"/>
              </a:buClr>
              <a:buFont typeface="Arial"/>
              <a:buChar char="–"/>
            </a:pPr>
            <a:r>
              <a:rPr b="0" lang="en-US" sz="2800" spc="-1" strike="noStrike">
                <a:solidFill>
                  <a:srgbClr val="0070c0"/>
                </a:solidFill>
                <a:latin typeface="Calibri"/>
              </a:rPr>
              <a:t>Two byte instruction</a:t>
            </a:r>
            <a:endParaRPr b="0" lang="en-US" sz="28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Ex.: mvi A, data</a:t>
            </a:r>
            <a:endParaRPr b="0" lang="en-US" sz="2800" spc="-1" strike="noStrike">
              <a:solidFill>
                <a:srgbClr val="000000"/>
              </a:solidFill>
              <a:latin typeface="Calibri"/>
            </a:endParaRPr>
          </a:p>
          <a:p>
            <a:pPr lvl="2" marL="1143000" indent="-228240">
              <a:lnSpc>
                <a:spcPct val="100000"/>
              </a:lnSpc>
              <a:spcBef>
                <a:spcPts val="479"/>
              </a:spcBef>
              <a:buClr>
                <a:srgbClr val="000000"/>
              </a:buClr>
              <a:buFont typeface="Arial"/>
              <a:buChar char="•"/>
            </a:pPr>
            <a:r>
              <a:rPr b="0" lang="en-US" sz="2400" spc="-1" strike="noStrike">
                <a:solidFill>
                  <a:srgbClr val="000000"/>
                </a:solidFill>
                <a:latin typeface="Calibri"/>
              </a:rPr>
              <a:t>Binary code: 0011 1110 data</a:t>
            </a:r>
            <a:endParaRPr b="0" lang="en-US" sz="2400" spc="-1" strike="noStrike">
              <a:solidFill>
                <a:srgbClr val="000000"/>
              </a:solidFill>
              <a:latin typeface="Calibri"/>
            </a:endParaRPr>
          </a:p>
          <a:p>
            <a:pPr lvl="2" marL="1143000" indent="-228240">
              <a:lnSpc>
                <a:spcPct val="100000"/>
              </a:lnSpc>
              <a:spcBef>
                <a:spcPts val="479"/>
              </a:spcBef>
              <a:buClr>
                <a:srgbClr val="ff0000"/>
              </a:buClr>
              <a:buFont typeface="Arial"/>
              <a:buChar char="•"/>
            </a:pPr>
            <a:r>
              <a:rPr b="0" lang="en-US" sz="2400" spc="-1" strike="noStrike">
                <a:solidFill>
                  <a:srgbClr val="ff0000"/>
                </a:solidFill>
                <a:latin typeface="Calibri"/>
              </a:rPr>
              <a:t>Mvi A, 30: </a:t>
            </a:r>
            <a:r>
              <a:rPr b="0" lang="en-US" sz="2400" spc="-1" strike="noStrike">
                <a:solidFill>
                  <a:srgbClr val="ff0000"/>
                </a:solidFill>
                <a:latin typeface="Calibri"/>
              </a:rPr>
              <a:t>	</a:t>
            </a:r>
            <a:r>
              <a:rPr b="0" lang="en-US" sz="2400" spc="-1" strike="noStrike">
                <a:solidFill>
                  <a:srgbClr val="ff0000"/>
                </a:solidFill>
                <a:latin typeface="Calibri"/>
              </a:rPr>
              <a:t>	</a:t>
            </a:r>
            <a:r>
              <a:rPr b="0" lang="en-US" sz="2400" spc="-1" strike="noStrike">
                <a:solidFill>
                  <a:srgbClr val="ff0000"/>
                </a:solidFill>
                <a:latin typeface="Calibri"/>
              </a:rPr>
              <a:t>	</a:t>
            </a:r>
            <a:r>
              <a:rPr b="0" lang="en-US" sz="2400" spc="-1" strike="noStrike">
                <a:solidFill>
                  <a:srgbClr val="ff0000"/>
                </a:solidFill>
                <a:latin typeface="Calibri"/>
              </a:rPr>
              <a:t>3E 30h</a:t>
            </a:r>
            <a:endParaRPr b="0" lang="en-US" sz="2400" spc="-1" strike="noStrike">
              <a:solidFill>
                <a:srgbClr val="000000"/>
              </a:solidFill>
              <a:latin typeface="Calibri"/>
            </a:endParaRPr>
          </a:p>
          <a:p>
            <a:pPr lvl="1" marL="743040" indent="-285480">
              <a:lnSpc>
                <a:spcPct val="100000"/>
              </a:lnSpc>
              <a:spcBef>
                <a:spcPts val="561"/>
              </a:spcBef>
              <a:buClr>
                <a:srgbClr val="0070c0"/>
              </a:buClr>
              <a:buFont typeface="Arial"/>
              <a:buChar char="–"/>
            </a:pPr>
            <a:r>
              <a:rPr b="0" lang="en-US" sz="2800" spc="-1" strike="noStrike">
                <a:solidFill>
                  <a:srgbClr val="0070c0"/>
                </a:solidFill>
                <a:latin typeface="Calibri"/>
              </a:rPr>
              <a:t>Three byte instruction</a:t>
            </a:r>
            <a:endParaRPr b="0" lang="en-US" sz="28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Ex.: Lxi rp,data_address  //rp: register pair</a:t>
            </a:r>
            <a:endParaRPr b="0" lang="en-US" sz="28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Binary code: 21 lower_byte upper byte address</a:t>
            </a:r>
            <a:endParaRPr b="0" lang="en-US" sz="2800" spc="-1" strike="noStrike">
              <a:solidFill>
                <a:srgbClr val="000000"/>
              </a:solidFill>
              <a:latin typeface="Calibri"/>
            </a:endParaRPr>
          </a:p>
          <a:p>
            <a:pPr lvl="1" marL="743040" indent="-285480">
              <a:lnSpc>
                <a:spcPct val="100000"/>
              </a:lnSpc>
              <a:spcBef>
                <a:spcPts val="561"/>
              </a:spcBef>
              <a:buClr>
                <a:srgbClr val="ff0000"/>
              </a:buClr>
              <a:buFont typeface="Arial"/>
              <a:buChar char="–"/>
            </a:pPr>
            <a:r>
              <a:rPr b="0" lang="en-US" sz="2800" spc="-1" strike="noStrike">
                <a:solidFill>
                  <a:srgbClr val="ff0000"/>
                </a:solidFill>
                <a:latin typeface="Calibri"/>
              </a:rPr>
              <a:t>Lxi H, 2236:</a:t>
            </a:r>
            <a:r>
              <a:rPr b="0" lang="en-US" sz="2800" spc="-1" strike="noStrike">
                <a:solidFill>
                  <a:srgbClr val="ff0000"/>
                </a:solidFill>
                <a:latin typeface="Calibri"/>
              </a:rPr>
              <a:t>	</a:t>
            </a:r>
            <a:r>
              <a:rPr b="0" lang="en-US" sz="2800" spc="-1" strike="noStrike">
                <a:solidFill>
                  <a:srgbClr val="ff0000"/>
                </a:solidFill>
                <a:latin typeface="Calibri"/>
              </a:rPr>
              <a:t>	</a:t>
            </a:r>
            <a:r>
              <a:rPr b="0" lang="en-US" sz="2800" spc="-1" strike="noStrike">
                <a:solidFill>
                  <a:srgbClr val="ff0000"/>
                </a:solidFill>
                <a:latin typeface="Calibri"/>
              </a:rPr>
              <a:t> </a:t>
            </a:r>
            <a:r>
              <a:rPr b="0" lang="en-US" sz="2800" spc="-1" strike="noStrike">
                <a:solidFill>
                  <a:srgbClr val="ff0000"/>
                </a:solidFill>
                <a:latin typeface="Calibri"/>
              </a:rPr>
              <a:t>	</a:t>
            </a:r>
            <a:r>
              <a:rPr b="0" lang="en-US" sz="2800" spc="-1" strike="noStrike">
                <a:solidFill>
                  <a:srgbClr val="ff0000"/>
                </a:solidFill>
                <a:latin typeface="Calibri"/>
              </a:rPr>
              <a:t>21 36 22 h</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1" name="TextShape 1"/>
          <p:cNvSpPr txBox="1"/>
          <p:nvPr/>
        </p:nvSpPr>
        <p:spPr>
          <a:xfrm>
            <a:off x="304920" y="253440"/>
            <a:ext cx="8610120" cy="1142640"/>
          </a:xfrm>
          <a:prstGeom prst="rect">
            <a:avLst/>
          </a:prstGeom>
          <a:noFill/>
          <a:ln>
            <a:noFill/>
          </a:ln>
        </p:spPr>
        <p:txBody>
          <a:bodyPr anchor="ctr"/>
          <a:p>
            <a:pPr marL="54720" algn="ctr">
              <a:lnSpc>
                <a:spcPct val="100000"/>
              </a:lnSpc>
            </a:pPr>
            <a:r>
              <a:rPr b="0" lang="en-US" sz="4400" spc="-1" strike="noStrike">
                <a:solidFill>
                  <a:srgbClr val="c00000"/>
                </a:solidFill>
                <a:latin typeface="Calibri"/>
              </a:rPr>
              <a:t>MACHINE CYCLE</a:t>
            </a:r>
            <a:endParaRPr b="0" lang="en-US" sz="4400" spc="-1" strike="noStrike">
              <a:solidFill>
                <a:srgbClr val="000000"/>
              </a:solidFill>
              <a:latin typeface="Calibri"/>
            </a:endParaRPr>
          </a:p>
        </p:txBody>
      </p:sp>
      <p:sp>
        <p:nvSpPr>
          <p:cNvPr id="732" name="TextShape 2"/>
          <p:cNvSpPr txBox="1"/>
          <p:nvPr/>
        </p:nvSpPr>
        <p:spPr>
          <a:xfrm>
            <a:off x="228600" y="1646280"/>
            <a:ext cx="8762760" cy="1858680"/>
          </a:xfrm>
          <a:prstGeom prst="rect">
            <a:avLst/>
          </a:prstGeom>
          <a:noFill/>
          <a:ln>
            <a:noFill/>
          </a:ln>
        </p:spPr>
        <p:txBody>
          <a:bodyPr>
            <a:normAutofit fontScale="45000"/>
          </a:bodyPr>
          <a:p>
            <a:pPr marL="343080" indent="-342720">
              <a:lnSpc>
                <a:spcPct val="100000"/>
              </a:lnSpc>
              <a:spcAft>
                <a:spcPts val="961"/>
              </a:spcAft>
              <a:buClr>
                <a:srgbClr val="000000"/>
              </a:buClr>
              <a:buFont typeface="Wingdings 2" charset="2"/>
              <a:buChar char=""/>
            </a:pPr>
            <a:r>
              <a:rPr b="0" lang="en-US" sz="3200" spc="-1" strike="noStrike">
                <a:solidFill>
                  <a:srgbClr val="000000"/>
                </a:solidFill>
                <a:latin typeface="Calibri"/>
              </a:rPr>
              <a:t>The 8085 CPU can perform  </a:t>
            </a:r>
            <a:r>
              <a:rPr b="0" i="1" lang="en-US" sz="3200" spc="-1" strike="noStrike">
                <a:solidFill>
                  <a:srgbClr val="ffc000"/>
                </a:solidFill>
                <a:latin typeface="Calibri"/>
              </a:rPr>
              <a:t>seven</a:t>
            </a:r>
            <a:r>
              <a:rPr b="0" i="1" lang="en-US" sz="3200" spc="-1" strike="noStrike">
                <a:solidFill>
                  <a:srgbClr val="ffffff"/>
                </a:solidFill>
                <a:latin typeface="Calibri"/>
              </a:rPr>
              <a:t>  </a:t>
            </a:r>
            <a:r>
              <a:rPr b="0" lang="en-US" sz="3200" spc="-1" strike="noStrike">
                <a:solidFill>
                  <a:srgbClr val="000000"/>
                </a:solidFill>
                <a:latin typeface="Calibri"/>
              </a:rPr>
              <a:t>basic machine operations. All but the bus-idle cycle involve the transfer of data between the CPU and a peripheral device. </a:t>
            </a:r>
            <a:endParaRPr b="0" lang="en-US" sz="3200" spc="-1" strike="noStrike">
              <a:solidFill>
                <a:srgbClr val="000000"/>
              </a:solidFill>
              <a:latin typeface="Calibri"/>
            </a:endParaRPr>
          </a:p>
          <a:p>
            <a:pPr marL="343080" indent="-342720">
              <a:lnSpc>
                <a:spcPct val="100000"/>
              </a:lnSpc>
              <a:buClr>
                <a:srgbClr val="000000"/>
              </a:buClr>
              <a:buFont typeface="Wingdings 2" charset="2"/>
              <a:buChar char=""/>
            </a:pPr>
            <a:r>
              <a:rPr b="0" lang="en-US" sz="3200" spc="-1" strike="noStrike">
                <a:solidFill>
                  <a:srgbClr val="000000"/>
                </a:solidFill>
                <a:latin typeface="Calibri"/>
              </a:rPr>
              <a:t>The seven machine cycles are :</a:t>
            </a:r>
            <a:endParaRPr b="0" lang="en-US" sz="3200" spc="-1" strike="noStrike">
              <a:solidFill>
                <a:srgbClr val="000000"/>
              </a:solidFill>
              <a:latin typeface="Calibri"/>
            </a:endParaRPr>
          </a:p>
        </p:txBody>
      </p:sp>
      <p:sp>
        <p:nvSpPr>
          <p:cNvPr id="733" name="CustomShape 3"/>
          <p:cNvSpPr/>
          <p:nvPr/>
        </p:nvSpPr>
        <p:spPr>
          <a:xfrm>
            <a:off x="457200" y="3398760"/>
            <a:ext cx="8686440" cy="639360"/>
          </a:xfrm>
          <a:prstGeom prst="rect">
            <a:avLst/>
          </a:prstGeom>
          <a:noFill/>
          <a:ln w="9360">
            <a:noFill/>
          </a:ln>
        </p:spPr>
        <p:style>
          <a:lnRef idx="0"/>
          <a:fillRef idx="0"/>
          <a:effectRef idx="0"/>
          <a:fontRef idx="minor"/>
        </p:style>
        <p:txBody>
          <a:bodyPr lIns="90000" rIns="90000" tIns="45000" bIns="45000"/>
          <a:p>
            <a:pPr indent="-216000">
              <a:lnSpc>
                <a:spcPct val="100000"/>
              </a:lnSpc>
              <a:buClr>
                <a:srgbClr val="002060"/>
              </a:buClr>
              <a:buFont typeface="Arial"/>
              <a:buChar char="•"/>
            </a:pPr>
            <a:r>
              <a:rPr b="0" lang="en-IN" sz="2000" spc="-1" strike="noStrike">
                <a:solidFill>
                  <a:srgbClr val="002060"/>
                </a:solidFill>
                <a:latin typeface="Rockwell"/>
              </a:rPr>
              <a:t>Opcode Fetch</a:t>
            </a:r>
            <a:r>
              <a:rPr b="0" lang="en-IN" sz="2000" spc="-1" strike="noStrike">
                <a:solidFill>
                  <a:srgbClr val="ffffff"/>
                </a:solidFill>
                <a:latin typeface="Rockwell"/>
              </a:rPr>
              <a:t>	</a:t>
            </a:r>
            <a:r>
              <a:rPr b="0" lang="en-IN" sz="2000" spc="-1" strike="noStrike">
                <a:solidFill>
                  <a:srgbClr val="ffffff"/>
                </a:solidFill>
                <a:latin typeface="Rockwell"/>
              </a:rPr>
              <a:t>     </a:t>
            </a:r>
            <a:r>
              <a:rPr b="0" lang="en-IN" sz="2000" spc="-1" strike="noStrike">
                <a:solidFill>
                  <a:srgbClr val="000000"/>
                </a:solidFill>
                <a:latin typeface="Rockwell"/>
              </a:rPr>
              <a:t>fetch the opcode of an instruction from memory</a:t>
            </a:r>
            <a:endParaRPr b="0" lang="en-IN" sz="2000" spc="-1" strike="noStrike">
              <a:latin typeface="Arial"/>
            </a:endParaRPr>
          </a:p>
        </p:txBody>
      </p:sp>
      <p:sp>
        <p:nvSpPr>
          <p:cNvPr id="734" name="CustomShape 4"/>
          <p:cNvSpPr/>
          <p:nvPr/>
        </p:nvSpPr>
        <p:spPr>
          <a:xfrm>
            <a:off x="457200" y="3809880"/>
            <a:ext cx="8686440" cy="639360"/>
          </a:xfrm>
          <a:prstGeom prst="rect">
            <a:avLst/>
          </a:prstGeom>
          <a:noFill/>
          <a:ln w="9360">
            <a:noFill/>
          </a:ln>
        </p:spPr>
        <p:style>
          <a:lnRef idx="0"/>
          <a:fillRef idx="0"/>
          <a:effectRef idx="0"/>
          <a:fontRef idx="minor"/>
        </p:style>
        <p:txBody>
          <a:bodyPr lIns="90000" rIns="90000" tIns="45000" bIns="45000"/>
          <a:p>
            <a:pPr indent="-216000">
              <a:lnSpc>
                <a:spcPct val="100000"/>
              </a:lnSpc>
              <a:buClr>
                <a:srgbClr val="002060"/>
              </a:buClr>
              <a:buFont typeface="Arial"/>
              <a:buChar char="•"/>
            </a:pPr>
            <a:r>
              <a:rPr b="0" lang="en-IN" sz="2000" spc="-1" strike="noStrike">
                <a:solidFill>
                  <a:srgbClr val="002060"/>
                </a:solidFill>
                <a:latin typeface="Rockwell"/>
              </a:rPr>
              <a:t>Memory Read</a:t>
            </a:r>
            <a:r>
              <a:rPr b="0" lang="en-IN" sz="2000" spc="-1" strike="noStrike">
                <a:solidFill>
                  <a:srgbClr val="ffffff"/>
                </a:solidFill>
                <a:latin typeface="Rockwell"/>
              </a:rPr>
              <a:t>	</a:t>
            </a:r>
            <a:r>
              <a:rPr b="0" lang="en-IN" sz="2000" spc="-1" strike="noStrike">
                <a:solidFill>
                  <a:srgbClr val="ffffff"/>
                </a:solidFill>
                <a:latin typeface="Rockwell"/>
              </a:rPr>
              <a:t>     </a:t>
            </a:r>
            <a:r>
              <a:rPr b="0" lang="en-IN" sz="2000" spc="-1" strike="noStrike">
                <a:solidFill>
                  <a:srgbClr val="000000"/>
                </a:solidFill>
                <a:latin typeface="Rockwell"/>
              </a:rPr>
              <a:t>read data stored at an addressed memory location</a:t>
            </a:r>
            <a:endParaRPr b="0" lang="en-IN" sz="2000" spc="-1" strike="noStrike">
              <a:latin typeface="Arial"/>
            </a:endParaRPr>
          </a:p>
          <a:p>
            <a:pPr>
              <a:lnSpc>
                <a:spcPct val="100000"/>
              </a:lnSpc>
            </a:pPr>
            <a:endParaRPr b="0" lang="en-IN" sz="2000" spc="-1" strike="noStrike">
              <a:latin typeface="Arial"/>
            </a:endParaRPr>
          </a:p>
        </p:txBody>
      </p:sp>
      <p:sp>
        <p:nvSpPr>
          <p:cNvPr id="735" name="CustomShape 5"/>
          <p:cNvSpPr/>
          <p:nvPr/>
        </p:nvSpPr>
        <p:spPr>
          <a:xfrm>
            <a:off x="457200" y="4206960"/>
            <a:ext cx="8686440" cy="639360"/>
          </a:xfrm>
          <a:prstGeom prst="rect">
            <a:avLst/>
          </a:prstGeom>
          <a:noFill/>
          <a:ln w="9360">
            <a:noFill/>
          </a:ln>
        </p:spPr>
        <p:style>
          <a:lnRef idx="0"/>
          <a:fillRef idx="0"/>
          <a:effectRef idx="0"/>
          <a:fontRef idx="minor"/>
        </p:style>
        <p:txBody>
          <a:bodyPr lIns="90000" rIns="90000" tIns="45000" bIns="45000"/>
          <a:p>
            <a:pPr indent="-216000">
              <a:lnSpc>
                <a:spcPct val="100000"/>
              </a:lnSpc>
              <a:buClr>
                <a:srgbClr val="002060"/>
              </a:buClr>
              <a:buFont typeface="Arial"/>
              <a:buChar char="•"/>
            </a:pPr>
            <a:r>
              <a:rPr b="0" lang="en-IN" sz="2000" spc="-1" strike="noStrike">
                <a:solidFill>
                  <a:srgbClr val="002060"/>
                </a:solidFill>
                <a:latin typeface="Rockwell"/>
              </a:rPr>
              <a:t>Memory Write</a:t>
            </a:r>
            <a:r>
              <a:rPr b="0" lang="en-IN" sz="2000" spc="-1" strike="noStrike">
                <a:solidFill>
                  <a:srgbClr val="ffffff"/>
                </a:solidFill>
                <a:latin typeface="Rockwell"/>
              </a:rPr>
              <a:t>	</a:t>
            </a:r>
            <a:r>
              <a:rPr b="0" lang="en-IN" sz="2000" spc="-1" strike="noStrike">
                <a:solidFill>
                  <a:srgbClr val="ffffff"/>
                </a:solidFill>
                <a:latin typeface="Rockwell"/>
              </a:rPr>
              <a:t>     </a:t>
            </a:r>
            <a:r>
              <a:rPr b="0" lang="en-IN" sz="2000" spc="-1" strike="noStrike">
                <a:solidFill>
                  <a:srgbClr val="000000"/>
                </a:solidFill>
                <a:latin typeface="Rockwell"/>
              </a:rPr>
              <a:t>write data to an addressed memory location</a:t>
            </a:r>
            <a:endParaRPr b="0" lang="en-IN" sz="2000" spc="-1" strike="noStrike">
              <a:latin typeface="Arial"/>
            </a:endParaRPr>
          </a:p>
        </p:txBody>
      </p:sp>
      <p:sp>
        <p:nvSpPr>
          <p:cNvPr id="736" name="CustomShape 6"/>
          <p:cNvSpPr/>
          <p:nvPr/>
        </p:nvSpPr>
        <p:spPr>
          <a:xfrm>
            <a:off x="457200" y="4618080"/>
            <a:ext cx="8686440" cy="639360"/>
          </a:xfrm>
          <a:prstGeom prst="rect">
            <a:avLst/>
          </a:prstGeom>
          <a:noFill/>
          <a:ln w="9360">
            <a:noFill/>
          </a:ln>
        </p:spPr>
        <p:style>
          <a:lnRef idx="0"/>
          <a:fillRef idx="0"/>
          <a:effectRef idx="0"/>
          <a:fontRef idx="minor"/>
        </p:style>
        <p:txBody>
          <a:bodyPr lIns="90000" rIns="90000" tIns="45000" bIns="45000"/>
          <a:p>
            <a:pPr indent="-216000">
              <a:lnSpc>
                <a:spcPct val="100000"/>
              </a:lnSpc>
              <a:buClr>
                <a:srgbClr val="002060"/>
              </a:buClr>
              <a:buFont typeface="Arial"/>
              <a:buChar char="•"/>
            </a:pPr>
            <a:r>
              <a:rPr b="0" lang="en-IN" sz="2000" spc="-1" strike="noStrike">
                <a:solidFill>
                  <a:srgbClr val="002060"/>
                </a:solidFill>
                <a:latin typeface="Rockwell"/>
              </a:rPr>
              <a:t>IO Read</a:t>
            </a:r>
            <a:r>
              <a:rPr b="0" lang="en-IN" sz="2000" spc="-1" strike="noStrike">
                <a:solidFill>
                  <a:srgbClr val="ffffff"/>
                </a:solidFill>
                <a:latin typeface="Rockwell"/>
              </a:rPr>
              <a:t>	</a:t>
            </a:r>
            <a:r>
              <a:rPr b="0" lang="en-IN" sz="2000" spc="-1" strike="noStrike">
                <a:solidFill>
                  <a:srgbClr val="ffffff"/>
                </a:solidFill>
                <a:latin typeface="Rockwell"/>
              </a:rPr>
              <a:t>     </a:t>
            </a:r>
            <a:r>
              <a:rPr b="0" lang="en-IN" sz="2000" spc="-1" strike="noStrike">
                <a:solidFill>
                  <a:srgbClr val="000000"/>
                </a:solidFill>
                <a:latin typeface="Rockwell"/>
              </a:rPr>
              <a:t>read data from an addressed input device</a:t>
            </a:r>
            <a:endParaRPr b="0" lang="en-IN" sz="2000" spc="-1" strike="noStrike">
              <a:latin typeface="Arial"/>
            </a:endParaRPr>
          </a:p>
        </p:txBody>
      </p:sp>
      <p:sp>
        <p:nvSpPr>
          <p:cNvPr id="737" name="CustomShape 7"/>
          <p:cNvSpPr/>
          <p:nvPr/>
        </p:nvSpPr>
        <p:spPr>
          <a:xfrm>
            <a:off x="457200" y="4952880"/>
            <a:ext cx="8686440" cy="639360"/>
          </a:xfrm>
          <a:prstGeom prst="rect">
            <a:avLst/>
          </a:prstGeom>
          <a:noFill/>
          <a:ln w="9360">
            <a:noFill/>
          </a:ln>
        </p:spPr>
        <p:style>
          <a:lnRef idx="0"/>
          <a:fillRef idx="0"/>
          <a:effectRef idx="0"/>
          <a:fontRef idx="minor"/>
        </p:style>
        <p:txBody>
          <a:bodyPr lIns="90000" rIns="90000" tIns="45000" bIns="45000"/>
          <a:p>
            <a:pPr indent="-216000">
              <a:lnSpc>
                <a:spcPct val="100000"/>
              </a:lnSpc>
              <a:buClr>
                <a:srgbClr val="002060"/>
              </a:buClr>
              <a:buFont typeface="Arial"/>
              <a:buChar char="•"/>
            </a:pPr>
            <a:r>
              <a:rPr b="0" lang="en-IN" sz="2000" spc="-1" strike="noStrike">
                <a:solidFill>
                  <a:srgbClr val="002060"/>
                </a:solidFill>
                <a:latin typeface="Rockwell"/>
              </a:rPr>
              <a:t>IO Write</a:t>
            </a:r>
            <a:r>
              <a:rPr b="0" lang="en-IN" sz="2000" spc="-1" strike="noStrike">
                <a:solidFill>
                  <a:srgbClr val="ffffff"/>
                </a:solidFill>
                <a:latin typeface="Rockwell"/>
              </a:rPr>
              <a:t>	</a:t>
            </a:r>
            <a:r>
              <a:rPr b="0" lang="en-IN" sz="2000" spc="-1" strike="noStrike">
                <a:solidFill>
                  <a:srgbClr val="ffffff"/>
                </a:solidFill>
                <a:latin typeface="Rockwell"/>
              </a:rPr>
              <a:t>     </a:t>
            </a:r>
            <a:r>
              <a:rPr b="0" lang="en-IN" sz="2000" spc="-1" strike="noStrike">
                <a:solidFill>
                  <a:srgbClr val="000000"/>
                </a:solidFill>
                <a:latin typeface="Rockwell"/>
              </a:rPr>
              <a:t>write data to an addressed output device</a:t>
            </a:r>
            <a:endParaRPr b="0" lang="en-IN" sz="2000" spc="-1" strike="noStrike">
              <a:latin typeface="Arial"/>
            </a:endParaRPr>
          </a:p>
        </p:txBody>
      </p:sp>
      <p:sp>
        <p:nvSpPr>
          <p:cNvPr id="738" name="CustomShape 8"/>
          <p:cNvSpPr/>
          <p:nvPr/>
        </p:nvSpPr>
        <p:spPr>
          <a:xfrm>
            <a:off x="457200" y="5364000"/>
            <a:ext cx="8686440" cy="639360"/>
          </a:xfrm>
          <a:prstGeom prst="rect">
            <a:avLst/>
          </a:prstGeom>
          <a:noFill/>
          <a:ln w="9360">
            <a:noFill/>
          </a:ln>
        </p:spPr>
        <p:style>
          <a:lnRef idx="0"/>
          <a:fillRef idx="0"/>
          <a:effectRef idx="0"/>
          <a:fontRef idx="minor"/>
        </p:style>
        <p:txBody>
          <a:bodyPr lIns="90000" rIns="90000" tIns="45000" bIns="45000"/>
          <a:p>
            <a:pPr indent="-216000">
              <a:lnSpc>
                <a:spcPct val="100000"/>
              </a:lnSpc>
              <a:buClr>
                <a:srgbClr val="002060"/>
              </a:buClr>
              <a:buFont typeface="Arial"/>
              <a:buChar char="•"/>
            </a:pPr>
            <a:r>
              <a:rPr b="0" lang="en-IN" sz="2000" spc="-1" strike="noStrike">
                <a:solidFill>
                  <a:srgbClr val="002060"/>
                </a:solidFill>
                <a:latin typeface="Rockwell"/>
              </a:rPr>
              <a:t>Interrupt Ack</a:t>
            </a:r>
            <a:r>
              <a:rPr b="0" lang="en-IN" sz="2000" spc="-1" strike="noStrike">
                <a:solidFill>
                  <a:srgbClr val="ffffff"/>
                </a:solidFill>
                <a:latin typeface="Rockwell"/>
              </a:rPr>
              <a:t>	</a:t>
            </a:r>
            <a:r>
              <a:rPr b="0" lang="en-IN" sz="2000" spc="-1" strike="noStrike">
                <a:solidFill>
                  <a:srgbClr val="ffffff"/>
                </a:solidFill>
                <a:latin typeface="Rockwell"/>
              </a:rPr>
              <a:t>     </a:t>
            </a:r>
            <a:r>
              <a:rPr b="0" lang="en-IN" sz="2000" spc="-1" strike="noStrike">
                <a:solidFill>
                  <a:srgbClr val="000000"/>
                </a:solidFill>
                <a:latin typeface="Rockwell"/>
              </a:rPr>
              <a:t>acknowledge an interrupt request </a:t>
            </a:r>
            <a:endParaRPr b="0" lang="en-IN" sz="2000" spc="-1" strike="noStrike">
              <a:latin typeface="Arial"/>
            </a:endParaRPr>
          </a:p>
        </p:txBody>
      </p:sp>
      <p:sp>
        <p:nvSpPr>
          <p:cNvPr id="739" name="CustomShape 9"/>
          <p:cNvSpPr/>
          <p:nvPr/>
        </p:nvSpPr>
        <p:spPr>
          <a:xfrm>
            <a:off x="457200" y="5761080"/>
            <a:ext cx="8686440" cy="639360"/>
          </a:xfrm>
          <a:prstGeom prst="rect">
            <a:avLst/>
          </a:prstGeom>
          <a:noFill/>
          <a:ln w="9360">
            <a:noFill/>
          </a:ln>
        </p:spPr>
        <p:style>
          <a:lnRef idx="0"/>
          <a:fillRef idx="0"/>
          <a:effectRef idx="0"/>
          <a:fontRef idx="minor"/>
        </p:style>
        <p:txBody>
          <a:bodyPr lIns="90000" rIns="90000" tIns="45000" bIns="45000"/>
          <a:p>
            <a:pPr indent="-216000">
              <a:lnSpc>
                <a:spcPct val="100000"/>
              </a:lnSpc>
              <a:buClr>
                <a:srgbClr val="002060"/>
              </a:buClr>
              <a:buFont typeface="Arial"/>
              <a:buChar char="•"/>
            </a:pPr>
            <a:r>
              <a:rPr b="0" lang="en-IN" sz="2000" spc="-1" strike="noStrike">
                <a:solidFill>
                  <a:srgbClr val="002060"/>
                </a:solidFill>
                <a:latin typeface="Rockwell"/>
              </a:rPr>
              <a:t>Bus Idle</a:t>
            </a:r>
            <a:r>
              <a:rPr b="0" lang="en-IN" sz="2000" spc="-1" strike="noStrike">
                <a:solidFill>
                  <a:srgbClr val="ffffff"/>
                </a:solidFill>
                <a:latin typeface="Rockwell"/>
              </a:rPr>
              <a:t>	</a:t>
            </a:r>
            <a:r>
              <a:rPr b="0" lang="en-IN" sz="2000" spc="-1" strike="noStrike">
                <a:solidFill>
                  <a:srgbClr val="ffffff"/>
                </a:solidFill>
                <a:latin typeface="Rockwell"/>
              </a:rPr>
              <a:t>     </a:t>
            </a:r>
            <a:r>
              <a:rPr b="0" lang="en-IN" sz="2000" spc="-1" strike="noStrike">
                <a:solidFill>
                  <a:srgbClr val="000000"/>
                </a:solidFill>
                <a:latin typeface="Rockwell"/>
              </a:rPr>
              <a:t>no bus operation </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0" name="TextShape 1"/>
          <p:cNvSpPr txBox="1"/>
          <p:nvPr/>
        </p:nvSpPr>
        <p:spPr>
          <a:xfrm>
            <a:off x="304920" y="253440"/>
            <a:ext cx="8610120" cy="1142640"/>
          </a:xfrm>
          <a:prstGeom prst="rect">
            <a:avLst/>
          </a:prstGeom>
          <a:noFill/>
          <a:ln>
            <a:noFill/>
          </a:ln>
        </p:spPr>
        <p:txBody>
          <a:bodyPr anchor="ctr"/>
          <a:p>
            <a:pPr marL="54720" algn="ctr">
              <a:lnSpc>
                <a:spcPct val="100000"/>
              </a:lnSpc>
            </a:pPr>
            <a:r>
              <a:rPr b="0" lang="en-US" sz="4400" spc="-1" strike="noStrike">
                <a:solidFill>
                  <a:srgbClr val="c00000"/>
                </a:solidFill>
                <a:latin typeface="Calibri"/>
              </a:rPr>
              <a:t>MACHINE CYCLE</a:t>
            </a:r>
            <a:endParaRPr b="0" lang="en-US" sz="4400" spc="-1" strike="noStrike">
              <a:solidFill>
                <a:srgbClr val="000000"/>
              </a:solidFill>
              <a:latin typeface="Calibri"/>
            </a:endParaRPr>
          </a:p>
        </p:txBody>
      </p:sp>
      <p:sp>
        <p:nvSpPr>
          <p:cNvPr id="741" name="TextShape 2"/>
          <p:cNvSpPr txBox="1"/>
          <p:nvPr/>
        </p:nvSpPr>
        <p:spPr>
          <a:xfrm>
            <a:off x="228600" y="1646280"/>
            <a:ext cx="8762760" cy="5059080"/>
          </a:xfrm>
          <a:prstGeom prst="rect">
            <a:avLst/>
          </a:prstGeom>
          <a:noFill/>
          <a:ln>
            <a:noFill/>
          </a:ln>
        </p:spPr>
        <p:txBody>
          <a:bodyPr/>
          <a:p>
            <a:pPr marL="343080" indent="-342720">
              <a:lnSpc>
                <a:spcPct val="100000"/>
              </a:lnSpc>
              <a:spcBef>
                <a:spcPts val="641"/>
              </a:spcBef>
              <a:spcAft>
                <a:spcPts val="961"/>
              </a:spcAft>
              <a:buClr>
                <a:srgbClr val="000000"/>
              </a:buClr>
              <a:buFont typeface="Arial"/>
              <a:buChar char="•"/>
            </a:pPr>
            <a:r>
              <a:rPr b="0" lang="en-US" sz="3200" spc="-1" strike="noStrike">
                <a:solidFill>
                  <a:srgbClr val="000000"/>
                </a:solidFill>
                <a:latin typeface="Calibri"/>
              </a:rPr>
              <a:t>Example instruction: STA addr</a:t>
            </a:r>
            <a:endParaRPr b="0" lang="en-US" sz="3200" spc="-1" strike="noStrike">
              <a:solidFill>
                <a:srgbClr val="000000"/>
              </a:solidFill>
              <a:latin typeface="Calibri"/>
            </a:endParaRPr>
          </a:p>
        </p:txBody>
      </p:sp>
      <p:pic>
        <p:nvPicPr>
          <p:cNvPr id="742" name="Picture 4" descr=""/>
          <p:cNvPicPr/>
          <p:nvPr/>
        </p:nvPicPr>
        <p:blipFill>
          <a:blip r:embed="rId1"/>
          <a:stretch/>
        </p:blipFill>
        <p:spPr>
          <a:xfrm>
            <a:off x="380880" y="2322360"/>
            <a:ext cx="8305560" cy="4306680"/>
          </a:xfrm>
          <a:prstGeom prst="rect">
            <a:avLst/>
          </a:prstGeom>
          <a:ln w="936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3" name="TextShape 1"/>
          <p:cNvSpPr txBox="1"/>
          <p:nvPr/>
        </p:nvSpPr>
        <p:spPr>
          <a:xfrm>
            <a:off x="304920" y="253440"/>
            <a:ext cx="8610120" cy="1142640"/>
          </a:xfrm>
          <a:prstGeom prst="rect">
            <a:avLst/>
          </a:prstGeom>
          <a:noFill/>
          <a:ln>
            <a:noFill/>
          </a:ln>
        </p:spPr>
        <p:txBody>
          <a:bodyPr anchor="ctr"/>
          <a:p>
            <a:pPr marL="54720" algn="ctr">
              <a:lnSpc>
                <a:spcPct val="100000"/>
              </a:lnSpc>
            </a:pPr>
            <a:r>
              <a:rPr b="0" lang="en-US" sz="4400" spc="-1" strike="noStrike">
                <a:solidFill>
                  <a:srgbClr val="0070c0"/>
                </a:solidFill>
                <a:latin typeface="Calibri"/>
              </a:rPr>
              <a:t>T-STATE</a:t>
            </a:r>
            <a:endParaRPr b="0" lang="en-US" sz="4400" spc="-1" strike="noStrike">
              <a:solidFill>
                <a:srgbClr val="000000"/>
              </a:solidFill>
              <a:latin typeface="Calibri"/>
            </a:endParaRPr>
          </a:p>
        </p:txBody>
      </p:sp>
      <p:sp>
        <p:nvSpPr>
          <p:cNvPr id="744" name="TextShape 2"/>
          <p:cNvSpPr txBox="1"/>
          <p:nvPr/>
        </p:nvSpPr>
        <p:spPr>
          <a:xfrm>
            <a:off x="228600" y="1646280"/>
            <a:ext cx="8762760" cy="1401480"/>
          </a:xfrm>
          <a:prstGeom prst="rect">
            <a:avLst/>
          </a:prstGeom>
          <a:noFill/>
          <a:ln>
            <a:noFill/>
          </a:ln>
        </p:spPr>
        <p:txBody>
          <a:bodyPr>
            <a:normAutofit fontScale="56000"/>
          </a:bodyPr>
          <a:p>
            <a:pPr marL="343080" indent="-342720">
              <a:lnSpc>
                <a:spcPct val="100000"/>
              </a:lnSpc>
              <a:buClr>
                <a:srgbClr val="000000"/>
              </a:buClr>
              <a:buFont typeface="Wingdings 2" charset="2"/>
              <a:buChar char=""/>
            </a:pPr>
            <a:r>
              <a:rPr b="0" lang="en-US" sz="3200" spc="-1" strike="noStrike">
                <a:solidFill>
                  <a:srgbClr val="000000"/>
                </a:solidFill>
                <a:latin typeface="Calibri"/>
              </a:rPr>
              <a:t>The operation of the 8085 can be described with respect to its </a:t>
            </a:r>
            <a:r>
              <a:rPr b="0" lang="en-US" sz="3200" spc="-1" strike="noStrike">
                <a:solidFill>
                  <a:srgbClr val="ffc000"/>
                </a:solidFill>
                <a:latin typeface="Calibri"/>
              </a:rPr>
              <a:t>state diagram </a:t>
            </a:r>
            <a:r>
              <a:rPr b="0" lang="en-US" sz="3200" spc="-1" strike="noStrike">
                <a:solidFill>
                  <a:srgbClr val="000000"/>
                </a:solidFill>
                <a:latin typeface="Calibri"/>
              </a:rPr>
              <a:t>( it is a synchronous state machine )</a:t>
            </a:r>
            <a:endParaRPr b="0" lang="en-US" sz="3200" spc="-1" strike="noStrike">
              <a:solidFill>
                <a:srgbClr val="000000"/>
              </a:solidFill>
              <a:latin typeface="Calibri"/>
            </a:endParaRPr>
          </a:p>
        </p:txBody>
      </p:sp>
      <p:pic>
        <p:nvPicPr>
          <p:cNvPr id="745" name="Picture 4" descr=""/>
          <p:cNvPicPr/>
          <p:nvPr/>
        </p:nvPicPr>
        <p:blipFill>
          <a:blip r:embed="rId1"/>
          <a:stretch/>
        </p:blipFill>
        <p:spPr>
          <a:xfrm>
            <a:off x="1752480" y="3124080"/>
            <a:ext cx="5736960" cy="3468240"/>
          </a:xfrm>
          <a:prstGeom prst="rect">
            <a:avLst/>
          </a:prstGeom>
          <a:ln w="936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6" name="TextShape 1"/>
          <p:cNvSpPr txBox="1"/>
          <p:nvPr/>
        </p:nvSpPr>
        <p:spPr>
          <a:xfrm>
            <a:off x="304920" y="253440"/>
            <a:ext cx="8610120" cy="1142640"/>
          </a:xfrm>
          <a:prstGeom prst="rect">
            <a:avLst/>
          </a:prstGeom>
          <a:noFill/>
          <a:ln>
            <a:noFill/>
          </a:ln>
        </p:spPr>
        <p:txBody>
          <a:bodyPr anchor="ctr"/>
          <a:p>
            <a:pPr marL="54720" algn="ctr">
              <a:lnSpc>
                <a:spcPct val="100000"/>
              </a:lnSpc>
            </a:pPr>
            <a:r>
              <a:rPr b="0" lang="en-US" sz="4400" spc="-1" strike="noStrike">
                <a:solidFill>
                  <a:srgbClr val="c00000"/>
                </a:solidFill>
                <a:latin typeface="Calibri"/>
              </a:rPr>
              <a:t>MACHINE CYCLE</a:t>
            </a:r>
            <a:endParaRPr b="0" lang="en-US" sz="4400" spc="-1" strike="noStrike">
              <a:solidFill>
                <a:srgbClr val="000000"/>
              </a:solidFill>
              <a:latin typeface="Calibri"/>
            </a:endParaRPr>
          </a:p>
        </p:txBody>
      </p:sp>
      <p:sp>
        <p:nvSpPr>
          <p:cNvPr id="747" name="TextShape 2"/>
          <p:cNvSpPr txBox="1"/>
          <p:nvPr/>
        </p:nvSpPr>
        <p:spPr>
          <a:xfrm>
            <a:off x="228600" y="1646280"/>
            <a:ext cx="8762760" cy="5059080"/>
          </a:xfrm>
          <a:prstGeom prst="rect">
            <a:avLst/>
          </a:prstGeom>
          <a:noFill/>
          <a:ln>
            <a:noFill/>
          </a:ln>
        </p:spPr>
        <p:txBody>
          <a:bodyPr/>
          <a:p>
            <a:pPr marL="343080" indent="-342720">
              <a:lnSpc>
                <a:spcPct val="100000"/>
              </a:lnSpc>
              <a:spcBef>
                <a:spcPts val="641"/>
              </a:spcBef>
              <a:spcAft>
                <a:spcPts val="961"/>
              </a:spcAft>
              <a:buClr>
                <a:srgbClr val="000000"/>
              </a:buClr>
              <a:buFont typeface="Arial"/>
              <a:buChar char="•"/>
            </a:pPr>
            <a:r>
              <a:rPr b="0" lang="en-US" sz="3200" spc="-1" strike="noStrike">
                <a:solidFill>
                  <a:srgbClr val="000000"/>
                </a:solidFill>
                <a:latin typeface="Calibri"/>
              </a:rPr>
              <a:t>Opcode Fetch</a:t>
            </a:r>
            <a:endParaRPr b="0" lang="en-US" sz="3200" spc="-1" strike="noStrike">
              <a:solidFill>
                <a:srgbClr val="000000"/>
              </a:solidFill>
              <a:latin typeface="Calibri"/>
            </a:endParaRPr>
          </a:p>
          <a:p>
            <a:pPr lvl="1" marL="743040" indent="-285480">
              <a:lnSpc>
                <a:spcPct val="100000"/>
              </a:lnSpc>
              <a:spcBef>
                <a:spcPts val="561"/>
              </a:spcBef>
              <a:spcAft>
                <a:spcPts val="839"/>
              </a:spcAft>
              <a:buClr>
                <a:srgbClr val="000000"/>
              </a:buClr>
              <a:buFont typeface="Arial"/>
              <a:buChar char="–"/>
            </a:pPr>
            <a:r>
              <a:rPr b="0" lang="en-US" sz="2800" spc="-1" strike="noStrike">
                <a:solidFill>
                  <a:srgbClr val="000000"/>
                </a:solidFill>
                <a:latin typeface="Calibri"/>
              </a:rPr>
              <a:t>The </a:t>
            </a:r>
            <a:r>
              <a:rPr b="0" lang="en-US" sz="2800" spc="-1" strike="noStrike">
                <a:solidFill>
                  <a:srgbClr val="ffc000"/>
                </a:solidFill>
                <a:latin typeface="Calibri"/>
              </a:rPr>
              <a:t>first</a:t>
            </a:r>
            <a:r>
              <a:rPr b="0" lang="en-US" sz="2800" spc="-1" strike="noStrike">
                <a:solidFill>
                  <a:srgbClr val="000000"/>
                </a:solidFill>
                <a:latin typeface="Calibri"/>
              </a:rPr>
              <a:t> operation in every instruction</a:t>
            </a:r>
            <a:endParaRPr b="0" lang="en-US" sz="2800" spc="-1" strike="noStrike">
              <a:solidFill>
                <a:srgbClr val="000000"/>
              </a:solidFill>
              <a:latin typeface="Calibri"/>
            </a:endParaRPr>
          </a:p>
          <a:p>
            <a:pPr lvl="1" marL="743040" indent="-285480">
              <a:lnSpc>
                <a:spcPct val="100000"/>
              </a:lnSpc>
              <a:spcBef>
                <a:spcPts val="561"/>
              </a:spcBef>
              <a:spcAft>
                <a:spcPts val="839"/>
              </a:spcAft>
              <a:buClr>
                <a:srgbClr val="000000"/>
              </a:buClr>
              <a:buFont typeface="Arial"/>
              <a:buChar char="–"/>
            </a:pPr>
            <a:r>
              <a:rPr b="0" lang="en-US" sz="2800" spc="-1" strike="noStrike">
                <a:solidFill>
                  <a:srgbClr val="000000"/>
                </a:solidFill>
                <a:latin typeface="Calibri"/>
              </a:rPr>
              <a:t>Retrieves the opcode of the instruction that is being executed</a:t>
            </a:r>
            <a:endParaRPr b="0" lang="en-US" sz="2800" spc="-1" strike="noStrike">
              <a:solidFill>
                <a:srgbClr val="000000"/>
              </a:solidFill>
              <a:latin typeface="Calibri"/>
            </a:endParaRPr>
          </a:p>
          <a:p>
            <a:pPr lvl="1" marL="743040" indent="-285480">
              <a:lnSpc>
                <a:spcPct val="100000"/>
              </a:lnSpc>
              <a:spcBef>
                <a:spcPts val="561"/>
              </a:spcBef>
              <a:spcAft>
                <a:spcPts val="839"/>
              </a:spcAft>
              <a:buClr>
                <a:srgbClr val="000000"/>
              </a:buClr>
              <a:buFont typeface="Arial"/>
              <a:buChar char="–"/>
            </a:pPr>
            <a:r>
              <a:rPr b="0" lang="en-US" sz="2800" spc="-1" strike="noStrike">
                <a:solidFill>
                  <a:srgbClr val="000000"/>
                </a:solidFill>
                <a:latin typeface="Calibri"/>
              </a:rPr>
              <a:t>Usually composed </a:t>
            </a:r>
            <a:r>
              <a:rPr b="0" lang="en-US" sz="2800" spc="-1" strike="noStrike">
                <a:solidFill>
                  <a:srgbClr val="ffc000"/>
                </a:solidFill>
                <a:latin typeface="Calibri"/>
              </a:rPr>
              <a:t>4</a:t>
            </a:r>
            <a:r>
              <a:rPr b="0" lang="en-US" sz="2800" spc="-1" strike="noStrike">
                <a:solidFill>
                  <a:srgbClr val="000000"/>
                </a:solidFill>
                <a:latin typeface="Calibri"/>
              </a:rPr>
              <a:t> clock cycles (T-state) </a:t>
            </a:r>
            <a:endParaRPr b="0" lang="en-US" sz="2800" spc="-1" strike="noStrike">
              <a:solidFill>
                <a:srgbClr val="000000"/>
              </a:solidFill>
              <a:latin typeface="Calibri"/>
            </a:endParaRPr>
          </a:p>
          <a:p>
            <a:pPr lvl="1" marL="743040" indent="-285480">
              <a:lnSpc>
                <a:spcPct val="100000"/>
              </a:lnSpc>
              <a:spcBef>
                <a:spcPts val="561"/>
              </a:spcBef>
              <a:spcAft>
                <a:spcPts val="839"/>
              </a:spcAft>
              <a:buClr>
                <a:srgbClr val="000000"/>
              </a:buClr>
              <a:buFont typeface="Arial"/>
              <a:buChar char="–"/>
            </a:pPr>
            <a:r>
              <a:rPr b="0" lang="en-US" sz="2800" spc="-1" strike="noStrike">
                <a:solidFill>
                  <a:srgbClr val="000000"/>
                </a:solidFill>
                <a:latin typeface="Calibri"/>
              </a:rPr>
              <a:t>Some instruction required </a:t>
            </a:r>
            <a:r>
              <a:rPr b="0" lang="en-US" sz="2800" spc="-1" strike="noStrike">
                <a:solidFill>
                  <a:srgbClr val="ffc000"/>
                </a:solidFill>
                <a:latin typeface="Calibri"/>
              </a:rPr>
              <a:t>6</a:t>
            </a:r>
            <a:r>
              <a:rPr b="0" lang="en-US" sz="2800" spc="-1" strike="noStrike">
                <a:solidFill>
                  <a:srgbClr val="000000"/>
                </a:solidFill>
                <a:latin typeface="Calibri"/>
              </a:rPr>
              <a:t> T-state (CALL, INX, DCX)</a:t>
            </a:r>
            <a:endParaRPr b="0" lang="en-US" sz="2800" spc="-1" strike="noStrike">
              <a:solidFill>
                <a:srgbClr val="000000"/>
              </a:solidFill>
              <a:latin typeface="Calibri"/>
            </a:endParaRPr>
          </a:p>
          <a:p>
            <a:pPr lvl="1" marL="743040" indent="-285480">
              <a:lnSpc>
                <a:spcPct val="100000"/>
              </a:lnSpc>
              <a:spcBef>
                <a:spcPts val="561"/>
              </a:spcBef>
              <a:spcAft>
                <a:spcPts val="839"/>
              </a:spcAft>
              <a:buClr>
                <a:srgbClr val="000000"/>
              </a:buClr>
              <a:buFont typeface="Arial"/>
              <a:buChar char="–"/>
            </a:pPr>
            <a:r>
              <a:rPr b="0" lang="en-US" sz="2800" spc="-1" strike="noStrike">
                <a:solidFill>
                  <a:srgbClr val="000000"/>
                </a:solidFill>
                <a:latin typeface="Calibri"/>
              </a:rPr>
              <a:t>IO/M signal is low (indicating a memory operation)</a:t>
            </a:r>
            <a:endParaRPr b="0" lang="en-US" sz="2800" spc="-1" strike="noStrike">
              <a:solidFill>
                <a:srgbClr val="000000"/>
              </a:solidFill>
              <a:latin typeface="Calibri"/>
            </a:endParaRPr>
          </a:p>
        </p:txBody>
      </p:sp>
      <p:sp>
        <p:nvSpPr>
          <p:cNvPr id="748" name="Line 3"/>
          <p:cNvSpPr/>
          <p:nvPr/>
        </p:nvSpPr>
        <p:spPr>
          <a:xfrm>
            <a:off x="1473120" y="5459400"/>
            <a:ext cx="304560" cy="1440"/>
          </a:xfrm>
          <a:prstGeom prst="line">
            <a:avLst/>
          </a:prstGeom>
          <a:ln w="38160">
            <a:solidFill>
              <a:srgbClr val="002060"/>
            </a:solidFill>
            <a:roun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9" name="TextShape 1"/>
          <p:cNvSpPr txBox="1"/>
          <p:nvPr/>
        </p:nvSpPr>
        <p:spPr>
          <a:xfrm>
            <a:off x="304920" y="253440"/>
            <a:ext cx="8610120" cy="1142640"/>
          </a:xfrm>
          <a:prstGeom prst="rect">
            <a:avLst/>
          </a:prstGeom>
          <a:noFill/>
          <a:ln>
            <a:noFill/>
          </a:ln>
        </p:spPr>
        <p:txBody>
          <a:bodyPr anchor="ctr"/>
          <a:p>
            <a:pPr marL="54720" algn="ctr">
              <a:lnSpc>
                <a:spcPct val="100000"/>
              </a:lnSpc>
            </a:pPr>
            <a:r>
              <a:rPr b="0" lang="en-US" sz="4400" spc="-1" strike="noStrike">
                <a:solidFill>
                  <a:srgbClr val="c00000"/>
                </a:solidFill>
                <a:latin typeface="Calibri"/>
              </a:rPr>
              <a:t>MACHINE CYCLE</a:t>
            </a:r>
            <a:endParaRPr b="0" lang="en-US" sz="4400" spc="-1" strike="noStrike">
              <a:solidFill>
                <a:srgbClr val="000000"/>
              </a:solidFill>
              <a:latin typeface="Calibri"/>
            </a:endParaRPr>
          </a:p>
        </p:txBody>
      </p:sp>
      <p:sp>
        <p:nvSpPr>
          <p:cNvPr id="750" name="TextShape 2"/>
          <p:cNvSpPr txBox="1"/>
          <p:nvPr/>
        </p:nvSpPr>
        <p:spPr>
          <a:xfrm>
            <a:off x="228600" y="1646280"/>
            <a:ext cx="8762760" cy="5059080"/>
          </a:xfrm>
          <a:prstGeom prst="rect">
            <a:avLst/>
          </a:prstGeom>
          <a:noFill/>
          <a:ln>
            <a:noFill/>
          </a:ln>
        </p:spPr>
        <p:txBody>
          <a:bodyPr>
            <a:normAutofit fontScale="61000"/>
          </a:bodyPr>
          <a:p>
            <a:pPr marL="343080" indent="-342720">
              <a:lnSpc>
                <a:spcPct val="100000"/>
              </a:lnSpc>
              <a:spcAft>
                <a:spcPts val="961"/>
              </a:spcAft>
              <a:buClr>
                <a:srgbClr val="000000"/>
              </a:buClr>
              <a:buFont typeface="Wingdings 2" charset="2"/>
              <a:buChar char=""/>
            </a:pPr>
            <a:r>
              <a:rPr b="0" lang="en-US" sz="3200" spc="-1" strike="noStrike">
                <a:solidFill>
                  <a:srgbClr val="000000"/>
                </a:solidFill>
                <a:latin typeface="Calibri"/>
              </a:rPr>
              <a:t>Memory Read</a:t>
            </a:r>
            <a:endParaRPr b="0" lang="en-US" sz="3200" spc="-1" strike="noStrike">
              <a:solidFill>
                <a:srgbClr val="000000"/>
              </a:solidFill>
              <a:latin typeface="Calibri"/>
            </a:endParaRPr>
          </a:p>
          <a:p>
            <a:pPr lvl="1" marL="640080" indent="-285480">
              <a:lnSpc>
                <a:spcPct val="100000"/>
              </a:lnSpc>
              <a:spcBef>
                <a:spcPts val="561"/>
              </a:spcBef>
              <a:spcAft>
                <a:spcPts val="839"/>
              </a:spcAft>
              <a:buClr>
                <a:srgbClr val="000000"/>
              </a:buClr>
              <a:buFont typeface="Arial"/>
              <a:buChar char="–"/>
            </a:pPr>
            <a:r>
              <a:rPr b="0" lang="en-US" sz="2800" spc="-1" strike="noStrike">
                <a:solidFill>
                  <a:srgbClr val="000000"/>
                </a:solidFill>
                <a:latin typeface="Calibri"/>
              </a:rPr>
              <a:t>Machine cycle during which memory is </a:t>
            </a:r>
            <a:r>
              <a:rPr b="0" lang="en-US" sz="2800" spc="-1" strike="noStrike">
                <a:solidFill>
                  <a:srgbClr val="ffc000"/>
                </a:solidFill>
                <a:latin typeface="Calibri"/>
              </a:rPr>
              <a:t>read</a:t>
            </a:r>
            <a:endParaRPr b="0" lang="en-US" sz="2800" spc="-1" strike="noStrike">
              <a:solidFill>
                <a:srgbClr val="000000"/>
              </a:solidFill>
              <a:latin typeface="Calibri"/>
            </a:endParaRPr>
          </a:p>
          <a:p>
            <a:pPr lvl="1" marL="640080" indent="-285480">
              <a:lnSpc>
                <a:spcPct val="100000"/>
              </a:lnSpc>
              <a:spcBef>
                <a:spcPts val="561"/>
              </a:spcBef>
              <a:spcAft>
                <a:spcPts val="839"/>
              </a:spcAft>
              <a:buClr>
                <a:srgbClr val="000000"/>
              </a:buClr>
              <a:buFont typeface="Arial"/>
              <a:buChar char="–"/>
            </a:pPr>
            <a:r>
              <a:rPr b="0" lang="en-US" sz="2800" spc="-1" strike="noStrike">
                <a:solidFill>
                  <a:srgbClr val="000000"/>
                </a:solidFill>
                <a:latin typeface="Calibri"/>
              </a:rPr>
              <a:t>Composed </a:t>
            </a:r>
            <a:r>
              <a:rPr b="0" lang="en-US" sz="2800" spc="-1" strike="noStrike">
                <a:solidFill>
                  <a:srgbClr val="ffc000"/>
                </a:solidFill>
                <a:latin typeface="Calibri"/>
              </a:rPr>
              <a:t>3</a:t>
            </a:r>
            <a:r>
              <a:rPr b="0" lang="en-US" sz="2800" spc="-1" strike="noStrike">
                <a:solidFill>
                  <a:srgbClr val="000000"/>
                </a:solidFill>
                <a:latin typeface="Calibri"/>
              </a:rPr>
              <a:t> clock cycles</a:t>
            </a:r>
            <a:endParaRPr b="0" lang="en-US" sz="2800" spc="-1" strike="noStrike">
              <a:solidFill>
                <a:srgbClr val="000000"/>
              </a:solidFill>
              <a:latin typeface="Calibri"/>
            </a:endParaRPr>
          </a:p>
          <a:p>
            <a:pPr lvl="1" marL="640080" indent="-285480">
              <a:lnSpc>
                <a:spcPct val="100000"/>
              </a:lnSpc>
              <a:spcBef>
                <a:spcPts val="561"/>
              </a:spcBef>
              <a:spcAft>
                <a:spcPts val="839"/>
              </a:spcAft>
              <a:buClr>
                <a:srgbClr val="000000"/>
              </a:buClr>
              <a:buFont typeface="Arial"/>
              <a:buChar char="–"/>
            </a:pPr>
            <a:r>
              <a:rPr b="0" lang="en-US" sz="2800" spc="-1" strike="noStrike">
                <a:solidFill>
                  <a:srgbClr val="000000"/>
                </a:solidFill>
                <a:latin typeface="Calibri"/>
              </a:rPr>
              <a:t>IO/M signal is low (indicating a memory operation)</a:t>
            </a:r>
            <a:endParaRPr b="0" lang="en-US" sz="2800" spc="-1" strike="noStrike">
              <a:solidFill>
                <a:srgbClr val="000000"/>
              </a:solidFill>
              <a:latin typeface="Calibri"/>
            </a:endParaRPr>
          </a:p>
          <a:p>
            <a:pPr marL="343080" indent="-342720">
              <a:lnSpc>
                <a:spcPct val="100000"/>
              </a:lnSpc>
              <a:spcAft>
                <a:spcPts val="961"/>
              </a:spcAft>
              <a:buClr>
                <a:srgbClr val="000000"/>
              </a:buClr>
              <a:buFont typeface="Wingdings 2" charset="2"/>
              <a:buChar char=""/>
            </a:pPr>
            <a:r>
              <a:rPr b="0" lang="en-US" sz="3200" spc="-1" strike="noStrike">
                <a:solidFill>
                  <a:srgbClr val="000000"/>
                </a:solidFill>
                <a:latin typeface="Calibri"/>
              </a:rPr>
              <a:t>Memory Write</a:t>
            </a:r>
            <a:endParaRPr b="0" lang="en-US" sz="3200" spc="-1" strike="noStrike">
              <a:solidFill>
                <a:srgbClr val="000000"/>
              </a:solidFill>
              <a:latin typeface="Calibri"/>
            </a:endParaRPr>
          </a:p>
          <a:p>
            <a:pPr lvl="1" marL="640080" indent="-285480">
              <a:lnSpc>
                <a:spcPct val="100000"/>
              </a:lnSpc>
              <a:spcBef>
                <a:spcPts val="561"/>
              </a:spcBef>
              <a:spcAft>
                <a:spcPts val="839"/>
              </a:spcAft>
              <a:buClr>
                <a:srgbClr val="000000"/>
              </a:buClr>
              <a:buFont typeface="Arial"/>
              <a:buChar char="–"/>
            </a:pPr>
            <a:r>
              <a:rPr b="0" lang="en-US" sz="2800" spc="-1" strike="noStrike">
                <a:solidFill>
                  <a:srgbClr val="000000"/>
                </a:solidFill>
                <a:latin typeface="Calibri"/>
              </a:rPr>
              <a:t>This machine cycle is used when the 8085 needs to send data out from the accumulator or a specific register and then </a:t>
            </a:r>
            <a:r>
              <a:rPr b="0" lang="en-US" sz="2800" spc="-1" strike="noStrike">
                <a:solidFill>
                  <a:srgbClr val="ffc000"/>
                </a:solidFill>
                <a:latin typeface="Calibri"/>
              </a:rPr>
              <a:t>write</a:t>
            </a:r>
            <a:r>
              <a:rPr b="0" lang="en-US" sz="2800" spc="-1" strike="noStrike">
                <a:solidFill>
                  <a:srgbClr val="000000"/>
                </a:solidFill>
                <a:latin typeface="Calibri"/>
              </a:rPr>
              <a:t> it into memory</a:t>
            </a:r>
            <a:endParaRPr b="0" lang="en-US" sz="2800" spc="-1" strike="noStrike">
              <a:solidFill>
                <a:srgbClr val="000000"/>
              </a:solidFill>
              <a:latin typeface="Calibri"/>
            </a:endParaRPr>
          </a:p>
          <a:p>
            <a:pPr lvl="1" marL="640080" indent="-285480">
              <a:lnSpc>
                <a:spcPct val="100000"/>
              </a:lnSpc>
              <a:spcBef>
                <a:spcPts val="561"/>
              </a:spcBef>
              <a:spcAft>
                <a:spcPts val="839"/>
              </a:spcAft>
              <a:buClr>
                <a:srgbClr val="000000"/>
              </a:buClr>
              <a:buFont typeface="Arial"/>
              <a:buChar char="–"/>
            </a:pPr>
            <a:r>
              <a:rPr b="0" lang="en-US" sz="2800" spc="-1" strike="noStrike">
                <a:solidFill>
                  <a:srgbClr val="000000"/>
                </a:solidFill>
                <a:latin typeface="Calibri"/>
              </a:rPr>
              <a:t>Composed </a:t>
            </a:r>
            <a:r>
              <a:rPr b="0" lang="en-US" sz="2800" spc="-1" strike="noStrike">
                <a:solidFill>
                  <a:srgbClr val="ffc000"/>
                </a:solidFill>
                <a:latin typeface="Calibri"/>
              </a:rPr>
              <a:t>3</a:t>
            </a:r>
            <a:r>
              <a:rPr b="0" lang="en-US" sz="2800" spc="-1" strike="noStrike">
                <a:solidFill>
                  <a:srgbClr val="000000"/>
                </a:solidFill>
                <a:latin typeface="Calibri"/>
              </a:rPr>
              <a:t> clock cycles</a:t>
            </a:r>
            <a:endParaRPr b="0" lang="en-US" sz="2800" spc="-1" strike="noStrike">
              <a:solidFill>
                <a:srgbClr val="000000"/>
              </a:solidFill>
              <a:latin typeface="Calibri"/>
            </a:endParaRPr>
          </a:p>
          <a:p>
            <a:pPr lvl="1" marL="640080" indent="-285480">
              <a:lnSpc>
                <a:spcPct val="100000"/>
              </a:lnSpc>
              <a:spcBef>
                <a:spcPts val="561"/>
              </a:spcBef>
              <a:spcAft>
                <a:spcPts val="839"/>
              </a:spcAft>
              <a:buClr>
                <a:srgbClr val="000000"/>
              </a:buClr>
              <a:buFont typeface="Arial"/>
              <a:buChar char="–"/>
            </a:pPr>
            <a:r>
              <a:rPr b="0" lang="en-US" sz="2800" spc="-1" strike="noStrike">
                <a:solidFill>
                  <a:srgbClr val="000000"/>
                </a:solidFill>
                <a:latin typeface="Calibri"/>
              </a:rPr>
              <a:t>IO/M signal is low (indicating a memory operation)</a:t>
            </a:r>
            <a:endParaRPr b="0" lang="en-US" sz="2800" spc="-1" strike="noStrike">
              <a:solidFill>
                <a:srgbClr val="000000"/>
              </a:solidFill>
              <a:latin typeface="Calibri"/>
            </a:endParaRPr>
          </a:p>
          <a:p>
            <a:endParaRPr b="0" lang="en-US" sz="2800" spc="-1" strike="noStrike">
              <a:solidFill>
                <a:srgbClr val="000000"/>
              </a:solidFill>
              <a:latin typeface="Calibri"/>
            </a:endParaRPr>
          </a:p>
        </p:txBody>
      </p:sp>
      <p:sp>
        <p:nvSpPr>
          <p:cNvPr id="751" name="Line 3"/>
          <p:cNvSpPr/>
          <p:nvPr/>
        </p:nvSpPr>
        <p:spPr>
          <a:xfrm>
            <a:off x="1447560" y="3276360"/>
            <a:ext cx="304920" cy="1800"/>
          </a:xfrm>
          <a:prstGeom prst="line">
            <a:avLst/>
          </a:prstGeom>
          <a:ln w="38160">
            <a:solidFill>
              <a:srgbClr val="002060"/>
            </a:solidFill>
            <a:round/>
          </a:ln>
        </p:spPr>
        <p:style>
          <a:lnRef idx="1">
            <a:schemeClr val="accent1"/>
          </a:lnRef>
          <a:fillRef idx="0">
            <a:schemeClr val="accent1"/>
          </a:fillRef>
          <a:effectRef idx="0">
            <a:schemeClr val="accent1"/>
          </a:effectRef>
          <a:fontRef idx="minor"/>
        </p:style>
      </p:sp>
      <p:sp>
        <p:nvSpPr>
          <p:cNvPr id="752" name="Line 4"/>
          <p:cNvSpPr/>
          <p:nvPr/>
        </p:nvSpPr>
        <p:spPr>
          <a:xfrm>
            <a:off x="1447560" y="5943600"/>
            <a:ext cx="304920" cy="1440"/>
          </a:xfrm>
          <a:prstGeom prst="line">
            <a:avLst/>
          </a:prstGeom>
          <a:ln w="38160">
            <a:solidFill>
              <a:srgbClr val="002060"/>
            </a:solidFill>
            <a:roun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3" name="TextShape 1"/>
          <p:cNvSpPr txBox="1"/>
          <p:nvPr/>
        </p:nvSpPr>
        <p:spPr>
          <a:xfrm>
            <a:off x="304920" y="253440"/>
            <a:ext cx="8610120" cy="1142640"/>
          </a:xfrm>
          <a:prstGeom prst="rect">
            <a:avLst/>
          </a:prstGeom>
          <a:noFill/>
          <a:ln>
            <a:noFill/>
          </a:ln>
        </p:spPr>
        <p:txBody>
          <a:bodyPr anchor="ctr"/>
          <a:p>
            <a:pPr marL="54720" algn="ctr">
              <a:lnSpc>
                <a:spcPct val="100000"/>
              </a:lnSpc>
            </a:pPr>
            <a:r>
              <a:rPr b="0" lang="en-US" sz="4400" spc="-1" strike="noStrike">
                <a:solidFill>
                  <a:srgbClr val="c00000"/>
                </a:solidFill>
                <a:latin typeface="Calibri"/>
              </a:rPr>
              <a:t>MACHINE CYCLE</a:t>
            </a:r>
            <a:endParaRPr b="0" lang="en-US" sz="4400" spc="-1" strike="noStrike">
              <a:solidFill>
                <a:srgbClr val="000000"/>
              </a:solidFill>
              <a:latin typeface="Calibri"/>
            </a:endParaRPr>
          </a:p>
        </p:txBody>
      </p:sp>
      <p:sp>
        <p:nvSpPr>
          <p:cNvPr id="754" name="TextShape 2"/>
          <p:cNvSpPr txBox="1"/>
          <p:nvPr/>
        </p:nvSpPr>
        <p:spPr>
          <a:xfrm>
            <a:off x="228600" y="1646280"/>
            <a:ext cx="8762760" cy="5059080"/>
          </a:xfrm>
          <a:prstGeom prst="rect">
            <a:avLst/>
          </a:prstGeom>
          <a:noFill/>
          <a:ln>
            <a:noFill/>
          </a:ln>
        </p:spPr>
        <p:txBody>
          <a:bodyPr>
            <a:normAutofit fontScale="49000"/>
          </a:bodyPr>
          <a:p>
            <a:pPr marL="343080" indent="-342720">
              <a:lnSpc>
                <a:spcPct val="100000"/>
              </a:lnSpc>
              <a:spcAft>
                <a:spcPts val="961"/>
              </a:spcAft>
              <a:buClr>
                <a:srgbClr val="000000"/>
              </a:buClr>
              <a:buFont typeface="Wingdings 2" charset="2"/>
              <a:buChar char=""/>
            </a:pPr>
            <a:r>
              <a:rPr b="0" lang="en-US" sz="3200" spc="-1" strike="noStrike">
                <a:solidFill>
                  <a:srgbClr val="000000"/>
                </a:solidFill>
                <a:latin typeface="Calibri"/>
              </a:rPr>
              <a:t>I/O Read</a:t>
            </a:r>
            <a:endParaRPr b="0" lang="en-US" sz="3200" spc="-1" strike="noStrike">
              <a:solidFill>
                <a:srgbClr val="000000"/>
              </a:solidFill>
              <a:latin typeface="Calibri"/>
            </a:endParaRPr>
          </a:p>
          <a:p>
            <a:pPr lvl="1" marL="640080" indent="-285480">
              <a:lnSpc>
                <a:spcPct val="100000"/>
              </a:lnSpc>
              <a:spcBef>
                <a:spcPts val="561"/>
              </a:spcBef>
              <a:spcAft>
                <a:spcPts val="839"/>
              </a:spcAft>
              <a:buClr>
                <a:srgbClr val="000000"/>
              </a:buClr>
              <a:buFont typeface="Arial"/>
              <a:buChar char="–"/>
            </a:pPr>
            <a:r>
              <a:rPr b="0" lang="en-US" sz="2800" spc="-1" strike="noStrike">
                <a:solidFill>
                  <a:srgbClr val="000000"/>
                </a:solidFill>
                <a:latin typeface="Calibri"/>
              </a:rPr>
              <a:t>Indicates that data is being </a:t>
            </a:r>
            <a:r>
              <a:rPr b="0" lang="en-US" sz="2800" spc="-1" strike="noStrike">
                <a:solidFill>
                  <a:srgbClr val="ffc000"/>
                </a:solidFill>
                <a:latin typeface="Calibri"/>
              </a:rPr>
              <a:t>read</a:t>
            </a:r>
            <a:r>
              <a:rPr b="0" lang="en-US" sz="2800" spc="-1" strike="noStrike">
                <a:solidFill>
                  <a:srgbClr val="000000"/>
                </a:solidFill>
                <a:latin typeface="Calibri"/>
              </a:rPr>
              <a:t> from an I/O device</a:t>
            </a:r>
            <a:endParaRPr b="0" lang="en-US" sz="2800" spc="-1" strike="noStrike">
              <a:solidFill>
                <a:srgbClr val="000000"/>
              </a:solidFill>
              <a:latin typeface="Calibri"/>
            </a:endParaRPr>
          </a:p>
          <a:p>
            <a:pPr lvl="1" marL="640080" indent="-285480">
              <a:lnSpc>
                <a:spcPct val="100000"/>
              </a:lnSpc>
              <a:spcBef>
                <a:spcPts val="561"/>
              </a:spcBef>
              <a:spcAft>
                <a:spcPts val="839"/>
              </a:spcAft>
              <a:buClr>
                <a:srgbClr val="000000"/>
              </a:buClr>
              <a:buFont typeface="Arial"/>
              <a:buChar char="–"/>
            </a:pPr>
            <a:r>
              <a:rPr b="0" lang="en-US" sz="2800" spc="-1" strike="noStrike">
                <a:solidFill>
                  <a:srgbClr val="000000"/>
                </a:solidFill>
                <a:latin typeface="Calibri"/>
              </a:rPr>
              <a:t>Occurs when IN instruction is executed</a:t>
            </a:r>
            <a:endParaRPr b="0" lang="en-US" sz="2800" spc="-1" strike="noStrike">
              <a:solidFill>
                <a:srgbClr val="000000"/>
              </a:solidFill>
              <a:latin typeface="Calibri"/>
            </a:endParaRPr>
          </a:p>
          <a:p>
            <a:pPr lvl="1" marL="640080" indent="-285480">
              <a:lnSpc>
                <a:spcPct val="100000"/>
              </a:lnSpc>
              <a:spcBef>
                <a:spcPts val="561"/>
              </a:spcBef>
              <a:spcAft>
                <a:spcPts val="839"/>
              </a:spcAft>
              <a:buClr>
                <a:srgbClr val="000000"/>
              </a:buClr>
              <a:buFont typeface="Arial"/>
              <a:buChar char="–"/>
            </a:pPr>
            <a:r>
              <a:rPr b="0" lang="en-US" sz="2800" spc="-1" strike="noStrike">
                <a:solidFill>
                  <a:srgbClr val="000000"/>
                </a:solidFill>
                <a:latin typeface="Calibri"/>
              </a:rPr>
              <a:t>Composed </a:t>
            </a:r>
            <a:r>
              <a:rPr b="0" lang="en-US" sz="2800" spc="-1" strike="noStrike">
                <a:solidFill>
                  <a:srgbClr val="ffc000"/>
                </a:solidFill>
                <a:latin typeface="Calibri"/>
              </a:rPr>
              <a:t>3</a:t>
            </a:r>
            <a:r>
              <a:rPr b="0" lang="en-US" sz="2800" spc="-1" strike="noStrike">
                <a:solidFill>
                  <a:srgbClr val="000000"/>
                </a:solidFill>
                <a:latin typeface="Calibri"/>
              </a:rPr>
              <a:t> clock cycles</a:t>
            </a:r>
            <a:endParaRPr b="0" lang="en-US" sz="2800" spc="-1" strike="noStrike">
              <a:solidFill>
                <a:srgbClr val="000000"/>
              </a:solidFill>
              <a:latin typeface="Calibri"/>
            </a:endParaRPr>
          </a:p>
          <a:p>
            <a:pPr lvl="1" marL="640080" indent="-285480">
              <a:lnSpc>
                <a:spcPct val="100000"/>
              </a:lnSpc>
              <a:spcBef>
                <a:spcPts val="561"/>
              </a:spcBef>
              <a:spcAft>
                <a:spcPts val="839"/>
              </a:spcAft>
              <a:buClr>
                <a:srgbClr val="000000"/>
              </a:buClr>
              <a:buFont typeface="Arial"/>
              <a:buChar char="–"/>
            </a:pPr>
            <a:r>
              <a:rPr b="0" lang="en-US" sz="2800" spc="-1" strike="noStrike">
                <a:solidFill>
                  <a:srgbClr val="000000"/>
                </a:solidFill>
                <a:latin typeface="Calibri"/>
              </a:rPr>
              <a:t>IO/M signal is high (indicating an I/O operation)</a:t>
            </a:r>
            <a:endParaRPr b="0" lang="en-US" sz="2800" spc="-1" strike="noStrike">
              <a:solidFill>
                <a:srgbClr val="000000"/>
              </a:solidFill>
              <a:latin typeface="Calibri"/>
            </a:endParaRPr>
          </a:p>
          <a:p>
            <a:pPr marL="343080" indent="-342720">
              <a:lnSpc>
                <a:spcPct val="100000"/>
              </a:lnSpc>
              <a:spcAft>
                <a:spcPts val="961"/>
              </a:spcAft>
              <a:buClr>
                <a:srgbClr val="000000"/>
              </a:buClr>
              <a:buFont typeface="Wingdings 2" charset="2"/>
              <a:buChar char=""/>
            </a:pPr>
            <a:r>
              <a:rPr b="0" lang="en-US" sz="3200" spc="-1" strike="noStrike">
                <a:solidFill>
                  <a:srgbClr val="000000"/>
                </a:solidFill>
                <a:latin typeface="Calibri"/>
              </a:rPr>
              <a:t>I/O Write</a:t>
            </a:r>
            <a:endParaRPr b="0" lang="en-US" sz="3200" spc="-1" strike="noStrike">
              <a:solidFill>
                <a:srgbClr val="000000"/>
              </a:solidFill>
              <a:latin typeface="Calibri"/>
            </a:endParaRPr>
          </a:p>
          <a:p>
            <a:pPr lvl="1" marL="640080" indent="-285480">
              <a:lnSpc>
                <a:spcPct val="100000"/>
              </a:lnSpc>
              <a:spcBef>
                <a:spcPts val="561"/>
              </a:spcBef>
              <a:spcAft>
                <a:spcPts val="839"/>
              </a:spcAft>
              <a:buClr>
                <a:srgbClr val="000000"/>
              </a:buClr>
              <a:buFont typeface="Arial"/>
              <a:buChar char="–"/>
            </a:pPr>
            <a:r>
              <a:rPr b="0" lang="en-US" sz="2800" spc="-1" strike="noStrike">
                <a:solidFill>
                  <a:srgbClr val="000000"/>
                </a:solidFill>
                <a:latin typeface="Calibri"/>
              </a:rPr>
              <a:t>This machine cycle is used to write data out from accumulator in the microprocessor to the I/O device specified by the port address</a:t>
            </a:r>
            <a:endParaRPr b="0" lang="en-US" sz="2800" spc="-1" strike="noStrike">
              <a:solidFill>
                <a:srgbClr val="000000"/>
              </a:solidFill>
              <a:latin typeface="Calibri"/>
            </a:endParaRPr>
          </a:p>
          <a:p>
            <a:pPr lvl="1" marL="640080" indent="-285480">
              <a:lnSpc>
                <a:spcPct val="100000"/>
              </a:lnSpc>
              <a:spcBef>
                <a:spcPts val="561"/>
              </a:spcBef>
              <a:spcAft>
                <a:spcPts val="839"/>
              </a:spcAft>
              <a:buClr>
                <a:srgbClr val="000000"/>
              </a:buClr>
              <a:buFont typeface="Arial"/>
              <a:buChar char="–"/>
            </a:pPr>
            <a:r>
              <a:rPr b="0" lang="en-US" sz="2800" spc="-1" strike="noStrike">
                <a:solidFill>
                  <a:srgbClr val="000000"/>
                </a:solidFill>
                <a:latin typeface="Calibri"/>
              </a:rPr>
              <a:t>Occurs when OUT instruction is executed</a:t>
            </a:r>
            <a:endParaRPr b="0" lang="en-US" sz="2800" spc="-1" strike="noStrike">
              <a:solidFill>
                <a:srgbClr val="000000"/>
              </a:solidFill>
              <a:latin typeface="Calibri"/>
            </a:endParaRPr>
          </a:p>
          <a:p>
            <a:pPr lvl="1" marL="640080" indent="-285480">
              <a:lnSpc>
                <a:spcPct val="100000"/>
              </a:lnSpc>
              <a:spcBef>
                <a:spcPts val="561"/>
              </a:spcBef>
              <a:spcAft>
                <a:spcPts val="839"/>
              </a:spcAft>
              <a:buClr>
                <a:srgbClr val="000000"/>
              </a:buClr>
              <a:buFont typeface="Arial"/>
              <a:buChar char="–"/>
            </a:pPr>
            <a:r>
              <a:rPr b="0" lang="en-US" sz="2800" spc="-1" strike="noStrike">
                <a:solidFill>
                  <a:srgbClr val="000000"/>
                </a:solidFill>
                <a:latin typeface="Calibri"/>
              </a:rPr>
              <a:t>Composed </a:t>
            </a:r>
            <a:r>
              <a:rPr b="0" lang="en-US" sz="2800" spc="-1" strike="noStrike">
                <a:solidFill>
                  <a:srgbClr val="ffc000"/>
                </a:solidFill>
                <a:latin typeface="Calibri"/>
              </a:rPr>
              <a:t>3</a:t>
            </a:r>
            <a:r>
              <a:rPr b="0" lang="en-US" sz="2800" spc="-1" strike="noStrike">
                <a:solidFill>
                  <a:srgbClr val="000000"/>
                </a:solidFill>
                <a:latin typeface="Calibri"/>
              </a:rPr>
              <a:t> clock cycles</a:t>
            </a:r>
            <a:endParaRPr b="0" lang="en-US" sz="2800" spc="-1" strike="noStrike">
              <a:solidFill>
                <a:srgbClr val="000000"/>
              </a:solidFill>
              <a:latin typeface="Calibri"/>
            </a:endParaRPr>
          </a:p>
          <a:p>
            <a:pPr lvl="1" marL="640080" indent="-285480">
              <a:lnSpc>
                <a:spcPct val="100000"/>
              </a:lnSpc>
              <a:spcBef>
                <a:spcPts val="561"/>
              </a:spcBef>
              <a:spcAft>
                <a:spcPts val="839"/>
              </a:spcAft>
              <a:buClr>
                <a:srgbClr val="000000"/>
              </a:buClr>
              <a:buFont typeface="Arial"/>
              <a:buChar char="–"/>
            </a:pPr>
            <a:r>
              <a:rPr b="0" lang="en-US" sz="2800" spc="-1" strike="noStrike">
                <a:solidFill>
                  <a:srgbClr val="000000"/>
                </a:solidFill>
                <a:latin typeface="Calibri"/>
              </a:rPr>
              <a:t>IO/M signal is high (indicating an I/O operation)</a:t>
            </a:r>
            <a:endParaRPr b="0" lang="en-US" sz="2800" spc="-1" strike="noStrike">
              <a:solidFill>
                <a:srgbClr val="000000"/>
              </a:solidFill>
              <a:latin typeface="Calibri"/>
            </a:endParaRPr>
          </a:p>
        </p:txBody>
      </p:sp>
      <p:sp>
        <p:nvSpPr>
          <p:cNvPr id="755" name="Line 3"/>
          <p:cNvSpPr/>
          <p:nvPr/>
        </p:nvSpPr>
        <p:spPr>
          <a:xfrm>
            <a:off x="1371600" y="3429000"/>
            <a:ext cx="304560" cy="1440"/>
          </a:xfrm>
          <a:prstGeom prst="line">
            <a:avLst/>
          </a:prstGeom>
          <a:ln w="38160">
            <a:solidFill>
              <a:srgbClr val="002060"/>
            </a:solidFill>
            <a:round/>
          </a:ln>
        </p:spPr>
        <p:style>
          <a:lnRef idx="1">
            <a:schemeClr val="accent1"/>
          </a:lnRef>
          <a:fillRef idx="0">
            <a:schemeClr val="accent1"/>
          </a:fillRef>
          <a:effectRef idx="0">
            <a:schemeClr val="accent1"/>
          </a:effectRef>
          <a:fontRef idx="minor"/>
        </p:style>
      </p:sp>
      <p:sp>
        <p:nvSpPr>
          <p:cNvPr id="756" name="Line 4"/>
          <p:cNvSpPr/>
          <p:nvPr/>
        </p:nvSpPr>
        <p:spPr>
          <a:xfrm>
            <a:off x="1371600" y="5867280"/>
            <a:ext cx="304560" cy="1440"/>
          </a:xfrm>
          <a:prstGeom prst="line">
            <a:avLst/>
          </a:prstGeom>
          <a:ln w="38160">
            <a:solidFill>
              <a:srgbClr val="002060"/>
            </a:solidFill>
            <a:roun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7" name="TextShape 1"/>
          <p:cNvSpPr txBox="1"/>
          <p:nvPr/>
        </p:nvSpPr>
        <p:spPr>
          <a:xfrm>
            <a:off x="304920" y="253440"/>
            <a:ext cx="8610120" cy="1142640"/>
          </a:xfrm>
          <a:prstGeom prst="rect">
            <a:avLst/>
          </a:prstGeom>
          <a:noFill/>
          <a:ln>
            <a:noFill/>
          </a:ln>
        </p:spPr>
        <p:txBody>
          <a:bodyPr anchor="ctr"/>
          <a:p>
            <a:pPr marL="54720" algn="ctr">
              <a:lnSpc>
                <a:spcPct val="100000"/>
              </a:lnSpc>
            </a:pPr>
            <a:r>
              <a:rPr b="0" lang="en-US" sz="4400" spc="-1" strike="noStrike">
                <a:solidFill>
                  <a:srgbClr val="c00000"/>
                </a:solidFill>
                <a:latin typeface="Calibri"/>
              </a:rPr>
              <a:t>MACHINE CYCLE</a:t>
            </a:r>
            <a:endParaRPr b="0" lang="en-US" sz="4400" spc="-1" strike="noStrike">
              <a:solidFill>
                <a:srgbClr val="000000"/>
              </a:solidFill>
              <a:latin typeface="Calibri"/>
            </a:endParaRPr>
          </a:p>
        </p:txBody>
      </p:sp>
      <p:sp>
        <p:nvSpPr>
          <p:cNvPr id="758" name="TextShape 2"/>
          <p:cNvSpPr txBox="1"/>
          <p:nvPr/>
        </p:nvSpPr>
        <p:spPr>
          <a:xfrm>
            <a:off x="228600" y="1646280"/>
            <a:ext cx="8762760" cy="5059080"/>
          </a:xfrm>
          <a:prstGeom prst="rect">
            <a:avLst/>
          </a:prstGeom>
          <a:noFill/>
          <a:ln>
            <a:noFill/>
          </a:ln>
        </p:spPr>
        <p:txBody>
          <a:bodyPr/>
          <a:p>
            <a:pPr marL="343080" indent="-342720">
              <a:lnSpc>
                <a:spcPct val="100000"/>
              </a:lnSpc>
              <a:spcBef>
                <a:spcPts val="641"/>
              </a:spcBef>
              <a:spcAft>
                <a:spcPts val="961"/>
              </a:spcAft>
              <a:buClr>
                <a:srgbClr val="000000"/>
              </a:buClr>
              <a:buFont typeface="Arial"/>
              <a:buChar char="•"/>
            </a:pPr>
            <a:r>
              <a:rPr b="0" lang="en-US" sz="3200" spc="-1" strike="noStrike">
                <a:solidFill>
                  <a:srgbClr val="000000"/>
                </a:solidFill>
                <a:latin typeface="Calibri"/>
              </a:rPr>
              <a:t>Interrupt Acknowledge</a:t>
            </a:r>
            <a:endParaRPr b="0" lang="en-US" sz="3200" spc="-1" strike="noStrike">
              <a:solidFill>
                <a:srgbClr val="000000"/>
              </a:solidFill>
              <a:latin typeface="Calibri"/>
            </a:endParaRPr>
          </a:p>
          <a:p>
            <a:pPr lvl="1" marL="743040" indent="-285480">
              <a:lnSpc>
                <a:spcPct val="100000"/>
              </a:lnSpc>
              <a:spcBef>
                <a:spcPts val="561"/>
              </a:spcBef>
              <a:spcAft>
                <a:spcPts val="839"/>
              </a:spcAft>
              <a:buClr>
                <a:srgbClr val="000000"/>
              </a:buClr>
              <a:buFont typeface="Arial"/>
              <a:buChar char="–"/>
            </a:pPr>
            <a:r>
              <a:rPr b="0" lang="en-US" sz="2800" spc="-1" strike="noStrike">
                <a:solidFill>
                  <a:srgbClr val="000000"/>
                </a:solidFill>
                <a:latin typeface="Calibri"/>
              </a:rPr>
              <a:t>Special machine cycle that is used to place of the opcode fetch cycle in the RST (restart) instruction.</a:t>
            </a:r>
            <a:endParaRPr b="0" lang="en-US" sz="2800" spc="-1" strike="noStrike">
              <a:solidFill>
                <a:srgbClr val="000000"/>
              </a:solidFill>
              <a:latin typeface="Calibri"/>
            </a:endParaRPr>
          </a:p>
          <a:p>
            <a:pPr lvl="1" marL="743040" indent="-285480">
              <a:lnSpc>
                <a:spcPct val="100000"/>
              </a:lnSpc>
              <a:spcBef>
                <a:spcPts val="561"/>
              </a:spcBef>
              <a:spcAft>
                <a:spcPts val="839"/>
              </a:spcAft>
              <a:buClr>
                <a:srgbClr val="000000"/>
              </a:buClr>
              <a:buFont typeface="Arial"/>
              <a:buChar char="–"/>
            </a:pPr>
            <a:r>
              <a:rPr b="0" lang="en-US" sz="2800" spc="-1" strike="noStrike">
                <a:solidFill>
                  <a:srgbClr val="000000"/>
                </a:solidFill>
                <a:latin typeface="Calibri"/>
              </a:rPr>
              <a:t>Similar to opcode fecth instruction except that it send out INTA signal instead of RD signal and IO/M signal is High</a:t>
            </a:r>
            <a:endParaRPr b="0" lang="en-US" sz="2800" spc="-1" strike="noStrike">
              <a:solidFill>
                <a:srgbClr val="000000"/>
              </a:solidFill>
              <a:latin typeface="Calibri"/>
            </a:endParaRPr>
          </a:p>
          <a:p>
            <a:pPr lvl="1" marL="743040" indent="-285480">
              <a:lnSpc>
                <a:spcPct val="100000"/>
              </a:lnSpc>
              <a:spcBef>
                <a:spcPts val="561"/>
              </a:spcBef>
              <a:spcAft>
                <a:spcPts val="839"/>
              </a:spcAft>
              <a:buClr>
                <a:srgbClr val="000000"/>
              </a:buClr>
              <a:buFont typeface="Arial"/>
              <a:buChar char="–"/>
            </a:pPr>
            <a:r>
              <a:rPr b="0" lang="en-US" sz="2800" spc="-1" strike="noStrike">
                <a:solidFill>
                  <a:srgbClr val="000000"/>
                </a:solidFill>
                <a:latin typeface="Calibri"/>
              </a:rPr>
              <a:t>Composed </a:t>
            </a:r>
            <a:r>
              <a:rPr b="0" lang="en-US" sz="2800" spc="-1" strike="noStrike">
                <a:solidFill>
                  <a:srgbClr val="ffc000"/>
                </a:solidFill>
                <a:latin typeface="Calibri"/>
              </a:rPr>
              <a:t>6</a:t>
            </a:r>
            <a:r>
              <a:rPr b="0" lang="en-US" sz="2800" spc="-1" strike="noStrike">
                <a:solidFill>
                  <a:srgbClr val="000000"/>
                </a:solidFill>
                <a:latin typeface="Calibri"/>
              </a:rPr>
              <a:t> clock cycle</a:t>
            </a:r>
            <a:endParaRPr b="0" lang="en-US" sz="2800" spc="-1" strike="noStrike">
              <a:solidFill>
                <a:srgbClr val="000000"/>
              </a:solidFill>
              <a:latin typeface="Calibri"/>
            </a:endParaRPr>
          </a:p>
        </p:txBody>
      </p:sp>
      <p:sp>
        <p:nvSpPr>
          <p:cNvPr id="759" name="Line 3"/>
          <p:cNvSpPr/>
          <p:nvPr/>
        </p:nvSpPr>
        <p:spPr>
          <a:xfrm>
            <a:off x="1600200" y="3962160"/>
            <a:ext cx="685800" cy="1800"/>
          </a:xfrm>
          <a:prstGeom prst="line">
            <a:avLst/>
          </a:prstGeom>
          <a:ln w="38160">
            <a:solidFill>
              <a:srgbClr val="002060"/>
            </a:solidFill>
            <a:round/>
          </a:ln>
        </p:spPr>
        <p:style>
          <a:lnRef idx="1">
            <a:schemeClr val="accent1"/>
          </a:lnRef>
          <a:fillRef idx="0">
            <a:schemeClr val="accent1"/>
          </a:fillRef>
          <a:effectRef idx="0">
            <a:schemeClr val="accent1"/>
          </a:effectRef>
          <a:fontRef idx="minor"/>
        </p:style>
      </p:sp>
      <p:sp>
        <p:nvSpPr>
          <p:cNvPr id="760" name="Line 4"/>
          <p:cNvSpPr/>
          <p:nvPr/>
        </p:nvSpPr>
        <p:spPr>
          <a:xfrm>
            <a:off x="4800600" y="3962160"/>
            <a:ext cx="457200" cy="1800"/>
          </a:xfrm>
          <a:prstGeom prst="line">
            <a:avLst/>
          </a:prstGeom>
          <a:ln w="38160">
            <a:solidFill>
              <a:srgbClr val="002060"/>
            </a:solidFill>
            <a:round/>
          </a:ln>
        </p:spPr>
        <p:style>
          <a:lnRef idx="1">
            <a:schemeClr val="accent1"/>
          </a:lnRef>
          <a:fillRef idx="0">
            <a:schemeClr val="accent1"/>
          </a:fillRef>
          <a:effectRef idx="0">
            <a:schemeClr val="accent1"/>
          </a:effectRef>
          <a:fontRef idx="minor"/>
        </p:style>
      </p:sp>
      <p:sp>
        <p:nvSpPr>
          <p:cNvPr id="761" name="Line 5"/>
          <p:cNvSpPr/>
          <p:nvPr/>
        </p:nvSpPr>
        <p:spPr>
          <a:xfrm>
            <a:off x="7391160" y="3962160"/>
            <a:ext cx="304920" cy="1800"/>
          </a:xfrm>
          <a:prstGeom prst="line">
            <a:avLst/>
          </a:prstGeom>
          <a:ln w="38160">
            <a:solidFill>
              <a:srgbClr val="002060"/>
            </a:solidFill>
            <a:roun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2" name="TextShape 1"/>
          <p:cNvSpPr txBox="1"/>
          <p:nvPr/>
        </p:nvSpPr>
        <p:spPr>
          <a:xfrm>
            <a:off x="304920" y="253440"/>
            <a:ext cx="8610120" cy="1142640"/>
          </a:xfrm>
          <a:prstGeom prst="rect">
            <a:avLst/>
          </a:prstGeom>
          <a:noFill/>
          <a:ln>
            <a:noFill/>
          </a:ln>
        </p:spPr>
        <p:txBody>
          <a:bodyPr anchor="ctr"/>
          <a:p>
            <a:pPr marL="54720" algn="ctr">
              <a:lnSpc>
                <a:spcPct val="100000"/>
              </a:lnSpc>
            </a:pPr>
            <a:r>
              <a:rPr b="0" lang="en-US" sz="4400" spc="-1" strike="noStrike">
                <a:solidFill>
                  <a:srgbClr val="c00000"/>
                </a:solidFill>
                <a:latin typeface="Calibri"/>
              </a:rPr>
              <a:t>T-STATE</a:t>
            </a:r>
            <a:endParaRPr b="0" lang="en-US" sz="4400" spc="-1" strike="noStrike">
              <a:solidFill>
                <a:srgbClr val="000000"/>
              </a:solidFill>
              <a:latin typeface="Calibri"/>
            </a:endParaRPr>
          </a:p>
        </p:txBody>
      </p:sp>
      <p:sp>
        <p:nvSpPr>
          <p:cNvPr id="763" name="TextShape 2"/>
          <p:cNvSpPr txBox="1"/>
          <p:nvPr/>
        </p:nvSpPr>
        <p:spPr>
          <a:xfrm>
            <a:off x="228600" y="1646280"/>
            <a:ext cx="8762760" cy="4982760"/>
          </a:xfrm>
          <a:prstGeom prst="rect">
            <a:avLst/>
          </a:prstGeom>
          <a:noFill/>
          <a:ln>
            <a:noFill/>
          </a:ln>
        </p:spPr>
        <p:txBody>
          <a:bodyPr/>
          <a:p>
            <a:pPr marL="343080" indent="-342720">
              <a:lnSpc>
                <a:spcPct val="100000"/>
              </a:lnSpc>
              <a:spcBef>
                <a:spcPts val="641"/>
              </a:spcBef>
              <a:spcAft>
                <a:spcPts val="1281"/>
              </a:spcAft>
              <a:buClr>
                <a:srgbClr val="000000"/>
              </a:buClr>
              <a:buFont typeface="Arial"/>
              <a:buChar char="•"/>
            </a:pPr>
            <a:r>
              <a:rPr b="0" lang="en-US" sz="3200" spc="-1" strike="noStrike">
                <a:solidFill>
                  <a:srgbClr val="000000"/>
                </a:solidFill>
                <a:latin typeface="Calibri"/>
              </a:rPr>
              <a:t>Key to timing diagram</a:t>
            </a:r>
            <a:endParaRPr b="0" lang="en-US" sz="3200" spc="-1" strike="noStrike">
              <a:solidFill>
                <a:srgbClr val="000000"/>
              </a:solidFill>
              <a:latin typeface="Calibri"/>
            </a:endParaRPr>
          </a:p>
        </p:txBody>
      </p:sp>
      <p:pic>
        <p:nvPicPr>
          <p:cNvPr id="764" name="Picture 5" descr=""/>
          <p:cNvPicPr/>
          <p:nvPr/>
        </p:nvPicPr>
        <p:blipFill>
          <a:blip r:embed="rId1"/>
          <a:stretch/>
        </p:blipFill>
        <p:spPr>
          <a:xfrm>
            <a:off x="609480" y="2254320"/>
            <a:ext cx="1196640" cy="4187520"/>
          </a:xfrm>
          <a:prstGeom prst="rect">
            <a:avLst/>
          </a:prstGeom>
          <a:ln w="9360">
            <a:noFill/>
          </a:ln>
        </p:spPr>
      </p:pic>
      <p:sp>
        <p:nvSpPr>
          <p:cNvPr id="765" name="CustomShape 3"/>
          <p:cNvSpPr/>
          <p:nvPr/>
        </p:nvSpPr>
        <p:spPr>
          <a:xfrm>
            <a:off x="1981080" y="2330280"/>
            <a:ext cx="6552720" cy="639000"/>
          </a:xfrm>
          <a:prstGeom prst="rect">
            <a:avLst/>
          </a:prstGeom>
          <a:noFill/>
          <a:ln w="9360">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Rockwell"/>
              </a:rPr>
              <a:t>Indicates a bus. Whilst the lines remain parallel the </a:t>
            </a:r>
            <a:endParaRPr b="0" lang="en-IN" sz="1800" spc="-1" strike="noStrike">
              <a:latin typeface="Arial"/>
            </a:endParaRPr>
          </a:p>
          <a:p>
            <a:pPr>
              <a:lnSpc>
                <a:spcPct val="100000"/>
              </a:lnSpc>
            </a:pPr>
            <a:r>
              <a:rPr b="0" lang="en-IN" sz="1800" spc="-1" strike="noStrike">
                <a:solidFill>
                  <a:srgbClr val="000000"/>
                </a:solidFill>
                <a:latin typeface="Rockwell"/>
              </a:rPr>
              <a:t>individual bits of the bus remain unchanged.</a:t>
            </a:r>
            <a:endParaRPr b="0" lang="en-IN" sz="1800" spc="-1" strike="noStrike">
              <a:latin typeface="Arial"/>
            </a:endParaRPr>
          </a:p>
        </p:txBody>
      </p:sp>
      <p:sp>
        <p:nvSpPr>
          <p:cNvPr id="766" name="CustomShape 4"/>
          <p:cNvSpPr/>
          <p:nvPr/>
        </p:nvSpPr>
        <p:spPr>
          <a:xfrm>
            <a:off x="1981080" y="3900600"/>
            <a:ext cx="5967000" cy="364680"/>
          </a:xfrm>
          <a:prstGeom prst="rect">
            <a:avLst/>
          </a:prstGeom>
          <a:noFill/>
          <a:ln w="9360">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Rockwell"/>
              </a:rPr>
              <a:t>Indicates a  </a:t>
            </a:r>
            <a:r>
              <a:rPr b="0" lang="en-IN" sz="1800" spc="-1" strike="noStrike">
                <a:solidFill>
                  <a:srgbClr val="ffc000"/>
                </a:solidFill>
                <a:latin typeface="Rockwell"/>
              </a:rPr>
              <a:t>0 -&gt; 1  </a:t>
            </a:r>
            <a:r>
              <a:rPr b="0" lang="en-IN" sz="1800" spc="-1" strike="noStrike">
                <a:solidFill>
                  <a:srgbClr val="000000"/>
                </a:solidFill>
                <a:latin typeface="Rockwell"/>
              </a:rPr>
              <a:t>transition of a digital signal</a:t>
            </a:r>
            <a:endParaRPr b="0" lang="en-IN" sz="1800" spc="-1" strike="noStrike">
              <a:latin typeface="Arial"/>
            </a:endParaRPr>
          </a:p>
        </p:txBody>
      </p:sp>
      <p:sp>
        <p:nvSpPr>
          <p:cNvPr id="767" name="CustomShape 5"/>
          <p:cNvSpPr/>
          <p:nvPr/>
        </p:nvSpPr>
        <p:spPr>
          <a:xfrm>
            <a:off x="1981080" y="5195880"/>
            <a:ext cx="6476760" cy="638280"/>
          </a:xfrm>
          <a:prstGeom prst="rect">
            <a:avLst/>
          </a:prstGeom>
          <a:noFill/>
          <a:ln w="9360">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Rockwell"/>
              </a:rPr>
              <a:t>Indicates a bus or a bit being in the Hi-Z state ( tri-state )</a:t>
            </a:r>
            <a:endParaRPr b="0" lang="en-IN" sz="1800" spc="-1" strike="noStrike">
              <a:latin typeface="Arial"/>
            </a:endParaRPr>
          </a:p>
        </p:txBody>
      </p:sp>
      <p:sp>
        <p:nvSpPr>
          <p:cNvPr id="768" name="CustomShape 6"/>
          <p:cNvSpPr/>
          <p:nvPr/>
        </p:nvSpPr>
        <p:spPr>
          <a:xfrm>
            <a:off x="1981080" y="3048120"/>
            <a:ext cx="6705360" cy="912600"/>
          </a:xfrm>
          <a:prstGeom prst="rect">
            <a:avLst/>
          </a:prstGeom>
          <a:noFill/>
          <a:ln w="9360">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Rockwell"/>
              </a:rPr>
              <a:t>Indicates a bus. Where the lines cross indicates a possible change in logic level of one or more bits of the bus.</a:t>
            </a:r>
            <a:endParaRPr b="0" lang="en-IN" sz="1800" spc="-1" strike="noStrike">
              <a:latin typeface="Arial"/>
            </a:endParaRPr>
          </a:p>
        </p:txBody>
      </p:sp>
      <p:sp>
        <p:nvSpPr>
          <p:cNvPr id="769" name="CustomShape 7"/>
          <p:cNvSpPr/>
          <p:nvPr/>
        </p:nvSpPr>
        <p:spPr>
          <a:xfrm>
            <a:off x="1981080" y="4495680"/>
            <a:ext cx="5967000" cy="364680"/>
          </a:xfrm>
          <a:prstGeom prst="rect">
            <a:avLst/>
          </a:prstGeom>
          <a:noFill/>
          <a:ln w="9360">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Rockwell"/>
              </a:rPr>
              <a:t>Indicates a  </a:t>
            </a:r>
            <a:r>
              <a:rPr b="0" lang="en-IN" sz="1800" spc="-1" strike="noStrike">
                <a:solidFill>
                  <a:srgbClr val="ffc000"/>
                </a:solidFill>
                <a:latin typeface="Rockwell"/>
              </a:rPr>
              <a:t>1 -&gt; 0  </a:t>
            </a:r>
            <a:r>
              <a:rPr b="0" lang="en-IN" sz="1800" spc="-1" strike="noStrike">
                <a:solidFill>
                  <a:srgbClr val="000000"/>
                </a:solidFill>
                <a:latin typeface="Rockwell"/>
              </a:rPr>
              <a:t>transition of a digital signal</a:t>
            </a:r>
            <a:endParaRPr b="0" lang="en-IN" sz="1800" spc="-1" strike="noStrike">
              <a:latin typeface="Arial"/>
            </a:endParaRPr>
          </a:p>
        </p:txBody>
      </p:sp>
      <p:sp>
        <p:nvSpPr>
          <p:cNvPr id="770" name="CustomShape 8"/>
          <p:cNvSpPr/>
          <p:nvPr/>
        </p:nvSpPr>
        <p:spPr>
          <a:xfrm>
            <a:off x="1981080" y="5715000"/>
            <a:ext cx="6629040" cy="912600"/>
          </a:xfrm>
          <a:prstGeom prst="rect">
            <a:avLst/>
          </a:prstGeom>
          <a:noFill/>
          <a:ln w="9360">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Rockwell"/>
              </a:rPr>
              <a:t>The tail of the arrow indicates the </a:t>
            </a:r>
            <a:r>
              <a:rPr b="0" lang="en-IN" sz="1800" spc="-1" strike="noStrike">
                <a:solidFill>
                  <a:srgbClr val="ffc000"/>
                </a:solidFill>
                <a:latin typeface="Rockwell"/>
              </a:rPr>
              <a:t>cause</a:t>
            </a:r>
            <a:r>
              <a:rPr b="0" lang="en-IN" sz="1800" spc="-1" strike="noStrike">
                <a:solidFill>
                  <a:srgbClr val="ffffff"/>
                </a:solidFill>
                <a:latin typeface="Rockwell"/>
              </a:rPr>
              <a:t> </a:t>
            </a:r>
            <a:r>
              <a:rPr b="0" lang="en-IN" sz="1800" spc="-1" strike="noStrike">
                <a:solidFill>
                  <a:srgbClr val="000000"/>
                </a:solidFill>
                <a:latin typeface="Rockwell"/>
              </a:rPr>
              <a:t>of a signal change.</a:t>
            </a:r>
            <a:endParaRPr b="0" lang="en-IN" sz="1800" spc="-1" strike="noStrike">
              <a:latin typeface="Arial"/>
            </a:endParaRPr>
          </a:p>
          <a:p>
            <a:pPr>
              <a:lnSpc>
                <a:spcPct val="100000"/>
              </a:lnSpc>
            </a:pPr>
            <a:r>
              <a:rPr b="0" lang="en-IN" sz="1800" spc="-1" strike="noStrike">
                <a:solidFill>
                  <a:srgbClr val="000000"/>
                </a:solidFill>
                <a:latin typeface="Rockwell"/>
              </a:rPr>
              <a:t>The head of the arrow indicates the affected signal.</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TextShape 1"/>
          <p:cNvSpPr txBox="1"/>
          <p:nvPr/>
        </p:nvSpPr>
        <p:spPr>
          <a:xfrm>
            <a:off x="457200" y="274680"/>
            <a:ext cx="8229240" cy="715680"/>
          </a:xfrm>
          <a:prstGeom prst="rect">
            <a:avLst/>
          </a:prstGeom>
          <a:noFill/>
          <a:ln>
            <a:noFill/>
          </a:ln>
        </p:spPr>
        <p:txBody>
          <a:bodyPr anchor="ctr">
            <a:normAutofit fontScale="91000"/>
          </a:bodyPr>
          <a:p>
            <a:pPr algn="ctr">
              <a:lnSpc>
                <a:spcPct val="100000"/>
              </a:lnSpc>
            </a:pPr>
            <a:r>
              <a:rPr b="0" lang="en-US" sz="4400" spc="-1" strike="noStrike">
                <a:solidFill>
                  <a:srgbClr val="000000"/>
                </a:solidFill>
                <a:latin typeface="Calibri"/>
              </a:rPr>
              <a:t>Pin-diagram</a:t>
            </a:r>
            <a:endParaRPr b="0" lang="en-US" sz="4400" spc="-1" strike="noStrike">
              <a:solidFill>
                <a:srgbClr val="000000"/>
              </a:solidFill>
              <a:latin typeface="Calibri"/>
            </a:endParaRPr>
          </a:p>
        </p:txBody>
      </p:sp>
      <p:pic>
        <p:nvPicPr>
          <p:cNvPr id="340" name="Picture 2" descr=""/>
          <p:cNvPicPr/>
          <p:nvPr/>
        </p:nvPicPr>
        <p:blipFill>
          <a:blip r:embed="rId1"/>
          <a:stretch/>
        </p:blipFill>
        <p:spPr>
          <a:xfrm>
            <a:off x="2743200" y="1066680"/>
            <a:ext cx="3700080" cy="5407200"/>
          </a:xfrm>
          <a:prstGeom prst="rect">
            <a:avLst/>
          </a:prstGeom>
          <a:ln w="9360">
            <a:noFill/>
          </a:ln>
        </p:spPr>
      </p:pic>
    </p:spTree>
  </p:cSld>
  <mc:AlternateContent>
    <mc:Choice Requires="p14">
      <p:transition spd="slow" p14:dur="2000"/>
    </mc:Choice>
    <mc:Fallback>
      <p:transition spd="slow"/>
    </mc:Fallback>
  </mc:AlternateContent>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1" name="TextShape 1"/>
          <p:cNvSpPr txBox="1"/>
          <p:nvPr/>
        </p:nvSpPr>
        <p:spPr>
          <a:xfrm>
            <a:off x="304920" y="253440"/>
            <a:ext cx="8610120" cy="1142640"/>
          </a:xfrm>
          <a:prstGeom prst="rect">
            <a:avLst/>
          </a:prstGeom>
          <a:noFill/>
          <a:ln>
            <a:noFill/>
          </a:ln>
        </p:spPr>
        <p:txBody>
          <a:bodyPr anchor="ctr"/>
          <a:p>
            <a:pPr marL="54720" algn="ctr">
              <a:lnSpc>
                <a:spcPct val="100000"/>
              </a:lnSpc>
            </a:pPr>
            <a:r>
              <a:rPr b="0" lang="en-US" sz="4400" spc="-1" strike="noStrike">
                <a:solidFill>
                  <a:srgbClr val="c00000"/>
                </a:solidFill>
                <a:latin typeface="Calibri"/>
              </a:rPr>
              <a:t>Opcode Fetch</a:t>
            </a:r>
            <a:endParaRPr b="0" lang="en-US" sz="4400" spc="-1" strike="noStrike">
              <a:solidFill>
                <a:srgbClr val="000000"/>
              </a:solidFill>
              <a:latin typeface="Calibri"/>
            </a:endParaRPr>
          </a:p>
        </p:txBody>
      </p:sp>
      <p:pic>
        <p:nvPicPr>
          <p:cNvPr id="772" name="Content Placeholder 2" descr=""/>
          <p:cNvPicPr/>
          <p:nvPr/>
        </p:nvPicPr>
        <p:blipFill>
          <a:blip r:embed="rId1"/>
          <a:stretch/>
        </p:blipFill>
        <p:spPr>
          <a:xfrm>
            <a:off x="1219320" y="1295280"/>
            <a:ext cx="7028640" cy="5292000"/>
          </a:xfrm>
          <a:prstGeom prst="rect">
            <a:avLst/>
          </a:prstGeom>
          <a:ln>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3" name="TextShape 1"/>
          <p:cNvSpPr txBox="1"/>
          <p:nvPr/>
        </p:nvSpPr>
        <p:spPr>
          <a:xfrm>
            <a:off x="304920" y="253440"/>
            <a:ext cx="8610120" cy="1142640"/>
          </a:xfrm>
          <a:prstGeom prst="rect">
            <a:avLst/>
          </a:prstGeom>
          <a:noFill/>
          <a:ln>
            <a:noFill/>
          </a:ln>
        </p:spPr>
        <p:txBody>
          <a:bodyPr anchor="ctr"/>
          <a:p>
            <a:pPr marL="54720" algn="ctr">
              <a:lnSpc>
                <a:spcPct val="100000"/>
              </a:lnSpc>
            </a:pPr>
            <a:r>
              <a:rPr b="0" lang="en-US" sz="4400" spc="-1" strike="noStrike">
                <a:solidFill>
                  <a:srgbClr val="c00000"/>
                </a:solidFill>
                <a:latin typeface="Calibri"/>
              </a:rPr>
              <a:t>MVI</a:t>
            </a:r>
            <a:endParaRPr b="0" lang="en-US" sz="4400" spc="-1" strike="noStrike">
              <a:solidFill>
                <a:srgbClr val="000000"/>
              </a:solidFill>
              <a:latin typeface="Calibri"/>
            </a:endParaRPr>
          </a:p>
        </p:txBody>
      </p:sp>
      <p:pic>
        <p:nvPicPr>
          <p:cNvPr id="774" name="Content Placeholder 8" descr=""/>
          <p:cNvPicPr/>
          <p:nvPr/>
        </p:nvPicPr>
        <p:blipFill>
          <a:blip r:embed="rId1"/>
          <a:stretch/>
        </p:blipFill>
        <p:spPr>
          <a:xfrm>
            <a:off x="914400" y="1143000"/>
            <a:ext cx="7486200" cy="5714640"/>
          </a:xfrm>
          <a:prstGeom prst="rect">
            <a:avLst/>
          </a:prstGeom>
          <a:ln>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5" name="TextShape 1"/>
          <p:cNvSpPr txBox="1"/>
          <p:nvPr/>
        </p:nvSpPr>
        <p:spPr>
          <a:xfrm>
            <a:off x="304920" y="152280"/>
            <a:ext cx="8610120" cy="507960"/>
          </a:xfrm>
          <a:prstGeom prst="rect">
            <a:avLst/>
          </a:prstGeom>
          <a:noFill/>
          <a:ln>
            <a:noFill/>
          </a:ln>
        </p:spPr>
        <p:txBody>
          <a:bodyPr anchor="ctr"/>
          <a:p>
            <a:pPr algn="ctr">
              <a:lnSpc>
                <a:spcPct val="100000"/>
              </a:lnSpc>
            </a:pPr>
            <a:r>
              <a:rPr b="1" lang="en-US" sz="4400" spc="-1" strike="noStrike" u="sng">
                <a:solidFill>
                  <a:srgbClr val="c00000"/>
                </a:solidFill>
                <a:uFillTx/>
                <a:latin typeface="Calibri"/>
              </a:rPr>
              <a:t>STA 526A</a:t>
            </a:r>
            <a:br/>
            <a:r>
              <a:rPr b="1" lang="en-US" sz="1800" spc="-1" strike="noStrike" u="sng">
                <a:solidFill>
                  <a:srgbClr val="c00000"/>
                </a:solidFill>
                <a:uFillTx/>
                <a:latin typeface="Calibri"/>
              </a:rPr>
              <a:t>(32, 6A, 52 ( ACC-C7)</a:t>
            </a:r>
            <a:endParaRPr b="0" lang="en-US" sz="1800" spc="-1" strike="noStrike">
              <a:solidFill>
                <a:srgbClr val="000000"/>
              </a:solidFill>
              <a:latin typeface="Calibri"/>
            </a:endParaRPr>
          </a:p>
        </p:txBody>
      </p:sp>
      <p:pic>
        <p:nvPicPr>
          <p:cNvPr id="776" name="Content Placeholder 4" descr=""/>
          <p:cNvPicPr/>
          <p:nvPr/>
        </p:nvPicPr>
        <p:blipFill>
          <a:blip r:embed="rId1"/>
          <a:stretch/>
        </p:blipFill>
        <p:spPr>
          <a:xfrm>
            <a:off x="0" y="1114560"/>
            <a:ext cx="9143640" cy="5590800"/>
          </a:xfrm>
          <a:prstGeom prst="rect">
            <a:avLst/>
          </a:prstGeom>
          <a:ln>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7" name="TextShape 1"/>
          <p:cNvSpPr txBox="1"/>
          <p:nvPr/>
        </p:nvSpPr>
        <p:spPr>
          <a:xfrm>
            <a:off x="304920" y="253440"/>
            <a:ext cx="8610120" cy="1142640"/>
          </a:xfrm>
          <a:prstGeom prst="rect">
            <a:avLst/>
          </a:prstGeom>
          <a:noFill/>
          <a:ln>
            <a:noFill/>
          </a:ln>
        </p:spPr>
        <p:txBody>
          <a:bodyPr anchor="ctr"/>
          <a:p>
            <a:pPr algn="ctr">
              <a:lnSpc>
                <a:spcPct val="100000"/>
              </a:lnSpc>
            </a:pPr>
            <a:r>
              <a:rPr b="1" lang="en-US" sz="4400" spc="-1" strike="noStrike" u="sng">
                <a:solidFill>
                  <a:srgbClr val="c00000"/>
                </a:solidFill>
                <a:uFillTx/>
                <a:latin typeface="Calibri"/>
              </a:rPr>
              <a:t>Wait-State</a:t>
            </a:r>
            <a:endParaRPr b="0" lang="en-US" sz="4400" spc="-1" strike="noStrike">
              <a:solidFill>
                <a:srgbClr val="000000"/>
              </a:solidFill>
              <a:latin typeface="Calibri"/>
            </a:endParaRPr>
          </a:p>
        </p:txBody>
      </p:sp>
      <p:sp>
        <p:nvSpPr>
          <p:cNvPr id="778" name="TextShape 2"/>
          <p:cNvSpPr txBox="1"/>
          <p:nvPr/>
        </p:nvSpPr>
        <p:spPr>
          <a:xfrm>
            <a:off x="228600" y="1523880"/>
            <a:ext cx="8762760" cy="5211360"/>
          </a:xfrm>
          <a:prstGeom prst="rect">
            <a:avLst/>
          </a:prstGeom>
          <a:noFill/>
          <a:ln>
            <a:noFill/>
          </a:ln>
        </p:spPr>
        <p:txBody>
          <a:bodyPr/>
          <a:p>
            <a:endParaRPr b="0" lang="en-US" sz="3200" spc="-1" strike="noStrike">
              <a:solidFill>
                <a:srgbClr val="000000"/>
              </a:solidFill>
              <a:latin typeface="Calibri"/>
            </a:endParaRPr>
          </a:p>
        </p:txBody>
      </p:sp>
      <p:pic>
        <p:nvPicPr>
          <p:cNvPr id="779" name="Picture 4" descr=""/>
          <p:cNvPicPr/>
          <p:nvPr/>
        </p:nvPicPr>
        <p:blipFill>
          <a:blip r:embed="rId1"/>
          <a:stretch/>
        </p:blipFill>
        <p:spPr>
          <a:xfrm>
            <a:off x="533520" y="2209680"/>
            <a:ext cx="7848360" cy="4314600"/>
          </a:xfrm>
          <a:prstGeom prst="rect">
            <a:avLst/>
          </a:prstGeom>
          <a:ln w="936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0" name="TextShape 1"/>
          <p:cNvSpPr txBox="1"/>
          <p:nvPr/>
        </p:nvSpPr>
        <p:spPr>
          <a:xfrm>
            <a:off x="457200" y="274680"/>
            <a:ext cx="8229240" cy="1142640"/>
          </a:xfrm>
          <a:prstGeom prst="rect">
            <a:avLst/>
          </a:prstGeom>
          <a:noFill/>
          <a:ln>
            <a:noFill/>
          </a:ln>
        </p:spPr>
        <p:txBody>
          <a:bodyPr anchor="ctr">
            <a:normAutofit fontScale="70000"/>
          </a:bodyPr>
          <a:p>
            <a:pPr algn="ctr">
              <a:lnSpc>
                <a:spcPct val="100000"/>
              </a:lnSpc>
            </a:pPr>
            <a:r>
              <a:rPr b="1" lang="en-US" sz="4400" spc="-1" strike="noStrike">
                <a:solidFill>
                  <a:srgbClr val="000000"/>
                </a:solidFill>
                <a:latin typeface="Calibri"/>
              </a:rPr>
              <a:t>Instruction Set &amp; Addressing mode </a:t>
            </a:r>
            <a:endParaRPr b="0" lang="en-US" sz="4400" spc="-1" strike="noStrike">
              <a:solidFill>
                <a:srgbClr val="000000"/>
              </a:solidFill>
              <a:latin typeface="Calibri"/>
            </a:endParaRPr>
          </a:p>
        </p:txBody>
      </p:sp>
      <p:sp>
        <p:nvSpPr>
          <p:cNvPr id="781" name="TextShape 2"/>
          <p:cNvSpPr txBox="1"/>
          <p:nvPr/>
        </p:nvSpPr>
        <p:spPr>
          <a:xfrm>
            <a:off x="457200" y="1600200"/>
            <a:ext cx="8229240" cy="4525560"/>
          </a:xfrm>
          <a:prstGeom prst="rect">
            <a:avLst/>
          </a:prstGeom>
          <a:noFill/>
          <a:ln>
            <a:noFill/>
          </a:ln>
        </p:spPr>
        <p:txBody>
          <a:bodyPr>
            <a:normAutofit fontScale="26000"/>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Instruction Set:</a:t>
            </a:r>
            <a:endParaRPr b="0" lang="en-US" sz="32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8085 instruction set consists of the following instructions: </a:t>
            </a:r>
            <a:endParaRPr b="0" lang="en-US" sz="28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Data moving instructions. </a:t>
            </a:r>
            <a:endParaRPr b="0" lang="en-US" sz="28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Arithmetic - add, subtract, increment and decrement. </a:t>
            </a:r>
            <a:endParaRPr b="0" lang="en-US" sz="28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Logic - AND, OR, XOR and rotate. </a:t>
            </a:r>
            <a:endParaRPr b="0" lang="en-US" sz="28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Control transfer - conditional, unconditional, call subroutine, return from subroutine and restarts. </a:t>
            </a:r>
            <a:endParaRPr b="0" lang="en-US" sz="28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 </a:t>
            </a:r>
            <a:r>
              <a:rPr b="0" lang="en-US" sz="2800" spc="-1" strike="noStrike">
                <a:solidFill>
                  <a:srgbClr val="000000"/>
                </a:solidFill>
                <a:latin typeface="Calibri"/>
              </a:rPr>
              <a:t>Input/Output instructions. </a:t>
            </a:r>
            <a:endParaRPr b="0" lang="en-US" sz="28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Other - setting/clearing flag bits, enabling/disabling interrupts, stack operations, etc. </a:t>
            </a:r>
            <a:endParaRPr b="0" lang="en-US" sz="2800" spc="-1" strike="noStrike">
              <a:solidFill>
                <a:srgbClr val="000000"/>
              </a:solidFill>
              <a:latin typeface="Calibri"/>
            </a:endParaRPr>
          </a:p>
          <a:p>
            <a:endParaRPr b="0" lang="en-US" sz="2800" spc="-1" strike="noStrike">
              <a:solidFill>
                <a:srgbClr val="000000"/>
              </a:solidFill>
              <a:latin typeface="Calibri"/>
            </a:endParaRPr>
          </a:p>
          <a:p>
            <a:pPr marL="343080" indent="-342720">
              <a:lnSpc>
                <a:spcPct val="100000"/>
              </a:lnSpc>
              <a:spcBef>
                <a:spcPts val="641"/>
              </a:spcBef>
              <a:buClr>
                <a:srgbClr val="000000"/>
              </a:buClr>
              <a:buFont typeface="Arial"/>
              <a:buChar char="•"/>
            </a:pPr>
            <a:r>
              <a:rPr b="1" lang="en-US" sz="3200" spc="-1" strike="noStrike">
                <a:solidFill>
                  <a:srgbClr val="000000"/>
                </a:solidFill>
                <a:latin typeface="Calibri"/>
              </a:rPr>
              <a:t>Addressing mode </a:t>
            </a:r>
            <a:endParaRPr b="0" lang="en-US" sz="32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 </a:t>
            </a:r>
            <a:r>
              <a:rPr b="1" lang="en-US" sz="2800" spc="-1" strike="noStrike">
                <a:solidFill>
                  <a:srgbClr val="000000"/>
                </a:solidFill>
                <a:latin typeface="Calibri"/>
              </a:rPr>
              <a:t>Register - references the data in a register or in a register pair. </a:t>
            </a:r>
            <a:endParaRPr b="0" lang="en-US" sz="28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1" lang="en-US" sz="2800" spc="-1" strike="noStrike">
                <a:solidFill>
                  <a:srgbClr val="000000"/>
                </a:solidFill>
                <a:latin typeface="Calibri"/>
              </a:rPr>
              <a:t>Register indirect - instruction specifies register pair containing address, where the data is located. </a:t>
            </a:r>
            <a:endParaRPr b="0" lang="en-US" sz="28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1" lang="en-US" sz="2800" spc="-1" strike="noStrike">
                <a:solidFill>
                  <a:srgbClr val="000000"/>
                </a:solidFill>
                <a:latin typeface="Calibri"/>
              </a:rPr>
              <a:t>Direct, </a:t>
            </a:r>
            <a:endParaRPr b="0" lang="en-US" sz="28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1" lang="en-US" sz="2800" spc="-1" strike="noStrike">
                <a:solidFill>
                  <a:srgbClr val="000000"/>
                </a:solidFill>
                <a:latin typeface="Calibri"/>
              </a:rPr>
              <a:t>Immediate - 8 or 16-bit data </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2"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Calibri"/>
              </a:rPr>
              <a:t>8085  Microprocessor Memory</a:t>
            </a:r>
            <a:endParaRPr b="0" lang="en-US" sz="4400" spc="-1" strike="noStrike">
              <a:solidFill>
                <a:srgbClr val="000000"/>
              </a:solidFill>
              <a:latin typeface="Calibri"/>
            </a:endParaRPr>
          </a:p>
        </p:txBody>
      </p:sp>
      <p:sp>
        <p:nvSpPr>
          <p:cNvPr id="783" name="TextShape 2"/>
          <p:cNvSpPr txBox="1"/>
          <p:nvPr/>
        </p:nvSpPr>
        <p:spPr>
          <a:xfrm>
            <a:off x="457200" y="1600200"/>
            <a:ext cx="8229240" cy="4525560"/>
          </a:xfrm>
          <a:prstGeom prst="rect">
            <a:avLst/>
          </a:prstGeom>
          <a:noFill/>
          <a:ln>
            <a:noFill/>
          </a:ln>
        </p:spPr>
        <p:txBody>
          <a:bodyPr>
            <a:normAutofit fontScale="22000"/>
          </a:bodyPr>
          <a:p>
            <a:pPr marL="343080" indent="-342720">
              <a:lnSpc>
                <a:spcPct val="100000"/>
              </a:lnSpc>
              <a:spcBef>
                <a:spcPts val="641"/>
              </a:spcBef>
              <a:buClr>
                <a:srgbClr val="000000"/>
              </a:buClr>
              <a:buFont typeface="Arial"/>
              <a:buChar char="•"/>
            </a:pPr>
            <a:r>
              <a:rPr b="1" i="1" lang="en-US" sz="3200" spc="-1" strike="noStrike">
                <a:solidFill>
                  <a:srgbClr val="000000"/>
                </a:solidFill>
                <a:latin typeface="Calibri"/>
              </a:rPr>
              <a:t>Memory:</a:t>
            </a:r>
            <a:endParaRPr b="0" lang="en-US" sz="3200" spc="-1" strike="noStrike">
              <a:solidFill>
                <a:srgbClr val="000000"/>
              </a:solidFill>
              <a:latin typeface="Calibri"/>
            </a:endParaRPr>
          </a:p>
          <a:p>
            <a:pPr marL="343080" indent="-342720">
              <a:lnSpc>
                <a:spcPct val="100000"/>
              </a:lnSpc>
              <a:spcBef>
                <a:spcPts val="641"/>
              </a:spcBef>
            </a:pPr>
            <a:r>
              <a:rPr b="0" lang="en-US" sz="3200" spc="-1" strike="noStrike">
                <a:solidFill>
                  <a:srgbClr val="000000"/>
                </a:solidFill>
                <a:latin typeface="Calibri"/>
              </a:rPr>
              <a:t>	</a:t>
            </a:r>
            <a:r>
              <a:rPr b="0" lang="en-US" sz="3200" spc="-1" strike="noStrike">
                <a:solidFill>
                  <a:srgbClr val="ff0000"/>
                </a:solidFill>
                <a:latin typeface="Calibri"/>
              </a:rPr>
              <a:t>Program, data and stack </a:t>
            </a:r>
            <a:r>
              <a:rPr b="0" lang="en-US" sz="3200" spc="-1" strike="noStrike">
                <a:solidFill>
                  <a:srgbClr val="000000"/>
                </a:solidFill>
                <a:latin typeface="Calibri"/>
              </a:rPr>
              <a:t>memories occupy the same memory space. The total addressable memory size is 64KB.</a:t>
            </a:r>
            <a:endParaRPr b="0" lang="en-US" sz="3200" spc="-1" strike="noStrike">
              <a:solidFill>
                <a:srgbClr val="000000"/>
              </a:solidFill>
              <a:latin typeface="Calibri"/>
            </a:endParaRPr>
          </a:p>
          <a:p>
            <a:pPr marL="343080" indent="-342720">
              <a:lnSpc>
                <a:spcPct val="100000"/>
              </a:lnSpc>
              <a:spcBef>
                <a:spcPts val="641"/>
              </a:spcBef>
            </a:pP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1" lang="en-US" sz="3200" spc="-1" strike="noStrike">
                <a:solidFill>
                  <a:srgbClr val="000000"/>
                </a:solidFill>
                <a:latin typeface="Calibri"/>
              </a:rPr>
              <a:t>Program memory - </a:t>
            </a:r>
            <a:r>
              <a:rPr b="0" lang="en-US" sz="3200" spc="-1" strike="noStrike">
                <a:solidFill>
                  <a:srgbClr val="000000"/>
                </a:solidFill>
                <a:latin typeface="Calibri"/>
              </a:rPr>
              <a:t>program can be located anywhere in memory. </a:t>
            </a:r>
            <a:endParaRPr b="0" lang="en-US" sz="32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Jump, branch and call instructions use 16-bit addresses, i.e. they can be used to jump/branch anywhere within 64 KB. </a:t>
            </a:r>
            <a:endParaRPr b="0" lang="en-US" sz="28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All jump/ branch instructions use absolute addressing.</a:t>
            </a:r>
            <a:endParaRPr b="0" lang="en-US" sz="2800" spc="-1" strike="noStrike">
              <a:solidFill>
                <a:srgbClr val="000000"/>
              </a:solidFill>
              <a:latin typeface="Calibri"/>
            </a:endParaRPr>
          </a:p>
          <a:p>
            <a:endParaRPr b="0" lang="en-US" sz="2800" spc="-1" strike="noStrike">
              <a:solidFill>
                <a:srgbClr val="000000"/>
              </a:solidFill>
              <a:latin typeface="Calibri"/>
            </a:endParaRPr>
          </a:p>
          <a:p>
            <a:pPr marL="343080" indent="-342720">
              <a:lnSpc>
                <a:spcPct val="100000"/>
              </a:lnSpc>
              <a:spcBef>
                <a:spcPts val="641"/>
              </a:spcBef>
              <a:buClr>
                <a:srgbClr val="000000"/>
              </a:buClr>
              <a:buFont typeface="Arial"/>
              <a:buChar char="•"/>
            </a:pPr>
            <a:r>
              <a:rPr b="1" lang="en-US" sz="3200" spc="-1" strike="noStrike">
                <a:solidFill>
                  <a:srgbClr val="000000"/>
                </a:solidFill>
                <a:latin typeface="Calibri"/>
              </a:rPr>
              <a:t>Data memory - </a:t>
            </a:r>
            <a:r>
              <a:rPr b="0" lang="en-US" sz="3200" spc="-1" strike="noStrike">
                <a:solidFill>
                  <a:srgbClr val="000000"/>
                </a:solidFill>
                <a:latin typeface="Calibri"/>
              </a:rPr>
              <a:t>the processor always uses 16-bit addresses so that data can be placed anywhere.</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1" lang="en-US" sz="3200" spc="-1" strike="noStrike">
                <a:solidFill>
                  <a:srgbClr val="000000"/>
                </a:solidFill>
                <a:latin typeface="Calibri"/>
              </a:rPr>
              <a:t>Stack memory </a:t>
            </a:r>
            <a:r>
              <a:rPr b="0" lang="en-US" sz="3200" spc="-1" strike="noStrike">
                <a:solidFill>
                  <a:srgbClr val="000000"/>
                </a:solidFill>
                <a:latin typeface="Calibri"/>
              </a:rPr>
              <a:t>is limited only by the size of memory</a:t>
            </a:r>
            <a:r>
              <a:rPr b="1" lang="en-US" sz="3200" spc="-1" strike="noStrike">
                <a:solidFill>
                  <a:srgbClr val="000000"/>
                </a:solidFill>
                <a:latin typeface="Calibri"/>
              </a:rPr>
              <a:t>. </a:t>
            </a:r>
            <a:r>
              <a:rPr b="0" lang="en-US" sz="3200" spc="-1" strike="noStrike">
                <a:solidFill>
                  <a:srgbClr val="000000"/>
                </a:solidFill>
                <a:latin typeface="Calibri"/>
              </a:rPr>
              <a:t>Stack grows downward.</a:t>
            </a:r>
            <a:endParaRPr b="0" lang="en-US" sz="3200" spc="-1" strike="noStrike">
              <a:solidFill>
                <a:srgbClr val="000000"/>
              </a:solidFill>
              <a:latin typeface="Calibri"/>
            </a:endParaRPr>
          </a:p>
          <a:p>
            <a:pPr>
              <a:lnSpc>
                <a:spcPct val="100000"/>
              </a:lnSpc>
              <a:spcBef>
                <a:spcPts val="641"/>
              </a:spcBef>
            </a:pPr>
            <a:endParaRPr b="0" lang="en-US" sz="3200" spc="-1" strike="noStrike">
              <a:solidFill>
                <a:srgbClr val="000000"/>
              </a:solidFill>
              <a:latin typeface="Calibri"/>
            </a:endParaRPr>
          </a:p>
          <a:p>
            <a:pPr marL="343080" indent="-342720">
              <a:lnSpc>
                <a:spcPct val="100000"/>
              </a:lnSpc>
              <a:spcBef>
                <a:spcPts val="641"/>
              </a:spcBef>
              <a:buClr>
                <a:srgbClr val="ff0000"/>
              </a:buClr>
              <a:buFont typeface="Arial"/>
              <a:buChar char="•"/>
            </a:pPr>
            <a:r>
              <a:rPr b="0" lang="en-US" sz="3200" spc="-1" strike="noStrike">
                <a:solidFill>
                  <a:srgbClr val="ff0000"/>
                </a:solidFill>
                <a:latin typeface="Calibri"/>
              </a:rPr>
              <a:t>First 64 bytes in a zero memory page should be reserved for vectors used by RST instructions</a:t>
            </a:r>
            <a:endParaRPr b="0" lang="en-US" sz="3200" spc="-1" strike="noStrike">
              <a:solidFill>
                <a:srgbClr val="000000"/>
              </a:solidFill>
              <a:latin typeface="Calibri"/>
            </a:endParaRPr>
          </a:p>
          <a:p>
            <a:pPr>
              <a:lnSpc>
                <a:spcPct val="100000"/>
              </a:lnSpc>
              <a:spcBef>
                <a:spcPts val="641"/>
              </a:spcBef>
            </a:pP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4" name="TextShape 1"/>
          <p:cNvSpPr txBox="1"/>
          <p:nvPr/>
        </p:nvSpPr>
        <p:spPr>
          <a:xfrm>
            <a:off x="457200" y="274680"/>
            <a:ext cx="8229240" cy="1142640"/>
          </a:xfrm>
          <a:prstGeom prst="rect">
            <a:avLst/>
          </a:prstGeom>
          <a:noFill/>
          <a:ln>
            <a:noFill/>
          </a:ln>
        </p:spPr>
        <p:txBody>
          <a:bodyPr anchor="ctr">
            <a:normAutofit fontScale="70000"/>
          </a:bodyPr>
          <a:p>
            <a:pPr algn="ctr">
              <a:lnSpc>
                <a:spcPct val="100000"/>
              </a:lnSpc>
            </a:pPr>
            <a:r>
              <a:rPr b="0" lang="en-US" sz="4400" spc="-1" strike="noStrike">
                <a:solidFill>
                  <a:srgbClr val="000000"/>
                </a:solidFill>
                <a:latin typeface="Calibri"/>
              </a:rPr>
              <a:t>8085 MP Instruction Set Architecture</a:t>
            </a:r>
            <a:endParaRPr b="0" lang="en-US" sz="4400" spc="-1" strike="noStrike">
              <a:solidFill>
                <a:srgbClr val="000000"/>
              </a:solidFill>
              <a:latin typeface="Calibri"/>
            </a:endParaRPr>
          </a:p>
        </p:txBody>
      </p:sp>
      <p:sp>
        <p:nvSpPr>
          <p:cNvPr id="785" name="TextShape 2"/>
          <p:cNvSpPr txBox="1"/>
          <p:nvPr/>
        </p:nvSpPr>
        <p:spPr>
          <a:xfrm>
            <a:off x="457200" y="1600200"/>
            <a:ext cx="8229240" cy="2666520"/>
          </a:xfrm>
          <a:prstGeom prst="rect">
            <a:avLst/>
          </a:prstGeom>
          <a:noFill/>
          <a:ln>
            <a:noFill/>
          </a:ln>
        </p:spPr>
        <p:txBody>
          <a:bodyPr>
            <a:normAutofit fontScale="51000"/>
          </a:bodyPr>
          <a:p>
            <a:pPr marL="343080" indent="-342720">
              <a:lnSpc>
                <a:spcPct val="90000"/>
              </a:lnSpc>
              <a:spcBef>
                <a:spcPts val="561"/>
              </a:spcBef>
              <a:buClr>
                <a:srgbClr val="000000"/>
              </a:buClr>
              <a:buFont typeface="Arial"/>
              <a:buChar char="•"/>
            </a:pPr>
            <a:r>
              <a:rPr b="0" lang="en-US" sz="2800" spc="-1" strike="noStrike">
                <a:solidFill>
                  <a:srgbClr val="000000"/>
                </a:solidFill>
                <a:latin typeface="Calibri"/>
              </a:rPr>
              <a:t>Contains several registers include B,C,D,E,H,L  and an 8-bit accumulator register, A.</a:t>
            </a:r>
            <a:endParaRPr b="0" lang="en-US" sz="2800" spc="-1" strike="noStrike">
              <a:solidFill>
                <a:srgbClr val="000000"/>
              </a:solidFill>
              <a:latin typeface="Calibri"/>
            </a:endParaRPr>
          </a:p>
          <a:p>
            <a:pPr marL="343080" indent="-342720">
              <a:lnSpc>
                <a:spcPct val="90000"/>
              </a:lnSpc>
              <a:spcBef>
                <a:spcPts val="561"/>
              </a:spcBef>
              <a:buClr>
                <a:srgbClr val="000000"/>
              </a:buClr>
              <a:buFont typeface="Arial"/>
              <a:buChar char="•"/>
            </a:pPr>
            <a:r>
              <a:rPr b="0" lang="en-US" sz="2800" spc="-1" strike="noStrike">
                <a:solidFill>
                  <a:srgbClr val="000000"/>
                </a:solidFill>
                <a:latin typeface="Calibri"/>
              </a:rPr>
              <a:t>The registers B,C,D,E,H,L can be accessed as pairs.  Pairs are not arbitrary.  B and C, D and E, H and L.</a:t>
            </a:r>
            <a:endParaRPr b="0" lang="en-US" sz="2800" spc="-1" strike="noStrike">
              <a:solidFill>
                <a:srgbClr val="000000"/>
              </a:solidFill>
              <a:latin typeface="Calibri"/>
            </a:endParaRPr>
          </a:p>
          <a:p>
            <a:pPr marL="343080" indent="-342720">
              <a:lnSpc>
                <a:spcPct val="90000"/>
              </a:lnSpc>
              <a:spcBef>
                <a:spcPts val="561"/>
              </a:spcBef>
              <a:buClr>
                <a:srgbClr val="000000"/>
              </a:buClr>
              <a:buFont typeface="Arial"/>
              <a:buChar char="•"/>
            </a:pPr>
            <a:r>
              <a:rPr b="0" lang="en-US" sz="2800" spc="-1" strike="noStrike">
                <a:solidFill>
                  <a:srgbClr val="000000"/>
                </a:solidFill>
                <a:latin typeface="Calibri"/>
              </a:rPr>
              <a:t>SP is a 16 bit stack pointer register pointing to the top of the stack.</a:t>
            </a:r>
            <a:endParaRPr b="0" lang="en-US" sz="2800" spc="-1" strike="noStrike">
              <a:solidFill>
                <a:srgbClr val="000000"/>
              </a:solidFill>
              <a:latin typeface="Calibri"/>
            </a:endParaRPr>
          </a:p>
          <a:p>
            <a:pPr marL="343080" indent="-342720">
              <a:lnSpc>
                <a:spcPct val="90000"/>
              </a:lnSpc>
              <a:spcBef>
                <a:spcPts val="561"/>
              </a:spcBef>
              <a:buClr>
                <a:srgbClr val="000000"/>
              </a:buClr>
              <a:buFont typeface="Arial"/>
              <a:buChar char="•"/>
            </a:pPr>
            <a:r>
              <a:rPr b="0" lang="en-US" sz="2800" spc="-1" strike="noStrike">
                <a:solidFill>
                  <a:srgbClr val="000000"/>
                </a:solidFill>
                <a:latin typeface="Calibri"/>
              </a:rPr>
              <a:t>PC is a 16-bit Program counter  </a:t>
            </a:r>
            <a:endParaRPr b="0" lang="en-US" sz="2800" spc="-1" strike="noStrike">
              <a:solidFill>
                <a:srgbClr val="000000"/>
              </a:solidFill>
              <a:latin typeface="Calibri"/>
            </a:endParaRPr>
          </a:p>
          <a:p>
            <a:pPr marL="343080" indent="-342720">
              <a:lnSpc>
                <a:spcPct val="90000"/>
              </a:lnSpc>
              <a:spcBef>
                <a:spcPts val="479"/>
              </a:spcBef>
              <a:buClr>
                <a:srgbClr val="000000"/>
              </a:buClr>
              <a:buFont typeface="Arial"/>
              <a:buChar char="•"/>
            </a:pPr>
            <a:r>
              <a:rPr b="0" lang="en-US" sz="2400" spc="-1" strike="noStrike">
                <a:solidFill>
                  <a:srgbClr val="000000"/>
                </a:solidFill>
                <a:latin typeface="Calibri"/>
              </a:rPr>
              <a:t>Contains five flags known as flag registers:</a:t>
            </a:r>
            <a:endParaRPr b="0" lang="en-US" sz="2400" spc="-1" strike="noStrike">
              <a:solidFill>
                <a:srgbClr val="000000"/>
              </a:solidFill>
              <a:latin typeface="Calibri"/>
            </a:endParaRPr>
          </a:p>
          <a:p>
            <a:pPr>
              <a:lnSpc>
                <a:spcPct val="90000"/>
              </a:lnSpc>
              <a:spcBef>
                <a:spcPts val="561"/>
              </a:spcBef>
            </a:pP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6" name="TextShape 1"/>
          <p:cNvSpPr txBox="1"/>
          <p:nvPr/>
        </p:nvSpPr>
        <p:spPr>
          <a:xfrm>
            <a:off x="457200" y="274680"/>
            <a:ext cx="8229240" cy="1142640"/>
          </a:xfrm>
          <a:prstGeom prst="rect">
            <a:avLst/>
          </a:prstGeom>
          <a:noFill/>
          <a:ln>
            <a:noFill/>
          </a:ln>
        </p:spPr>
        <p:txBody>
          <a:bodyPr anchor="ctr"/>
          <a:p>
            <a:pPr algn="ctr">
              <a:lnSpc>
                <a:spcPct val="100000"/>
              </a:lnSpc>
            </a:pPr>
            <a:r>
              <a:rPr b="1" i="1" lang="en-US" sz="4400" spc="-1" strike="noStrike" u="sng">
                <a:solidFill>
                  <a:srgbClr val="ff0000"/>
                </a:solidFill>
                <a:uFillTx/>
                <a:latin typeface="Calibri"/>
              </a:rPr>
              <a:t>Instruction Set of 8085 </a:t>
            </a:r>
            <a:endParaRPr b="0" lang="en-US" sz="4400" spc="-1" strike="noStrike">
              <a:solidFill>
                <a:srgbClr val="000000"/>
              </a:solidFill>
              <a:latin typeface="Calibri"/>
            </a:endParaRPr>
          </a:p>
        </p:txBody>
      </p:sp>
      <p:sp>
        <p:nvSpPr>
          <p:cNvPr id="787" name="TextShape 2"/>
          <p:cNvSpPr txBox="1"/>
          <p:nvPr/>
        </p:nvSpPr>
        <p:spPr>
          <a:xfrm>
            <a:off x="457200" y="1295280"/>
            <a:ext cx="8229240" cy="4830480"/>
          </a:xfrm>
          <a:prstGeom prst="rect">
            <a:avLst/>
          </a:prstGeom>
          <a:noFill/>
          <a:ln>
            <a:noFill/>
          </a:ln>
        </p:spPr>
        <p:txBody>
          <a:bodyPr>
            <a:normAutofit fontScale="91000"/>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Arithmetic Operations</a:t>
            </a:r>
            <a:endParaRPr b="0" lang="en-US" sz="32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add, sub, inr/dcr</a:t>
            </a:r>
            <a:endParaRPr b="0" lang="en-US" sz="28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Logical operation</a:t>
            </a:r>
            <a:endParaRPr b="0" lang="en-US" sz="32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and, or, xor, rotate, compare, complement</a:t>
            </a:r>
            <a:endParaRPr b="0" lang="en-US" sz="28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Branch operation </a:t>
            </a:r>
            <a:endParaRPr b="0" lang="en-US" sz="32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Jump, call, return</a:t>
            </a:r>
            <a:endParaRPr b="0" lang="en-US" sz="28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Data transfer/Copy/Memory operation/IO</a:t>
            </a:r>
            <a:endParaRPr b="0" lang="en-US" sz="32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 </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162" dur="indefinite" restart="never" nodeType="tmRoot">
          <p:childTnLst>
            <p:seq>
              <p:cTn id="163" dur="indefinite" nodeType="mainSeq">
                <p:childTnLst>
                  <p:par>
                    <p:cTn id="164" fill="hold">
                      <p:stCondLst>
                        <p:cond delay="indefinite"/>
                      </p:stCondLst>
                      <p:childTnLst>
                        <p:par>
                          <p:cTn id="165" fill="hold">
                            <p:stCondLst>
                              <p:cond delay="0"/>
                            </p:stCondLst>
                            <p:childTnLst>
                              <p:par>
                                <p:cTn id="166" nodeType="clickEffect" fill="hold" presetClass="entr" presetID="3" presetSubtype="10">
                                  <p:stCondLst>
                                    <p:cond delay="0"/>
                                  </p:stCondLst>
                                  <p:childTnLst>
                                    <p:set>
                                      <p:cBhvr>
                                        <p:cTn id="167" dur="1" fill="hold">
                                          <p:stCondLst>
                                            <p:cond delay="0"/>
                                          </p:stCondLst>
                                        </p:cTn>
                                        <p:tgtEl>
                                          <p:spTgt spid="787">
                                            <p:txEl>
                                              <p:pRg st="0" end="0"/>
                                            </p:txEl>
                                          </p:spTgt>
                                        </p:tgtEl>
                                        <p:attrNameLst>
                                          <p:attrName>style.visibility</p:attrName>
                                        </p:attrNameLst>
                                      </p:cBhvr>
                                      <p:to>
                                        <p:strVal val="visible"/>
                                      </p:to>
                                    </p:set>
                                    <p:animEffect filter="blinds(horizontal)" transition="in">
                                      <p:cBhvr additive="repl">
                                        <p:cTn id="168" dur="500"/>
                                        <p:tgtEl>
                                          <p:spTgt spid="787">
                                            <p:txEl>
                                              <p:pRg st="0" end="0"/>
                                            </p:txEl>
                                          </p:spTgt>
                                        </p:tgtEl>
                                      </p:cBhvr>
                                    </p:animEffect>
                                  </p:childTnLst>
                                </p:cTn>
                              </p:par>
                              <p:par>
                                <p:cTn id="169" nodeType="withEffect" fill="hold" presetClass="entr" presetID="3" presetSubtype="10">
                                  <p:stCondLst>
                                    <p:cond delay="0"/>
                                  </p:stCondLst>
                                  <p:childTnLst>
                                    <p:set>
                                      <p:cBhvr>
                                        <p:cTn id="170" dur="1" fill="hold">
                                          <p:stCondLst>
                                            <p:cond delay="0"/>
                                          </p:stCondLst>
                                        </p:cTn>
                                        <p:tgtEl>
                                          <p:spTgt spid="787">
                                            <p:txEl>
                                              <p:pRg st="1" end="1"/>
                                            </p:txEl>
                                          </p:spTgt>
                                        </p:tgtEl>
                                        <p:attrNameLst>
                                          <p:attrName>style.visibility</p:attrName>
                                        </p:attrNameLst>
                                      </p:cBhvr>
                                      <p:to>
                                        <p:strVal val="visible"/>
                                      </p:to>
                                    </p:set>
                                    <p:animEffect filter="blinds(horizontal)" transition="in">
                                      <p:cBhvr additive="repl">
                                        <p:cTn id="171" dur="500"/>
                                        <p:tgtEl>
                                          <p:spTgt spid="787">
                                            <p:txEl>
                                              <p:pRg st="1" end="1"/>
                                            </p:txEl>
                                          </p:spTgt>
                                        </p:tgtEl>
                                      </p:cBhvr>
                                    </p:animEffect>
                                  </p:childTnLst>
                                </p:cTn>
                              </p:par>
                            </p:childTnLst>
                          </p:cTn>
                        </p:par>
                      </p:childTnLst>
                    </p:cTn>
                  </p:par>
                  <p:par>
                    <p:cTn id="172" fill="hold">
                      <p:stCondLst>
                        <p:cond delay="indefinite"/>
                      </p:stCondLst>
                      <p:childTnLst>
                        <p:par>
                          <p:cTn id="173" fill="hold">
                            <p:stCondLst>
                              <p:cond delay="0"/>
                            </p:stCondLst>
                            <p:childTnLst>
                              <p:par>
                                <p:cTn id="174" nodeType="clickEffect" fill="hold" presetClass="entr" presetID="3" presetSubtype="10">
                                  <p:stCondLst>
                                    <p:cond delay="0"/>
                                  </p:stCondLst>
                                  <p:childTnLst>
                                    <p:set>
                                      <p:cBhvr>
                                        <p:cTn id="175" dur="1" fill="hold">
                                          <p:stCondLst>
                                            <p:cond delay="0"/>
                                          </p:stCondLst>
                                        </p:cTn>
                                        <p:tgtEl>
                                          <p:spTgt spid="787">
                                            <p:txEl>
                                              <p:pRg st="2" end="2"/>
                                            </p:txEl>
                                          </p:spTgt>
                                        </p:tgtEl>
                                        <p:attrNameLst>
                                          <p:attrName>style.visibility</p:attrName>
                                        </p:attrNameLst>
                                      </p:cBhvr>
                                      <p:to>
                                        <p:strVal val="visible"/>
                                      </p:to>
                                    </p:set>
                                    <p:animEffect filter="blinds(horizontal)" transition="in">
                                      <p:cBhvr additive="repl">
                                        <p:cTn id="176" dur="500"/>
                                        <p:tgtEl>
                                          <p:spTgt spid="787">
                                            <p:txEl>
                                              <p:pRg st="2" end="2"/>
                                            </p:txEl>
                                          </p:spTgt>
                                        </p:tgtEl>
                                      </p:cBhvr>
                                    </p:animEffect>
                                  </p:childTnLst>
                                </p:cTn>
                              </p:par>
                              <p:par>
                                <p:cTn id="177" nodeType="withEffect" fill="hold" presetClass="entr" presetID="3" presetSubtype="10">
                                  <p:stCondLst>
                                    <p:cond delay="0"/>
                                  </p:stCondLst>
                                  <p:childTnLst>
                                    <p:set>
                                      <p:cBhvr>
                                        <p:cTn id="178" dur="1" fill="hold">
                                          <p:stCondLst>
                                            <p:cond delay="0"/>
                                          </p:stCondLst>
                                        </p:cTn>
                                        <p:tgtEl>
                                          <p:spTgt spid="787">
                                            <p:txEl>
                                              <p:pRg st="3" end="3"/>
                                            </p:txEl>
                                          </p:spTgt>
                                        </p:tgtEl>
                                        <p:attrNameLst>
                                          <p:attrName>style.visibility</p:attrName>
                                        </p:attrNameLst>
                                      </p:cBhvr>
                                      <p:to>
                                        <p:strVal val="visible"/>
                                      </p:to>
                                    </p:set>
                                    <p:animEffect filter="blinds(horizontal)" transition="in">
                                      <p:cBhvr additive="repl">
                                        <p:cTn id="179" dur="500"/>
                                        <p:tgtEl>
                                          <p:spTgt spid="787">
                                            <p:txEl>
                                              <p:pRg st="3" end="3"/>
                                            </p:txEl>
                                          </p:spTgt>
                                        </p:tgtEl>
                                      </p:cBhvr>
                                    </p:animEffect>
                                  </p:childTnLst>
                                </p:cTn>
                              </p:par>
                            </p:childTnLst>
                          </p:cTn>
                        </p:par>
                      </p:childTnLst>
                    </p:cTn>
                  </p:par>
                  <p:par>
                    <p:cTn id="180" fill="hold">
                      <p:stCondLst>
                        <p:cond delay="indefinite"/>
                      </p:stCondLst>
                      <p:childTnLst>
                        <p:par>
                          <p:cTn id="181" fill="hold">
                            <p:stCondLst>
                              <p:cond delay="0"/>
                            </p:stCondLst>
                            <p:childTnLst>
                              <p:par>
                                <p:cTn id="182" nodeType="clickEffect" fill="hold" presetClass="entr" presetID="3" presetSubtype="10">
                                  <p:stCondLst>
                                    <p:cond delay="0"/>
                                  </p:stCondLst>
                                  <p:childTnLst>
                                    <p:set>
                                      <p:cBhvr>
                                        <p:cTn id="183" dur="1" fill="hold">
                                          <p:stCondLst>
                                            <p:cond delay="0"/>
                                          </p:stCondLst>
                                        </p:cTn>
                                        <p:tgtEl>
                                          <p:spTgt spid="787">
                                            <p:txEl>
                                              <p:pRg st="4" end="4"/>
                                            </p:txEl>
                                          </p:spTgt>
                                        </p:tgtEl>
                                        <p:attrNameLst>
                                          <p:attrName>style.visibility</p:attrName>
                                        </p:attrNameLst>
                                      </p:cBhvr>
                                      <p:to>
                                        <p:strVal val="visible"/>
                                      </p:to>
                                    </p:set>
                                    <p:animEffect filter="blinds(horizontal)" transition="in">
                                      <p:cBhvr additive="repl">
                                        <p:cTn id="184" dur="500"/>
                                        <p:tgtEl>
                                          <p:spTgt spid="787">
                                            <p:txEl>
                                              <p:pRg st="4" end="4"/>
                                            </p:txEl>
                                          </p:spTgt>
                                        </p:tgtEl>
                                      </p:cBhvr>
                                    </p:animEffect>
                                  </p:childTnLst>
                                </p:cTn>
                              </p:par>
                              <p:par>
                                <p:cTn id="185" nodeType="withEffect" fill="hold" presetClass="entr" presetID="3" presetSubtype="10">
                                  <p:stCondLst>
                                    <p:cond delay="0"/>
                                  </p:stCondLst>
                                  <p:childTnLst>
                                    <p:set>
                                      <p:cBhvr>
                                        <p:cTn id="186" dur="1" fill="hold">
                                          <p:stCondLst>
                                            <p:cond delay="0"/>
                                          </p:stCondLst>
                                        </p:cTn>
                                        <p:tgtEl>
                                          <p:spTgt spid="787">
                                            <p:txEl>
                                              <p:pRg st="5" end="5"/>
                                            </p:txEl>
                                          </p:spTgt>
                                        </p:tgtEl>
                                        <p:attrNameLst>
                                          <p:attrName>style.visibility</p:attrName>
                                        </p:attrNameLst>
                                      </p:cBhvr>
                                      <p:to>
                                        <p:strVal val="visible"/>
                                      </p:to>
                                    </p:set>
                                    <p:animEffect filter="blinds(horizontal)" transition="in">
                                      <p:cBhvr additive="repl">
                                        <p:cTn id="187" dur="500"/>
                                        <p:tgtEl>
                                          <p:spTgt spid="787">
                                            <p:txEl>
                                              <p:pRg st="5" end="5"/>
                                            </p:txEl>
                                          </p:spTgt>
                                        </p:tgtEl>
                                      </p:cBhvr>
                                    </p:animEffect>
                                  </p:childTnLst>
                                </p:cTn>
                              </p:par>
                            </p:childTnLst>
                          </p:cTn>
                        </p:par>
                      </p:childTnLst>
                    </p:cTn>
                  </p:par>
                  <p:par>
                    <p:cTn id="188" fill="hold">
                      <p:stCondLst>
                        <p:cond delay="indefinite"/>
                      </p:stCondLst>
                      <p:childTnLst>
                        <p:par>
                          <p:cTn id="189" fill="hold">
                            <p:stCondLst>
                              <p:cond delay="0"/>
                            </p:stCondLst>
                            <p:childTnLst>
                              <p:par>
                                <p:cTn id="190" nodeType="clickEffect" fill="hold" presetClass="entr" presetID="3" presetSubtype="10">
                                  <p:stCondLst>
                                    <p:cond delay="0"/>
                                  </p:stCondLst>
                                  <p:childTnLst>
                                    <p:set>
                                      <p:cBhvr>
                                        <p:cTn id="191" dur="1" fill="hold">
                                          <p:stCondLst>
                                            <p:cond delay="0"/>
                                          </p:stCondLst>
                                        </p:cTn>
                                        <p:tgtEl>
                                          <p:spTgt spid="787">
                                            <p:txEl>
                                              <p:pRg st="6" end="6"/>
                                            </p:txEl>
                                          </p:spTgt>
                                        </p:tgtEl>
                                        <p:attrNameLst>
                                          <p:attrName>style.visibility</p:attrName>
                                        </p:attrNameLst>
                                      </p:cBhvr>
                                      <p:to>
                                        <p:strVal val="visible"/>
                                      </p:to>
                                    </p:set>
                                    <p:animEffect filter="blinds(horizontal)" transition="in">
                                      <p:cBhvr additive="repl">
                                        <p:cTn id="192" dur="500"/>
                                        <p:tgtEl>
                                          <p:spTgt spid="787">
                                            <p:txEl>
                                              <p:pRg st="6" end="6"/>
                                            </p:txEl>
                                          </p:spTgt>
                                        </p:tgtEl>
                                      </p:cBhvr>
                                    </p:animEffect>
                                  </p:childTnLst>
                                </p:cTn>
                              </p:par>
                              <p:par>
                                <p:cTn id="193" nodeType="withEffect" fill="hold" presetClass="entr" presetID="3" presetSubtype="10">
                                  <p:stCondLst>
                                    <p:cond delay="0"/>
                                  </p:stCondLst>
                                  <p:childTnLst>
                                    <p:set>
                                      <p:cBhvr>
                                        <p:cTn id="194" dur="1" fill="hold">
                                          <p:stCondLst>
                                            <p:cond delay="0"/>
                                          </p:stCondLst>
                                        </p:cTn>
                                        <p:tgtEl>
                                          <p:spTgt spid="787">
                                            <p:txEl>
                                              <p:pRg st="7" end="7"/>
                                            </p:txEl>
                                          </p:spTgt>
                                        </p:tgtEl>
                                        <p:attrNameLst>
                                          <p:attrName>style.visibility</p:attrName>
                                        </p:attrNameLst>
                                      </p:cBhvr>
                                      <p:to>
                                        <p:strVal val="visible"/>
                                      </p:to>
                                    </p:set>
                                    <p:animEffect filter="blinds(horizontal)" transition="in">
                                      <p:cBhvr additive="repl">
                                        <p:cTn id="195" dur="500"/>
                                        <p:tgtEl>
                                          <p:spTgt spid="787">
                                            <p:txEl>
                                              <p:pRg st="7" end="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8" name="TextShape 1"/>
          <p:cNvSpPr txBox="1"/>
          <p:nvPr/>
        </p:nvSpPr>
        <p:spPr>
          <a:xfrm>
            <a:off x="457200" y="274680"/>
            <a:ext cx="8229240" cy="1142640"/>
          </a:xfrm>
          <a:prstGeom prst="rect">
            <a:avLst/>
          </a:prstGeom>
          <a:noFill/>
          <a:ln>
            <a:noFill/>
          </a:ln>
        </p:spPr>
        <p:txBody>
          <a:bodyPr anchor="ctr">
            <a:normAutofit fontScale="70000"/>
          </a:bodyPr>
          <a:p>
            <a:pPr algn="ctr">
              <a:lnSpc>
                <a:spcPct val="100000"/>
              </a:lnSpc>
            </a:pPr>
            <a:r>
              <a:rPr b="1" i="1" lang="en-US" sz="4400" spc="-1" strike="noStrike" u="sng">
                <a:solidFill>
                  <a:srgbClr val="ff0000"/>
                </a:solidFill>
                <a:uFillTx/>
                <a:latin typeface="Calibri"/>
              </a:rPr>
              <a:t>Copy/Mem/IO operation</a:t>
            </a:r>
            <a:br/>
            <a:endParaRPr b="0" lang="en-US" sz="4400" spc="-1" strike="noStrike">
              <a:solidFill>
                <a:srgbClr val="000000"/>
              </a:solidFill>
              <a:latin typeface="Calibri"/>
            </a:endParaRPr>
          </a:p>
        </p:txBody>
      </p:sp>
      <p:sp>
        <p:nvSpPr>
          <p:cNvPr id="789" name="TextShape 2"/>
          <p:cNvSpPr txBox="1"/>
          <p:nvPr/>
        </p:nvSpPr>
        <p:spPr>
          <a:xfrm>
            <a:off x="380880" y="1219320"/>
            <a:ext cx="8534160" cy="5638320"/>
          </a:xfrm>
          <a:prstGeom prst="rect">
            <a:avLst/>
          </a:prstGeom>
          <a:noFill/>
          <a:ln>
            <a:noFill/>
          </a:ln>
        </p:spPr>
        <p:txBody>
          <a:bodyPr>
            <a:normAutofit fontScale="45000"/>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MVI    R, 8 bit   </a:t>
            </a:r>
            <a:r>
              <a:rPr b="0" i="1" lang="en-US" sz="3000" spc="-1" strike="noStrike">
                <a:solidFill>
                  <a:srgbClr val="000000"/>
                </a:solidFill>
                <a:latin typeface="Calibri"/>
              </a:rPr>
              <a:t>// load immediate data</a:t>
            </a:r>
            <a:endParaRPr b="0" lang="en-US" sz="30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MOV   R1, R2   </a:t>
            </a:r>
            <a:r>
              <a:rPr b="0" i="1" lang="en-US" sz="3000" spc="-1" strike="noStrike">
                <a:solidFill>
                  <a:srgbClr val="000000"/>
                </a:solidFill>
                <a:latin typeface="Calibri"/>
              </a:rPr>
              <a:t>// Example MOV  B, A</a:t>
            </a:r>
            <a:endParaRPr b="0" lang="en-US" sz="30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MOV   R   M     </a:t>
            </a:r>
            <a:r>
              <a:rPr b="0" i="1" lang="en-US" sz="3000" spc="-1" strike="noStrike">
                <a:solidFill>
                  <a:srgbClr val="000000"/>
                </a:solidFill>
                <a:latin typeface="Calibri"/>
              </a:rPr>
              <a:t>// Copy to R from 0(HL Reg) Mem</a:t>
            </a:r>
            <a:endParaRPr b="0" lang="en-US" sz="30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MOV   M   R     </a:t>
            </a:r>
            <a:r>
              <a:rPr b="0" i="1" lang="en-US" sz="3000" spc="-1" strike="noStrike">
                <a:solidFill>
                  <a:srgbClr val="000000"/>
                </a:solidFill>
                <a:latin typeface="Calibri"/>
              </a:rPr>
              <a:t>// Copy from R to  0(HL Reg) Mem</a:t>
            </a:r>
            <a:endParaRPr b="0" lang="en-US" sz="3000" spc="-1" strike="noStrike">
              <a:solidFill>
                <a:srgbClr val="000000"/>
              </a:solidFill>
              <a:latin typeface="Calibri"/>
            </a:endParaRPr>
          </a:p>
          <a:p>
            <a:pPr marL="343080" indent="-342720">
              <a:lnSpc>
                <a:spcPct val="100000"/>
              </a:lnSpc>
              <a:spcBef>
                <a:spcPts val="641"/>
              </a:spcBef>
            </a:pPr>
            <a:endParaRPr b="0" lang="en-US" sz="30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LDA     16 bit    </a:t>
            </a:r>
            <a:r>
              <a:rPr b="0" i="1" lang="en-US" sz="3000" spc="-1" strike="noStrike">
                <a:solidFill>
                  <a:srgbClr val="000000"/>
                </a:solidFill>
                <a:latin typeface="Calibri"/>
              </a:rPr>
              <a:t>// load A from 0(16bit)</a:t>
            </a:r>
            <a:endParaRPr b="0" lang="en-US" sz="30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STA      16 bit   </a:t>
            </a:r>
            <a:r>
              <a:rPr b="0" i="1" lang="en-US" sz="3000" spc="-1" strike="noStrike">
                <a:solidFill>
                  <a:srgbClr val="000000"/>
                </a:solidFill>
                <a:latin typeface="Calibri"/>
              </a:rPr>
              <a:t>// Store A to 0(16bit)</a:t>
            </a:r>
            <a:endParaRPr b="0" lang="en-US" sz="30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LDAX    Rp        </a:t>
            </a:r>
            <a:r>
              <a:rPr b="0" i="1" lang="en-US" sz="3000" spc="-1" strike="noStrike">
                <a:solidFill>
                  <a:srgbClr val="000000"/>
                </a:solidFill>
                <a:latin typeface="Calibri"/>
              </a:rPr>
              <a:t>// load  A from 0(Rp), Rp=RegPair</a:t>
            </a:r>
            <a:endParaRPr b="0" lang="en-US" sz="30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STAX     Rp       </a:t>
            </a:r>
            <a:r>
              <a:rPr b="0" i="1" lang="en-US" sz="3000" spc="-1" strike="noStrike">
                <a:solidFill>
                  <a:srgbClr val="000000"/>
                </a:solidFill>
                <a:latin typeface="Calibri"/>
              </a:rPr>
              <a:t>// Store A to 0(Rp)</a:t>
            </a:r>
            <a:endParaRPr b="0" lang="en-US" sz="30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LXI  Rp  16bit   </a:t>
            </a:r>
            <a:r>
              <a:rPr b="0" i="1" lang="en-US" sz="3000" spc="-1" strike="noStrike">
                <a:solidFill>
                  <a:srgbClr val="000000"/>
                </a:solidFill>
                <a:latin typeface="Calibri"/>
              </a:rPr>
              <a:t>// load immediate to Rp</a:t>
            </a:r>
            <a:endParaRPr b="0" lang="en-US" sz="3000" spc="-1" strike="noStrike">
              <a:solidFill>
                <a:srgbClr val="000000"/>
              </a:solidFill>
              <a:latin typeface="Calibri"/>
            </a:endParaRPr>
          </a:p>
          <a:p>
            <a:pPr marL="343080" indent="-342720">
              <a:lnSpc>
                <a:spcPct val="100000"/>
              </a:lnSpc>
              <a:spcBef>
                <a:spcPts val="641"/>
              </a:spcBef>
            </a:pPr>
            <a:endParaRPr b="0" lang="en-US" sz="30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IN 8bit             </a:t>
            </a:r>
            <a:r>
              <a:rPr b="0" i="1" lang="en-US" sz="3200" spc="-1" strike="noStrike">
                <a:solidFill>
                  <a:srgbClr val="000000"/>
                </a:solidFill>
                <a:latin typeface="Calibri"/>
              </a:rPr>
              <a:t>// </a:t>
            </a:r>
            <a:r>
              <a:rPr b="0" i="1" lang="en-US" sz="2800" spc="-1" strike="noStrike">
                <a:solidFill>
                  <a:srgbClr val="000000"/>
                </a:solidFill>
                <a:latin typeface="Calibri"/>
              </a:rPr>
              <a:t>Accept data to A from port 0(8bit)</a:t>
            </a:r>
            <a:endParaRPr b="0" lang="en-US" sz="28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OUT 8 bit        </a:t>
            </a:r>
            <a:r>
              <a:rPr b="0" lang="en-US" sz="3200" spc="-1" strike="noStrike">
                <a:solidFill>
                  <a:srgbClr val="000000"/>
                </a:solidFill>
                <a:latin typeface="Calibri"/>
              </a:rPr>
              <a:t> </a:t>
            </a: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196" dur="indefinite" restart="never" nodeType="tmRoot">
          <p:childTnLst>
            <p:seq>
              <p:cTn id="197" dur="indefinite" nodeType="mainSeq">
                <p:childTnLst>
                  <p:par>
                    <p:cTn id="198" fill="hold">
                      <p:stCondLst>
                        <p:cond delay="indefinite"/>
                      </p:stCondLst>
                      <p:childTnLst>
                        <p:par>
                          <p:cTn id="199" fill="hold">
                            <p:stCondLst>
                              <p:cond delay="0"/>
                            </p:stCondLst>
                            <p:childTnLst>
                              <p:par>
                                <p:cTn id="200" nodeType="clickEffect" fill="hold" presetClass="entr" presetID="3" presetSubtype="10">
                                  <p:stCondLst>
                                    <p:cond delay="0"/>
                                  </p:stCondLst>
                                  <p:childTnLst>
                                    <p:set>
                                      <p:cBhvr>
                                        <p:cTn id="201" dur="1" fill="hold">
                                          <p:stCondLst>
                                            <p:cond delay="0"/>
                                          </p:stCondLst>
                                        </p:cTn>
                                        <p:tgtEl>
                                          <p:spTgt spid="789">
                                            <p:txEl>
                                              <p:pRg st="0" end="0"/>
                                            </p:txEl>
                                          </p:spTgt>
                                        </p:tgtEl>
                                        <p:attrNameLst>
                                          <p:attrName>style.visibility</p:attrName>
                                        </p:attrNameLst>
                                      </p:cBhvr>
                                      <p:to>
                                        <p:strVal val="visible"/>
                                      </p:to>
                                    </p:set>
                                    <p:animEffect filter="blinds(horizontal)" transition="in">
                                      <p:cBhvr additive="repl">
                                        <p:cTn id="202" dur="500"/>
                                        <p:tgtEl>
                                          <p:spTgt spid="789">
                                            <p:txEl>
                                              <p:pRg st="0" end="0"/>
                                            </p:txEl>
                                          </p:spTgt>
                                        </p:tgtEl>
                                      </p:cBhvr>
                                    </p:animEffect>
                                  </p:childTnLst>
                                </p:cTn>
                              </p:par>
                              <p:par>
                                <p:cTn id="203" nodeType="withEffect" fill="hold" presetClass="entr" presetID="3" presetSubtype="10">
                                  <p:stCondLst>
                                    <p:cond delay="0"/>
                                  </p:stCondLst>
                                  <p:childTnLst>
                                    <p:set>
                                      <p:cBhvr>
                                        <p:cTn id="204" dur="1" fill="hold">
                                          <p:stCondLst>
                                            <p:cond delay="0"/>
                                          </p:stCondLst>
                                        </p:cTn>
                                        <p:tgtEl>
                                          <p:spTgt spid="789">
                                            <p:txEl>
                                              <p:pRg st="1" end="1"/>
                                            </p:txEl>
                                          </p:spTgt>
                                        </p:tgtEl>
                                        <p:attrNameLst>
                                          <p:attrName>style.visibility</p:attrName>
                                        </p:attrNameLst>
                                      </p:cBhvr>
                                      <p:to>
                                        <p:strVal val="visible"/>
                                      </p:to>
                                    </p:set>
                                    <p:animEffect filter="blinds(horizontal)" transition="in">
                                      <p:cBhvr additive="repl">
                                        <p:cTn id="205" dur="500"/>
                                        <p:tgtEl>
                                          <p:spTgt spid="789">
                                            <p:txEl>
                                              <p:pRg st="1" end="1"/>
                                            </p:txEl>
                                          </p:spTgt>
                                        </p:tgtEl>
                                      </p:cBhvr>
                                    </p:animEffect>
                                  </p:childTnLst>
                                </p:cTn>
                              </p:par>
                              <p:par>
                                <p:cTn id="206" nodeType="withEffect" fill="hold" presetClass="entr" presetID="3" presetSubtype="10">
                                  <p:stCondLst>
                                    <p:cond delay="0"/>
                                  </p:stCondLst>
                                  <p:childTnLst>
                                    <p:set>
                                      <p:cBhvr>
                                        <p:cTn id="207" dur="1" fill="hold">
                                          <p:stCondLst>
                                            <p:cond delay="0"/>
                                          </p:stCondLst>
                                        </p:cTn>
                                        <p:tgtEl>
                                          <p:spTgt spid="789">
                                            <p:txEl>
                                              <p:pRg st="2" end="2"/>
                                            </p:txEl>
                                          </p:spTgt>
                                        </p:tgtEl>
                                        <p:attrNameLst>
                                          <p:attrName>style.visibility</p:attrName>
                                        </p:attrNameLst>
                                      </p:cBhvr>
                                      <p:to>
                                        <p:strVal val="visible"/>
                                      </p:to>
                                    </p:set>
                                    <p:animEffect filter="blinds(horizontal)" transition="in">
                                      <p:cBhvr additive="repl">
                                        <p:cTn id="208" dur="500"/>
                                        <p:tgtEl>
                                          <p:spTgt spid="789">
                                            <p:txEl>
                                              <p:pRg st="2" end="2"/>
                                            </p:txEl>
                                          </p:spTgt>
                                        </p:tgtEl>
                                      </p:cBhvr>
                                    </p:animEffect>
                                  </p:childTnLst>
                                </p:cTn>
                              </p:par>
                              <p:par>
                                <p:cTn id="209" nodeType="withEffect" fill="hold" presetClass="entr" presetID="3" presetSubtype="10">
                                  <p:stCondLst>
                                    <p:cond delay="0"/>
                                  </p:stCondLst>
                                  <p:childTnLst>
                                    <p:set>
                                      <p:cBhvr>
                                        <p:cTn id="210" dur="1" fill="hold">
                                          <p:stCondLst>
                                            <p:cond delay="0"/>
                                          </p:stCondLst>
                                        </p:cTn>
                                        <p:tgtEl>
                                          <p:spTgt spid="789">
                                            <p:txEl>
                                              <p:pRg st="3" end="3"/>
                                            </p:txEl>
                                          </p:spTgt>
                                        </p:tgtEl>
                                        <p:attrNameLst>
                                          <p:attrName>style.visibility</p:attrName>
                                        </p:attrNameLst>
                                      </p:cBhvr>
                                      <p:to>
                                        <p:strVal val="visible"/>
                                      </p:to>
                                    </p:set>
                                    <p:animEffect filter="blinds(horizontal)" transition="in">
                                      <p:cBhvr additive="repl">
                                        <p:cTn id="211" dur="500"/>
                                        <p:tgtEl>
                                          <p:spTgt spid="789">
                                            <p:txEl>
                                              <p:pRg st="3" end="3"/>
                                            </p:txEl>
                                          </p:spTgt>
                                        </p:tgtEl>
                                      </p:cBhvr>
                                    </p:animEffect>
                                  </p:childTnLst>
                                </p:cTn>
                              </p:par>
                            </p:childTnLst>
                          </p:cTn>
                        </p:par>
                      </p:childTnLst>
                    </p:cTn>
                  </p:par>
                  <p:par>
                    <p:cTn id="212" fill="hold">
                      <p:stCondLst>
                        <p:cond delay="indefinite"/>
                      </p:stCondLst>
                      <p:childTnLst>
                        <p:par>
                          <p:cTn id="213" fill="hold">
                            <p:stCondLst>
                              <p:cond delay="0"/>
                            </p:stCondLst>
                            <p:childTnLst>
                              <p:par>
                                <p:cTn id="214" nodeType="clickEffect" fill="hold" presetClass="entr" presetID="3" presetSubtype="10">
                                  <p:stCondLst>
                                    <p:cond delay="0"/>
                                  </p:stCondLst>
                                  <p:childTnLst>
                                    <p:set>
                                      <p:cBhvr>
                                        <p:cTn id="215" dur="1" fill="hold">
                                          <p:stCondLst>
                                            <p:cond delay="0"/>
                                          </p:stCondLst>
                                        </p:cTn>
                                        <p:tgtEl>
                                          <p:spTgt spid="789">
                                            <p:txEl>
                                              <p:pRg st="5" end="5"/>
                                            </p:txEl>
                                          </p:spTgt>
                                        </p:tgtEl>
                                        <p:attrNameLst>
                                          <p:attrName>style.visibility</p:attrName>
                                        </p:attrNameLst>
                                      </p:cBhvr>
                                      <p:to>
                                        <p:strVal val="visible"/>
                                      </p:to>
                                    </p:set>
                                    <p:animEffect filter="blinds(horizontal)" transition="in">
                                      <p:cBhvr additive="repl">
                                        <p:cTn id="216" dur="500"/>
                                        <p:tgtEl>
                                          <p:spTgt spid="789">
                                            <p:txEl>
                                              <p:pRg st="5" end="5"/>
                                            </p:txEl>
                                          </p:spTgt>
                                        </p:tgtEl>
                                      </p:cBhvr>
                                    </p:animEffect>
                                  </p:childTnLst>
                                </p:cTn>
                              </p:par>
                              <p:par>
                                <p:cTn id="217" nodeType="withEffect" fill="hold" presetClass="entr" presetID="3" presetSubtype="10">
                                  <p:stCondLst>
                                    <p:cond delay="0"/>
                                  </p:stCondLst>
                                  <p:childTnLst>
                                    <p:set>
                                      <p:cBhvr>
                                        <p:cTn id="218" dur="1" fill="hold">
                                          <p:stCondLst>
                                            <p:cond delay="0"/>
                                          </p:stCondLst>
                                        </p:cTn>
                                        <p:tgtEl>
                                          <p:spTgt spid="789">
                                            <p:txEl>
                                              <p:pRg st="6" end="6"/>
                                            </p:txEl>
                                          </p:spTgt>
                                        </p:tgtEl>
                                        <p:attrNameLst>
                                          <p:attrName>style.visibility</p:attrName>
                                        </p:attrNameLst>
                                      </p:cBhvr>
                                      <p:to>
                                        <p:strVal val="visible"/>
                                      </p:to>
                                    </p:set>
                                    <p:animEffect filter="blinds(horizontal)" transition="in">
                                      <p:cBhvr additive="repl">
                                        <p:cTn id="219" dur="500"/>
                                        <p:tgtEl>
                                          <p:spTgt spid="789">
                                            <p:txEl>
                                              <p:pRg st="6" end="6"/>
                                            </p:txEl>
                                          </p:spTgt>
                                        </p:tgtEl>
                                      </p:cBhvr>
                                    </p:animEffect>
                                  </p:childTnLst>
                                </p:cTn>
                              </p:par>
                              <p:par>
                                <p:cTn id="220" nodeType="withEffect" fill="hold" presetClass="entr" presetID="3" presetSubtype="10">
                                  <p:stCondLst>
                                    <p:cond delay="0"/>
                                  </p:stCondLst>
                                  <p:childTnLst>
                                    <p:set>
                                      <p:cBhvr>
                                        <p:cTn id="221" dur="1" fill="hold">
                                          <p:stCondLst>
                                            <p:cond delay="0"/>
                                          </p:stCondLst>
                                        </p:cTn>
                                        <p:tgtEl>
                                          <p:spTgt spid="789">
                                            <p:txEl>
                                              <p:pRg st="7" end="7"/>
                                            </p:txEl>
                                          </p:spTgt>
                                        </p:tgtEl>
                                        <p:attrNameLst>
                                          <p:attrName>style.visibility</p:attrName>
                                        </p:attrNameLst>
                                      </p:cBhvr>
                                      <p:to>
                                        <p:strVal val="visible"/>
                                      </p:to>
                                    </p:set>
                                    <p:animEffect filter="blinds(horizontal)" transition="in">
                                      <p:cBhvr additive="repl">
                                        <p:cTn id="222" dur="500"/>
                                        <p:tgtEl>
                                          <p:spTgt spid="789">
                                            <p:txEl>
                                              <p:pRg st="7" end="7"/>
                                            </p:txEl>
                                          </p:spTgt>
                                        </p:tgtEl>
                                      </p:cBhvr>
                                    </p:animEffect>
                                  </p:childTnLst>
                                </p:cTn>
                              </p:par>
                              <p:par>
                                <p:cTn id="223" nodeType="withEffect" fill="hold" presetClass="entr" presetID="3" presetSubtype="10">
                                  <p:stCondLst>
                                    <p:cond delay="0"/>
                                  </p:stCondLst>
                                  <p:childTnLst>
                                    <p:set>
                                      <p:cBhvr>
                                        <p:cTn id="224" dur="1" fill="hold">
                                          <p:stCondLst>
                                            <p:cond delay="0"/>
                                          </p:stCondLst>
                                        </p:cTn>
                                        <p:tgtEl>
                                          <p:spTgt spid="789">
                                            <p:txEl>
                                              <p:pRg st="8" end="8"/>
                                            </p:txEl>
                                          </p:spTgt>
                                        </p:tgtEl>
                                        <p:attrNameLst>
                                          <p:attrName>style.visibility</p:attrName>
                                        </p:attrNameLst>
                                      </p:cBhvr>
                                      <p:to>
                                        <p:strVal val="visible"/>
                                      </p:to>
                                    </p:set>
                                    <p:animEffect filter="blinds(horizontal)" transition="in">
                                      <p:cBhvr additive="repl">
                                        <p:cTn id="225" dur="500"/>
                                        <p:tgtEl>
                                          <p:spTgt spid="789">
                                            <p:txEl>
                                              <p:pRg st="8" end="8"/>
                                            </p:txEl>
                                          </p:spTgt>
                                        </p:tgtEl>
                                      </p:cBhvr>
                                    </p:animEffect>
                                  </p:childTnLst>
                                </p:cTn>
                              </p:par>
                              <p:par>
                                <p:cTn id="226" nodeType="withEffect" fill="hold" presetClass="entr" presetID="3" presetSubtype="10">
                                  <p:stCondLst>
                                    <p:cond delay="0"/>
                                  </p:stCondLst>
                                  <p:childTnLst>
                                    <p:set>
                                      <p:cBhvr>
                                        <p:cTn id="227" dur="1" fill="hold">
                                          <p:stCondLst>
                                            <p:cond delay="0"/>
                                          </p:stCondLst>
                                        </p:cTn>
                                        <p:tgtEl>
                                          <p:spTgt spid="789">
                                            <p:txEl>
                                              <p:pRg st="9" end="9"/>
                                            </p:txEl>
                                          </p:spTgt>
                                        </p:tgtEl>
                                        <p:attrNameLst>
                                          <p:attrName>style.visibility</p:attrName>
                                        </p:attrNameLst>
                                      </p:cBhvr>
                                      <p:to>
                                        <p:strVal val="visible"/>
                                      </p:to>
                                    </p:set>
                                    <p:animEffect filter="blinds(horizontal)" transition="in">
                                      <p:cBhvr additive="repl">
                                        <p:cTn id="228" dur="500"/>
                                        <p:tgtEl>
                                          <p:spTgt spid="789">
                                            <p:txEl>
                                              <p:pRg st="9" end="9"/>
                                            </p:txEl>
                                          </p:spTgt>
                                        </p:tgtEl>
                                      </p:cBhvr>
                                    </p:animEffect>
                                  </p:childTnLst>
                                </p:cTn>
                              </p:par>
                            </p:childTnLst>
                          </p:cTn>
                        </p:par>
                      </p:childTnLst>
                    </p:cTn>
                  </p:par>
                  <p:par>
                    <p:cTn id="229" fill="hold">
                      <p:stCondLst>
                        <p:cond delay="indefinite"/>
                      </p:stCondLst>
                      <p:childTnLst>
                        <p:par>
                          <p:cTn id="230" fill="hold">
                            <p:stCondLst>
                              <p:cond delay="0"/>
                            </p:stCondLst>
                            <p:childTnLst>
                              <p:par>
                                <p:cTn id="231" nodeType="clickEffect" fill="hold" presetClass="entr" presetID="3" presetSubtype="10">
                                  <p:stCondLst>
                                    <p:cond delay="0"/>
                                  </p:stCondLst>
                                  <p:childTnLst>
                                    <p:set>
                                      <p:cBhvr>
                                        <p:cTn id="232" dur="1" fill="hold">
                                          <p:stCondLst>
                                            <p:cond delay="0"/>
                                          </p:stCondLst>
                                        </p:cTn>
                                        <p:tgtEl>
                                          <p:spTgt spid="789">
                                            <p:txEl>
                                              <p:pRg st="11" end="11"/>
                                            </p:txEl>
                                          </p:spTgt>
                                        </p:tgtEl>
                                        <p:attrNameLst>
                                          <p:attrName>style.visibility</p:attrName>
                                        </p:attrNameLst>
                                      </p:cBhvr>
                                      <p:to>
                                        <p:strVal val="visible"/>
                                      </p:to>
                                    </p:set>
                                    <p:animEffect filter="blinds(horizontal)" transition="in">
                                      <p:cBhvr additive="repl">
                                        <p:cTn id="233" dur="500"/>
                                        <p:tgtEl>
                                          <p:spTgt spid="789">
                                            <p:txEl>
                                              <p:pRg st="11" end="11"/>
                                            </p:txEl>
                                          </p:spTgt>
                                        </p:tgtEl>
                                      </p:cBhvr>
                                    </p:animEffect>
                                  </p:childTnLst>
                                </p:cTn>
                              </p:par>
                              <p:par>
                                <p:cTn id="234" nodeType="withEffect" fill="hold" presetClass="entr" presetID="3" presetSubtype="10">
                                  <p:stCondLst>
                                    <p:cond delay="0"/>
                                  </p:stCondLst>
                                  <p:childTnLst>
                                    <p:set>
                                      <p:cBhvr>
                                        <p:cTn id="235" dur="1" fill="hold">
                                          <p:stCondLst>
                                            <p:cond delay="0"/>
                                          </p:stCondLst>
                                        </p:cTn>
                                        <p:tgtEl>
                                          <p:spTgt spid="789">
                                            <p:txEl>
                                              <p:pRg st="12" end="12"/>
                                            </p:txEl>
                                          </p:spTgt>
                                        </p:tgtEl>
                                        <p:attrNameLst>
                                          <p:attrName>style.visibility</p:attrName>
                                        </p:attrNameLst>
                                      </p:cBhvr>
                                      <p:to>
                                        <p:strVal val="visible"/>
                                      </p:to>
                                    </p:set>
                                    <p:animEffect filter="blinds(horizontal)" transition="in">
                                      <p:cBhvr additive="repl">
                                        <p:cTn id="236" dur="500"/>
                                        <p:tgtEl>
                                          <p:spTgt spid="789">
                                            <p:txEl>
                                              <p:pRg st="12" end="12"/>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0" name="TextShape 1"/>
          <p:cNvSpPr txBox="1"/>
          <p:nvPr/>
        </p:nvSpPr>
        <p:spPr>
          <a:xfrm>
            <a:off x="457200" y="-76320"/>
            <a:ext cx="8229240" cy="1142640"/>
          </a:xfrm>
          <a:prstGeom prst="rect">
            <a:avLst/>
          </a:prstGeom>
          <a:noFill/>
          <a:ln>
            <a:noFill/>
          </a:ln>
        </p:spPr>
        <p:txBody>
          <a:bodyPr anchor="ctr">
            <a:normAutofit/>
          </a:bodyPr>
          <a:p>
            <a:pPr algn="ctr">
              <a:lnSpc>
                <a:spcPct val="100000"/>
              </a:lnSpc>
            </a:pPr>
            <a:r>
              <a:rPr b="1" i="1" lang="en-US" sz="4400" spc="-1" strike="noStrike" u="sng">
                <a:solidFill>
                  <a:srgbClr val="ff0000"/>
                </a:solidFill>
                <a:uFillTx/>
                <a:latin typeface="Calibri"/>
              </a:rPr>
              <a:t>Arithmetic Operation </a:t>
            </a:r>
            <a:endParaRPr b="0" lang="en-US" sz="4400" spc="-1" strike="noStrike">
              <a:solidFill>
                <a:srgbClr val="000000"/>
              </a:solidFill>
              <a:latin typeface="Calibri"/>
            </a:endParaRPr>
          </a:p>
        </p:txBody>
      </p:sp>
      <p:sp>
        <p:nvSpPr>
          <p:cNvPr id="791" name="TextShape 2"/>
          <p:cNvSpPr txBox="1"/>
          <p:nvPr/>
        </p:nvSpPr>
        <p:spPr>
          <a:xfrm>
            <a:off x="380880" y="914400"/>
            <a:ext cx="8534160" cy="5943240"/>
          </a:xfrm>
          <a:prstGeom prst="rect">
            <a:avLst/>
          </a:prstGeom>
          <a:noFill/>
          <a:ln>
            <a:noFill/>
          </a:ln>
        </p:spPr>
        <p:txBody>
          <a:bodyPr>
            <a:normAutofit fontScale="66000"/>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ADD R </a:t>
            </a:r>
            <a:r>
              <a:rPr b="0" lang="en-US" sz="3200" spc="-1" strike="noStrike">
                <a:solidFill>
                  <a:srgbClr val="000000"/>
                </a:solidFill>
                <a:latin typeface="Calibri"/>
              </a:rPr>
              <a:t>	</a:t>
            </a:r>
            <a:r>
              <a:rPr b="0" lang="en-US" sz="3200" spc="-1" strike="noStrike">
                <a:solidFill>
                  <a:srgbClr val="000000"/>
                </a:solidFill>
                <a:latin typeface="Calibri"/>
              </a:rPr>
              <a:t>       </a:t>
            </a:r>
            <a:r>
              <a:rPr b="0" i="1" lang="en-US" sz="3000" spc="-1" strike="noStrike">
                <a:solidFill>
                  <a:srgbClr val="000000"/>
                </a:solidFill>
                <a:latin typeface="Calibri"/>
              </a:rPr>
              <a:t>// Add A = A + B.reg</a:t>
            </a:r>
            <a:endParaRPr b="0" lang="en-US" sz="30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ADI   8bit         </a:t>
            </a:r>
            <a:r>
              <a:rPr b="0" i="1" lang="en-US" sz="3000" spc="-1" strike="noStrike">
                <a:solidFill>
                  <a:srgbClr val="000000"/>
                </a:solidFill>
                <a:latin typeface="Calibri"/>
              </a:rPr>
              <a:t>// Add A= A + 8bit</a:t>
            </a:r>
            <a:endParaRPr b="0" lang="en-US" sz="30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ADD M            </a:t>
            </a:r>
            <a:r>
              <a:rPr b="0" i="1" lang="en-US" sz="3000" spc="-1" strike="noStrike">
                <a:solidFill>
                  <a:srgbClr val="000000"/>
                </a:solidFill>
                <a:latin typeface="Calibri"/>
              </a:rPr>
              <a:t>// Add  A=A + 0(HL)</a:t>
            </a:r>
            <a:endParaRPr b="0" lang="en-US" sz="3000" spc="-1" strike="noStrike">
              <a:solidFill>
                <a:srgbClr val="000000"/>
              </a:solidFill>
              <a:latin typeface="Calibri"/>
            </a:endParaRPr>
          </a:p>
          <a:p>
            <a:pPr>
              <a:lnSpc>
                <a:spcPct val="100000"/>
              </a:lnSpc>
              <a:spcBef>
                <a:spcPts val="601"/>
              </a:spcBef>
            </a:pPr>
            <a:endParaRPr b="0" lang="en-US" sz="30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SUB  R </a:t>
            </a:r>
            <a:r>
              <a:rPr b="0" lang="en-US" sz="3200" spc="-1" strike="noStrike">
                <a:solidFill>
                  <a:srgbClr val="000000"/>
                </a:solidFill>
                <a:latin typeface="Calibri"/>
              </a:rPr>
              <a:t>	</a:t>
            </a:r>
            <a:r>
              <a:rPr b="0" lang="en-US" sz="3200" spc="-1" strike="noStrike">
                <a:solidFill>
                  <a:srgbClr val="000000"/>
                </a:solidFill>
                <a:latin typeface="Calibri"/>
              </a:rPr>
              <a:t>        </a:t>
            </a:r>
            <a:r>
              <a:rPr b="0" i="1" lang="en-US" sz="3200" spc="-1" strike="noStrike">
                <a:solidFill>
                  <a:srgbClr val="000000"/>
                </a:solidFill>
                <a:latin typeface="Calibri"/>
              </a:rPr>
              <a:t>// Sub A = A -B.reg</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SUI   8bit         </a:t>
            </a:r>
            <a:r>
              <a:rPr b="0" i="1" lang="en-US" sz="3200" spc="-1" strike="noStrike">
                <a:solidFill>
                  <a:srgbClr val="000000"/>
                </a:solidFill>
                <a:latin typeface="Calibri"/>
              </a:rPr>
              <a:t>// Sub A= A - 8bit</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SUB M            </a:t>
            </a:r>
            <a:r>
              <a:rPr b="0" i="1" lang="en-US" sz="3200" spc="-1" strike="noStrike">
                <a:solidFill>
                  <a:srgbClr val="000000"/>
                </a:solidFill>
                <a:latin typeface="Calibri"/>
              </a:rPr>
              <a:t>// Sub  A=A - 0(HL)</a:t>
            </a:r>
            <a:endParaRPr b="0" lang="en-US" sz="3200" spc="-1" strike="noStrike">
              <a:solidFill>
                <a:srgbClr val="000000"/>
              </a:solidFill>
              <a:latin typeface="Calibri"/>
            </a:endParaRPr>
          </a:p>
          <a:p>
            <a:pPr marL="343080" indent="-342720">
              <a:lnSpc>
                <a:spcPct val="100000"/>
              </a:lnSpc>
              <a:spcBef>
                <a:spcPts val="641"/>
              </a:spcBef>
            </a:pP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INR    R      </a:t>
            </a:r>
            <a:r>
              <a:rPr b="0" i="1" lang="en-US" sz="3000" spc="-1" strike="noStrike">
                <a:solidFill>
                  <a:srgbClr val="000000"/>
                </a:solidFill>
                <a:latin typeface="Calibri"/>
              </a:rPr>
              <a:t>//  R = R+1</a:t>
            </a:r>
            <a:endParaRPr b="0" lang="en-US" sz="30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INR  M        </a:t>
            </a:r>
            <a:r>
              <a:rPr b="0" i="1" lang="en-US" sz="3000" spc="-1" strike="noStrike">
                <a:solidFill>
                  <a:srgbClr val="000000"/>
                </a:solidFill>
                <a:latin typeface="Calibri"/>
              </a:rPr>
              <a:t>//  0(HL)=0(HL)+1</a:t>
            </a:r>
            <a:endParaRPr b="0" lang="en-US" sz="30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DCR    R      </a:t>
            </a:r>
            <a:r>
              <a:rPr b="0" i="1" lang="en-US" sz="3200" spc="-1" strike="noStrike">
                <a:solidFill>
                  <a:srgbClr val="000000"/>
                </a:solidFill>
                <a:latin typeface="Calibri"/>
              </a:rPr>
              <a:t>// R = R-1</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DCR  M        </a:t>
            </a:r>
            <a:r>
              <a:rPr b="0" i="1" lang="en-US" sz="3200" spc="-1" strike="noStrike">
                <a:solidFill>
                  <a:srgbClr val="000000"/>
                </a:solidFill>
                <a:latin typeface="Calibri"/>
              </a:rPr>
              <a:t>// 0(HL)=0(HL)-1</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INX     Rp        </a:t>
            </a:r>
            <a:r>
              <a:rPr b="0" i="1" lang="en-US" sz="3000" spc="-1" strike="noStrike">
                <a:solidFill>
                  <a:srgbClr val="000000"/>
                </a:solidFill>
                <a:latin typeface="Calibri"/>
              </a:rPr>
              <a:t>//  Rp=Rp+1</a:t>
            </a:r>
            <a:endParaRPr b="0" lang="en-US" sz="30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DCX     Rp        </a:t>
            </a:r>
            <a:r>
              <a:rPr b="0" i="1" lang="en-US" sz="3200" spc="-1" strike="noStrike">
                <a:solidFill>
                  <a:srgbClr val="000000"/>
                </a:solidFill>
                <a:latin typeface="Calibri"/>
              </a:rPr>
              <a:t>//  Rp</a:t>
            </a: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237" dur="indefinite" restart="never" nodeType="tmRoot">
          <p:childTnLst>
            <p:seq>
              <p:cTn id="238" dur="indefinite" nodeType="mainSeq">
                <p:childTnLst>
                  <p:par>
                    <p:cTn id="239" fill="hold">
                      <p:stCondLst>
                        <p:cond delay="indefinite"/>
                      </p:stCondLst>
                      <p:childTnLst>
                        <p:par>
                          <p:cTn id="240" fill="hold">
                            <p:stCondLst>
                              <p:cond delay="0"/>
                            </p:stCondLst>
                            <p:childTnLst>
                              <p:par>
                                <p:cTn id="241" nodeType="clickEffect" fill="hold" presetClass="entr" presetID="3" presetSubtype="10">
                                  <p:stCondLst>
                                    <p:cond delay="0"/>
                                  </p:stCondLst>
                                  <p:childTnLst>
                                    <p:set>
                                      <p:cBhvr>
                                        <p:cTn id="242" dur="1" fill="hold">
                                          <p:stCondLst>
                                            <p:cond delay="0"/>
                                          </p:stCondLst>
                                        </p:cTn>
                                        <p:tgtEl>
                                          <p:spTgt spid="791">
                                            <p:txEl>
                                              <p:pRg st="0" end="0"/>
                                            </p:txEl>
                                          </p:spTgt>
                                        </p:tgtEl>
                                        <p:attrNameLst>
                                          <p:attrName>style.visibility</p:attrName>
                                        </p:attrNameLst>
                                      </p:cBhvr>
                                      <p:to>
                                        <p:strVal val="visible"/>
                                      </p:to>
                                    </p:set>
                                    <p:animEffect filter="blinds(horizontal)" transition="in">
                                      <p:cBhvr additive="repl">
                                        <p:cTn id="243" dur="500"/>
                                        <p:tgtEl>
                                          <p:spTgt spid="791">
                                            <p:txEl>
                                              <p:pRg st="0" end="0"/>
                                            </p:txEl>
                                          </p:spTgt>
                                        </p:tgtEl>
                                      </p:cBhvr>
                                    </p:animEffect>
                                  </p:childTnLst>
                                </p:cTn>
                              </p:par>
                              <p:par>
                                <p:cTn id="244" nodeType="withEffect" fill="hold" presetClass="entr" presetID="3" presetSubtype="10">
                                  <p:stCondLst>
                                    <p:cond delay="0"/>
                                  </p:stCondLst>
                                  <p:childTnLst>
                                    <p:set>
                                      <p:cBhvr>
                                        <p:cTn id="245" dur="1" fill="hold">
                                          <p:stCondLst>
                                            <p:cond delay="0"/>
                                          </p:stCondLst>
                                        </p:cTn>
                                        <p:tgtEl>
                                          <p:spTgt spid="791">
                                            <p:txEl>
                                              <p:pRg st="1" end="1"/>
                                            </p:txEl>
                                          </p:spTgt>
                                        </p:tgtEl>
                                        <p:attrNameLst>
                                          <p:attrName>style.visibility</p:attrName>
                                        </p:attrNameLst>
                                      </p:cBhvr>
                                      <p:to>
                                        <p:strVal val="visible"/>
                                      </p:to>
                                    </p:set>
                                    <p:animEffect filter="blinds(horizontal)" transition="in">
                                      <p:cBhvr additive="repl">
                                        <p:cTn id="246" dur="500"/>
                                        <p:tgtEl>
                                          <p:spTgt spid="791">
                                            <p:txEl>
                                              <p:pRg st="1" end="1"/>
                                            </p:txEl>
                                          </p:spTgt>
                                        </p:tgtEl>
                                      </p:cBhvr>
                                    </p:animEffect>
                                  </p:childTnLst>
                                </p:cTn>
                              </p:par>
                              <p:par>
                                <p:cTn id="247" nodeType="withEffect" fill="hold" presetClass="entr" presetID="3" presetSubtype="10">
                                  <p:stCondLst>
                                    <p:cond delay="0"/>
                                  </p:stCondLst>
                                  <p:childTnLst>
                                    <p:set>
                                      <p:cBhvr>
                                        <p:cTn id="248" dur="1" fill="hold">
                                          <p:stCondLst>
                                            <p:cond delay="0"/>
                                          </p:stCondLst>
                                        </p:cTn>
                                        <p:tgtEl>
                                          <p:spTgt spid="791">
                                            <p:txEl>
                                              <p:pRg st="2" end="2"/>
                                            </p:txEl>
                                          </p:spTgt>
                                        </p:tgtEl>
                                        <p:attrNameLst>
                                          <p:attrName>style.visibility</p:attrName>
                                        </p:attrNameLst>
                                      </p:cBhvr>
                                      <p:to>
                                        <p:strVal val="visible"/>
                                      </p:to>
                                    </p:set>
                                    <p:animEffect filter="blinds(horizontal)" transition="in">
                                      <p:cBhvr additive="repl">
                                        <p:cTn id="249" dur="500"/>
                                        <p:tgtEl>
                                          <p:spTgt spid="791">
                                            <p:txEl>
                                              <p:pRg st="2" end="2"/>
                                            </p:txEl>
                                          </p:spTgt>
                                        </p:tgtEl>
                                      </p:cBhvr>
                                    </p:animEffect>
                                  </p:childTnLst>
                                </p:cTn>
                              </p:par>
                            </p:childTnLst>
                          </p:cTn>
                        </p:par>
                      </p:childTnLst>
                    </p:cTn>
                  </p:par>
                  <p:par>
                    <p:cTn id="250" fill="hold">
                      <p:stCondLst>
                        <p:cond delay="indefinite"/>
                      </p:stCondLst>
                      <p:childTnLst>
                        <p:par>
                          <p:cTn id="251" fill="hold">
                            <p:stCondLst>
                              <p:cond delay="0"/>
                            </p:stCondLst>
                            <p:childTnLst>
                              <p:par>
                                <p:cTn id="252" nodeType="clickEffect" fill="hold" presetClass="entr" presetID="3" presetSubtype="10">
                                  <p:stCondLst>
                                    <p:cond delay="0"/>
                                  </p:stCondLst>
                                  <p:childTnLst>
                                    <p:set>
                                      <p:cBhvr>
                                        <p:cTn id="253" dur="1" fill="hold">
                                          <p:stCondLst>
                                            <p:cond delay="0"/>
                                          </p:stCondLst>
                                        </p:cTn>
                                        <p:tgtEl>
                                          <p:spTgt spid="791">
                                            <p:txEl>
                                              <p:pRg st="4" end="4"/>
                                            </p:txEl>
                                          </p:spTgt>
                                        </p:tgtEl>
                                        <p:attrNameLst>
                                          <p:attrName>style.visibility</p:attrName>
                                        </p:attrNameLst>
                                      </p:cBhvr>
                                      <p:to>
                                        <p:strVal val="visible"/>
                                      </p:to>
                                    </p:set>
                                    <p:animEffect filter="blinds(horizontal)" transition="in">
                                      <p:cBhvr additive="repl">
                                        <p:cTn id="254" dur="500"/>
                                        <p:tgtEl>
                                          <p:spTgt spid="791">
                                            <p:txEl>
                                              <p:pRg st="4" end="4"/>
                                            </p:txEl>
                                          </p:spTgt>
                                        </p:tgtEl>
                                      </p:cBhvr>
                                    </p:animEffect>
                                  </p:childTnLst>
                                </p:cTn>
                              </p:par>
                              <p:par>
                                <p:cTn id="255" nodeType="withEffect" fill="hold" presetClass="entr" presetID="3" presetSubtype="10">
                                  <p:stCondLst>
                                    <p:cond delay="0"/>
                                  </p:stCondLst>
                                  <p:childTnLst>
                                    <p:set>
                                      <p:cBhvr>
                                        <p:cTn id="256" dur="1" fill="hold">
                                          <p:stCondLst>
                                            <p:cond delay="0"/>
                                          </p:stCondLst>
                                        </p:cTn>
                                        <p:tgtEl>
                                          <p:spTgt spid="791">
                                            <p:txEl>
                                              <p:pRg st="5" end="5"/>
                                            </p:txEl>
                                          </p:spTgt>
                                        </p:tgtEl>
                                        <p:attrNameLst>
                                          <p:attrName>style.visibility</p:attrName>
                                        </p:attrNameLst>
                                      </p:cBhvr>
                                      <p:to>
                                        <p:strVal val="visible"/>
                                      </p:to>
                                    </p:set>
                                    <p:animEffect filter="blinds(horizontal)" transition="in">
                                      <p:cBhvr additive="repl">
                                        <p:cTn id="257" dur="500"/>
                                        <p:tgtEl>
                                          <p:spTgt spid="791">
                                            <p:txEl>
                                              <p:pRg st="5" end="5"/>
                                            </p:txEl>
                                          </p:spTgt>
                                        </p:tgtEl>
                                      </p:cBhvr>
                                    </p:animEffect>
                                  </p:childTnLst>
                                </p:cTn>
                              </p:par>
                              <p:par>
                                <p:cTn id="258" nodeType="withEffect" fill="hold" presetClass="entr" presetID="3" presetSubtype="10">
                                  <p:stCondLst>
                                    <p:cond delay="0"/>
                                  </p:stCondLst>
                                  <p:childTnLst>
                                    <p:set>
                                      <p:cBhvr>
                                        <p:cTn id="259" dur="1" fill="hold">
                                          <p:stCondLst>
                                            <p:cond delay="0"/>
                                          </p:stCondLst>
                                        </p:cTn>
                                        <p:tgtEl>
                                          <p:spTgt spid="791">
                                            <p:txEl>
                                              <p:pRg st="6" end="6"/>
                                            </p:txEl>
                                          </p:spTgt>
                                        </p:tgtEl>
                                        <p:attrNameLst>
                                          <p:attrName>style.visibility</p:attrName>
                                        </p:attrNameLst>
                                      </p:cBhvr>
                                      <p:to>
                                        <p:strVal val="visible"/>
                                      </p:to>
                                    </p:set>
                                    <p:animEffect filter="blinds(horizontal)" transition="in">
                                      <p:cBhvr additive="repl">
                                        <p:cTn id="260" dur="500"/>
                                        <p:tgtEl>
                                          <p:spTgt spid="791">
                                            <p:txEl>
                                              <p:pRg st="6" end="6"/>
                                            </p:txEl>
                                          </p:spTgt>
                                        </p:tgtEl>
                                      </p:cBhvr>
                                    </p:animEffect>
                                  </p:childTnLst>
                                </p:cTn>
                              </p:par>
                            </p:childTnLst>
                          </p:cTn>
                        </p:par>
                      </p:childTnLst>
                    </p:cTn>
                  </p:par>
                  <p:par>
                    <p:cTn id="261" fill="hold">
                      <p:stCondLst>
                        <p:cond delay="indefinite"/>
                      </p:stCondLst>
                      <p:childTnLst>
                        <p:par>
                          <p:cTn id="262" fill="hold">
                            <p:stCondLst>
                              <p:cond delay="0"/>
                            </p:stCondLst>
                            <p:childTnLst>
                              <p:par>
                                <p:cTn id="263" nodeType="clickEffect" fill="hold" presetClass="entr" presetID="3" presetSubtype="10">
                                  <p:stCondLst>
                                    <p:cond delay="0"/>
                                  </p:stCondLst>
                                  <p:childTnLst>
                                    <p:set>
                                      <p:cBhvr>
                                        <p:cTn id="264" dur="1" fill="hold">
                                          <p:stCondLst>
                                            <p:cond delay="0"/>
                                          </p:stCondLst>
                                        </p:cTn>
                                        <p:tgtEl>
                                          <p:spTgt spid="791">
                                            <p:txEl>
                                              <p:pRg st="8" end="8"/>
                                            </p:txEl>
                                          </p:spTgt>
                                        </p:tgtEl>
                                        <p:attrNameLst>
                                          <p:attrName>style.visibility</p:attrName>
                                        </p:attrNameLst>
                                      </p:cBhvr>
                                      <p:to>
                                        <p:strVal val="visible"/>
                                      </p:to>
                                    </p:set>
                                    <p:animEffect filter="blinds(horizontal)" transition="in">
                                      <p:cBhvr additive="repl">
                                        <p:cTn id="265" dur="500"/>
                                        <p:tgtEl>
                                          <p:spTgt spid="791">
                                            <p:txEl>
                                              <p:pRg st="8" end="8"/>
                                            </p:txEl>
                                          </p:spTgt>
                                        </p:tgtEl>
                                      </p:cBhvr>
                                    </p:animEffect>
                                  </p:childTnLst>
                                </p:cTn>
                              </p:par>
                              <p:par>
                                <p:cTn id="266" nodeType="withEffect" fill="hold" presetClass="entr" presetID="3" presetSubtype="10">
                                  <p:stCondLst>
                                    <p:cond delay="0"/>
                                  </p:stCondLst>
                                  <p:childTnLst>
                                    <p:set>
                                      <p:cBhvr>
                                        <p:cTn id="267" dur="1" fill="hold">
                                          <p:stCondLst>
                                            <p:cond delay="0"/>
                                          </p:stCondLst>
                                        </p:cTn>
                                        <p:tgtEl>
                                          <p:spTgt spid="791">
                                            <p:txEl>
                                              <p:pRg st="9" end="9"/>
                                            </p:txEl>
                                          </p:spTgt>
                                        </p:tgtEl>
                                        <p:attrNameLst>
                                          <p:attrName>style.visibility</p:attrName>
                                        </p:attrNameLst>
                                      </p:cBhvr>
                                      <p:to>
                                        <p:strVal val="visible"/>
                                      </p:to>
                                    </p:set>
                                    <p:animEffect filter="blinds(horizontal)" transition="in">
                                      <p:cBhvr additive="repl">
                                        <p:cTn id="268" dur="500"/>
                                        <p:tgtEl>
                                          <p:spTgt spid="791">
                                            <p:txEl>
                                              <p:pRg st="9" end="9"/>
                                            </p:txEl>
                                          </p:spTgt>
                                        </p:tgtEl>
                                      </p:cBhvr>
                                    </p:animEffect>
                                  </p:childTnLst>
                                </p:cTn>
                              </p:par>
                              <p:par>
                                <p:cTn id="269" nodeType="withEffect" fill="hold" presetClass="entr" presetID="3" presetSubtype="10">
                                  <p:stCondLst>
                                    <p:cond delay="0"/>
                                  </p:stCondLst>
                                  <p:childTnLst>
                                    <p:set>
                                      <p:cBhvr>
                                        <p:cTn id="270" dur="1" fill="hold">
                                          <p:stCondLst>
                                            <p:cond delay="0"/>
                                          </p:stCondLst>
                                        </p:cTn>
                                        <p:tgtEl>
                                          <p:spTgt spid="791">
                                            <p:txEl>
                                              <p:pRg st="10" end="10"/>
                                            </p:txEl>
                                          </p:spTgt>
                                        </p:tgtEl>
                                        <p:attrNameLst>
                                          <p:attrName>style.visibility</p:attrName>
                                        </p:attrNameLst>
                                      </p:cBhvr>
                                      <p:to>
                                        <p:strVal val="visible"/>
                                      </p:to>
                                    </p:set>
                                    <p:animEffect filter="blinds(horizontal)" transition="in">
                                      <p:cBhvr additive="repl">
                                        <p:cTn id="271" dur="500"/>
                                        <p:tgtEl>
                                          <p:spTgt spid="791">
                                            <p:txEl>
                                              <p:pRg st="10" end="10"/>
                                            </p:txEl>
                                          </p:spTgt>
                                        </p:tgtEl>
                                      </p:cBhvr>
                                    </p:animEffect>
                                  </p:childTnLst>
                                </p:cTn>
                              </p:par>
                              <p:par>
                                <p:cTn id="272" nodeType="withEffect" fill="hold" presetClass="entr" presetID="3" presetSubtype="10">
                                  <p:stCondLst>
                                    <p:cond delay="0"/>
                                  </p:stCondLst>
                                  <p:childTnLst>
                                    <p:set>
                                      <p:cBhvr>
                                        <p:cTn id="273" dur="1" fill="hold">
                                          <p:stCondLst>
                                            <p:cond delay="0"/>
                                          </p:stCondLst>
                                        </p:cTn>
                                        <p:tgtEl>
                                          <p:spTgt spid="791">
                                            <p:txEl>
                                              <p:pRg st="11" end="11"/>
                                            </p:txEl>
                                          </p:spTgt>
                                        </p:tgtEl>
                                        <p:attrNameLst>
                                          <p:attrName>style.visibility</p:attrName>
                                        </p:attrNameLst>
                                      </p:cBhvr>
                                      <p:to>
                                        <p:strVal val="visible"/>
                                      </p:to>
                                    </p:set>
                                    <p:animEffect filter="blinds(horizontal)" transition="in">
                                      <p:cBhvr additive="repl">
                                        <p:cTn id="274" dur="500"/>
                                        <p:tgtEl>
                                          <p:spTgt spid="791">
                                            <p:txEl>
                                              <p:pRg st="11" end="11"/>
                                            </p:txEl>
                                          </p:spTgt>
                                        </p:tgtEl>
                                      </p:cBhvr>
                                    </p:animEffect>
                                  </p:childTnLst>
                                </p:cTn>
                              </p:par>
                            </p:childTnLst>
                          </p:cTn>
                        </p:par>
                      </p:childTnLst>
                    </p:cTn>
                  </p:par>
                  <p:par>
                    <p:cTn id="275" fill="hold">
                      <p:stCondLst>
                        <p:cond delay="indefinite"/>
                      </p:stCondLst>
                      <p:childTnLst>
                        <p:par>
                          <p:cTn id="276" fill="hold">
                            <p:stCondLst>
                              <p:cond delay="0"/>
                            </p:stCondLst>
                            <p:childTnLst>
                              <p:par>
                                <p:cTn id="277" nodeType="clickEffect" fill="hold" presetClass="entr" presetID="3" presetSubtype="10">
                                  <p:stCondLst>
                                    <p:cond delay="0"/>
                                  </p:stCondLst>
                                  <p:childTnLst>
                                    <p:set>
                                      <p:cBhvr>
                                        <p:cTn id="278" dur="1" fill="hold">
                                          <p:stCondLst>
                                            <p:cond delay="0"/>
                                          </p:stCondLst>
                                        </p:cTn>
                                        <p:tgtEl>
                                          <p:spTgt spid="791">
                                            <p:txEl>
                                              <p:pRg st="12" end="12"/>
                                            </p:txEl>
                                          </p:spTgt>
                                        </p:tgtEl>
                                        <p:attrNameLst>
                                          <p:attrName>style.visibility</p:attrName>
                                        </p:attrNameLst>
                                      </p:cBhvr>
                                      <p:to>
                                        <p:strVal val="visible"/>
                                      </p:to>
                                    </p:set>
                                    <p:animEffect filter="blinds(horizontal)" transition="in">
                                      <p:cBhvr additive="repl">
                                        <p:cTn id="279" dur="500"/>
                                        <p:tgtEl>
                                          <p:spTgt spid="791">
                                            <p:txEl>
                                              <p:pRg st="12" end="12"/>
                                            </p:txEl>
                                          </p:spTgt>
                                        </p:tgtEl>
                                      </p:cBhvr>
                                    </p:animEffect>
                                  </p:childTnLst>
                                </p:cTn>
                              </p:par>
                              <p:par>
                                <p:cTn id="280" nodeType="withEffect" fill="hold" presetClass="entr" presetID="3" presetSubtype="10">
                                  <p:stCondLst>
                                    <p:cond delay="0"/>
                                  </p:stCondLst>
                                  <p:childTnLst>
                                    <p:set>
                                      <p:cBhvr>
                                        <p:cTn id="281" dur="1" fill="hold">
                                          <p:stCondLst>
                                            <p:cond delay="0"/>
                                          </p:stCondLst>
                                        </p:cTn>
                                        <p:tgtEl>
                                          <p:spTgt spid="791">
                                            <p:txEl>
                                              <p:pRg st="13" end="13"/>
                                            </p:txEl>
                                          </p:spTgt>
                                        </p:tgtEl>
                                        <p:attrNameLst>
                                          <p:attrName>style.visibility</p:attrName>
                                        </p:attrNameLst>
                                      </p:cBhvr>
                                      <p:to>
                                        <p:strVal val="visible"/>
                                      </p:to>
                                    </p:set>
                                    <p:animEffect filter="blinds(horizontal)" transition="in">
                                      <p:cBhvr additive="repl">
                                        <p:cTn id="282" dur="500"/>
                                        <p:tgtEl>
                                          <p:spTgt spid="791">
                                            <p:txEl>
                                              <p:pRg st="13" end="1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TextShape 1"/>
          <p:cNvSpPr txBox="1"/>
          <p:nvPr/>
        </p:nvSpPr>
        <p:spPr>
          <a:xfrm>
            <a:off x="457200" y="274680"/>
            <a:ext cx="8229240" cy="867960"/>
          </a:xfrm>
          <a:prstGeom prst="rect">
            <a:avLst/>
          </a:prstGeom>
          <a:noFill/>
          <a:ln>
            <a:noFill/>
          </a:ln>
        </p:spPr>
        <p:txBody>
          <a:bodyPr anchor="ctr"/>
          <a:p>
            <a:pPr algn="ctr">
              <a:lnSpc>
                <a:spcPct val="100000"/>
              </a:lnSpc>
            </a:pPr>
            <a:r>
              <a:rPr b="0" lang="en-US" sz="4400" spc="-1" strike="noStrike">
                <a:solidFill>
                  <a:srgbClr val="000000"/>
                </a:solidFill>
                <a:latin typeface="Calibri"/>
              </a:rPr>
              <a:t>Functional block diagram</a:t>
            </a:r>
            <a:endParaRPr b="0" lang="en-US" sz="4400" spc="-1" strike="noStrike">
              <a:solidFill>
                <a:srgbClr val="000000"/>
              </a:solidFill>
              <a:latin typeface="Calibri"/>
            </a:endParaRPr>
          </a:p>
        </p:txBody>
      </p:sp>
      <p:pic>
        <p:nvPicPr>
          <p:cNvPr id="342" name="Picture 2" descr=""/>
          <p:cNvPicPr/>
          <p:nvPr/>
        </p:nvPicPr>
        <p:blipFill>
          <a:blip r:embed="rId1"/>
          <a:stretch/>
        </p:blipFill>
        <p:spPr>
          <a:xfrm>
            <a:off x="1295280" y="1219320"/>
            <a:ext cx="6552720" cy="5078880"/>
          </a:xfrm>
          <a:prstGeom prst="rect">
            <a:avLst/>
          </a:prstGeom>
          <a:ln>
            <a:noFill/>
          </a:ln>
        </p:spPr>
      </p:pic>
    </p:spTree>
  </p:cSld>
  <mc:AlternateContent>
    <mc:Choice Requires="p14">
      <p:transition spd="slow" p14:dur="2000"/>
    </mc:Choice>
    <mc:Fallback>
      <p:transition spd="slow"/>
    </mc:Fallback>
  </mc:AlternateContent>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2" name="TextShape 1"/>
          <p:cNvSpPr txBox="1"/>
          <p:nvPr/>
        </p:nvSpPr>
        <p:spPr>
          <a:xfrm>
            <a:off x="457200" y="274680"/>
            <a:ext cx="8229240" cy="1142640"/>
          </a:xfrm>
          <a:prstGeom prst="rect">
            <a:avLst/>
          </a:prstGeom>
          <a:noFill/>
          <a:ln>
            <a:noFill/>
          </a:ln>
        </p:spPr>
        <p:txBody>
          <a:bodyPr anchor="ctr"/>
          <a:p>
            <a:pPr algn="ctr">
              <a:lnSpc>
                <a:spcPct val="100000"/>
              </a:lnSpc>
            </a:pPr>
            <a:r>
              <a:rPr b="1" i="1" lang="en-US" sz="4400" spc="-1" strike="noStrike" u="sng">
                <a:solidFill>
                  <a:srgbClr val="ff0000"/>
                </a:solidFill>
                <a:uFillTx/>
                <a:latin typeface="Calibri"/>
              </a:rPr>
              <a:t>Other Operations</a:t>
            </a:r>
            <a:endParaRPr b="0" lang="en-US" sz="4400" spc="-1" strike="noStrike">
              <a:solidFill>
                <a:srgbClr val="000000"/>
              </a:solidFill>
              <a:latin typeface="Calibri"/>
            </a:endParaRPr>
          </a:p>
        </p:txBody>
      </p:sp>
      <p:sp>
        <p:nvSpPr>
          <p:cNvPr id="793" name="TextShape 2"/>
          <p:cNvSpPr txBox="1"/>
          <p:nvPr/>
        </p:nvSpPr>
        <p:spPr>
          <a:xfrm>
            <a:off x="457200" y="1219320"/>
            <a:ext cx="8229240" cy="5333760"/>
          </a:xfrm>
          <a:prstGeom prst="rect">
            <a:avLst/>
          </a:prstGeom>
          <a:noFill/>
          <a:ln>
            <a:noFill/>
          </a:ln>
        </p:spPr>
        <p:txBody>
          <a:bodyPr>
            <a:normAutofit fontScale="94000"/>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Logic operations</a:t>
            </a:r>
            <a:endParaRPr b="0" lang="en-US" sz="32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ANA R          ANI 8bit   ANA M  </a:t>
            </a:r>
            <a:endParaRPr b="0" lang="en-US" sz="28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ORA, ORI, XRA, XRI</a:t>
            </a:r>
            <a:endParaRPr b="0" lang="en-US" sz="28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CMP R // compare with R with ACC</a:t>
            </a:r>
            <a:endParaRPr b="0" lang="en-US" sz="28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CPI 8bit // compare 8 bit with ACC</a:t>
            </a:r>
            <a:endParaRPr b="0" lang="en-US" sz="28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Branch operations</a:t>
            </a:r>
            <a:endParaRPr b="0" lang="en-US" sz="32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JMP 16bit, CALL 16 bit</a:t>
            </a:r>
            <a:endParaRPr b="0" lang="en-US" sz="28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JZ 16bit,  JNZ 16bit, JC 16bit, JNC 16 bit</a:t>
            </a:r>
            <a:endParaRPr b="0" lang="en-US" sz="28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RET </a:t>
            </a:r>
            <a:endParaRPr b="0" lang="en-US" sz="28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Machine Control operations</a:t>
            </a:r>
            <a:endParaRPr b="0" lang="en-US" sz="32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 </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283" dur="indefinite" restart="never" nodeType="tmRoot">
          <p:childTnLst>
            <p:seq>
              <p:cTn id="284" dur="indefinite" nodeType="mainSeq">
                <p:childTnLst>
                  <p:par>
                    <p:cTn id="285" fill="hold">
                      <p:stCondLst>
                        <p:cond delay="indefinite"/>
                      </p:stCondLst>
                      <p:childTnLst>
                        <p:par>
                          <p:cTn id="286" fill="hold">
                            <p:stCondLst>
                              <p:cond delay="0"/>
                            </p:stCondLst>
                            <p:childTnLst>
                              <p:par>
                                <p:cTn id="287" nodeType="clickEffect" fill="hold" presetClass="entr" presetID="3" presetSubtype="10">
                                  <p:stCondLst>
                                    <p:cond delay="0"/>
                                  </p:stCondLst>
                                  <p:childTnLst>
                                    <p:set>
                                      <p:cBhvr>
                                        <p:cTn id="288" dur="1" fill="hold">
                                          <p:stCondLst>
                                            <p:cond delay="0"/>
                                          </p:stCondLst>
                                        </p:cTn>
                                        <p:tgtEl>
                                          <p:spTgt spid="793">
                                            <p:txEl>
                                              <p:pRg st="0" end="0"/>
                                            </p:txEl>
                                          </p:spTgt>
                                        </p:tgtEl>
                                        <p:attrNameLst>
                                          <p:attrName>style.visibility</p:attrName>
                                        </p:attrNameLst>
                                      </p:cBhvr>
                                      <p:to>
                                        <p:strVal val="visible"/>
                                      </p:to>
                                    </p:set>
                                    <p:animEffect filter="blinds(horizontal)" transition="in">
                                      <p:cBhvr additive="repl">
                                        <p:cTn id="289" dur="500"/>
                                        <p:tgtEl>
                                          <p:spTgt spid="793">
                                            <p:txEl>
                                              <p:pRg st="0" end="0"/>
                                            </p:txEl>
                                          </p:spTgt>
                                        </p:tgtEl>
                                      </p:cBhvr>
                                    </p:animEffect>
                                  </p:childTnLst>
                                </p:cTn>
                              </p:par>
                              <p:par>
                                <p:cTn id="290" nodeType="withEffect" fill="hold" presetClass="entr" presetID="3" presetSubtype="10">
                                  <p:stCondLst>
                                    <p:cond delay="0"/>
                                  </p:stCondLst>
                                  <p:childTnLst>
                                    <p:set>
                                      <p:cBhvr>
                                        <p:cTn id="291" dur="1" fill="hold">
                                          <p:stCondLst>
                                            <p:cond delay="0"/>
                                          </p:stCondLst>
                                        </p:cTn>
                                        <p:tgtEl>
                                          <p:spTgt spid="793">
                                            <p:txEl>
                                              <p:pRg st="1" end="1"/>
                                            </p:txEl>
                                          </p:spTgt>
                                        </p:tgtEl>
                                        <p:attrNameLst>
                                          <p:attrName>style.visibility</p:attrName>
                                        </p:attrNameLst>
                                      </p:cBhvr>
                                      <p:to>
                                        <p:strVal val="visible"/>
                                      </p:to>
                                    </p:set>
                                    <p:animEffect filter="blinds(horizontal)" transition="in">
                                      <p:cBhvr additive="repl">
                                        <p:cTn id="292" dur="500"/>
                                        <p:tgtEl>
                                          <p:spTgt spid="793">
                                            <p:txEl>
                                              <p:pRg st="1" end="1"/>
                                            </p:txEl>
                                          </p:spTgt>
                                        </p:tgtEl>
                                      </p:cBhvr>
                                    </p:animEffect>
                                  </p:childTnLst>
                                </p:cTn>
                              </p:par>
                              <p:par>
                                <p:cTn id="293" nodeType="withEffect" fill="hold" presetClass="entr" presetID="3" presetSubtype="10">
                                  <p:stCondLst>
                                    <p:cond delay="0"/>
                                  </p:stCondLst>
                                  <p:childTnLst>
                                    <p:set>
                                      <p:cBhvr>
                                        <p:cTn id="294" dur="1" fill="hold">
                                          <p:stCondLst>
                                            <p:cond delay="0"/>
                                          </p:stCondLst>
                                        </p:cTn>
                                        <p:tgtEl>
                                          <p:spTgt spid="793">
                                            <p:txEl>
                                              <p:pRg st="2" end="2"/>
                                            </p:txEl>
                                          </p:spTgt>
                                        </p:tgtEl>
                                        <p:attrNameLst>
                                          <p:attrName>style.visibility</p:attrName>
                                        </p:attrNameLst>
                                      </p:cBhvr>
                                      <p:to>
                                        <p:strVal val="visible"/>
                                      </p:to>
                                    </p:set>
                                    <p:animEffect filter="blinds(horizontal)" transition="in">
                                      <p:cBhvr additive="repl">
                                        <p:cTn id="295" dur="500"/>
                                        <p:tgtEl>
                                          <p:spTgt spid="793">
                                            <p:txEl>
                                              <p:pRg st="2" end="2"/>
                                            </p:txEl>
                                          </p:spTgt>
                                        </p:tgtEl>
                                      </p:cBhvr>
                                    </p:animEffect>
                                  </p:childTnLst>
                                </p:cTn>
                              </p:par>
                              <p:par>
                                <p:cTn id="296" nodeType="withEffect" fill="hold" presetClass="entr" presetID="3" presetSubtype="10">
                                  <p:stCondLst>
                                    <p:cond delay="0"/>
                                  </p:stCondLst>
                                  <p:childTnLst>
                                    <p:set>
                                      <p:cBhvr>
                                        <p:cTn id="297" dur="1" fill="hold">
                                          <p:stCondLst>
                                            <p:cond delay="0"/>
                                          </p:stCondLst>
                                        </p:cTn>
                                        <p:tgtEl>
                                          <p:spTgt spid="793">
                                            <p:txEl>
                                              <p:pRg st="3" end="3"/>
                                            </p:txEl>
                                          </p:spTgt>
                                        </p:tgtEl>
                                        <p:attrNameLst>
                                          <p:attrName>style.visibility</p:attrName>
                                        </p:attrNameLst>
                                      </p:cBhvr>
                                      <p:to>
                                        <p:strVal val="visible"/>
                                      </p:to>
                                    </p:set>
                                    <p:animEffect filter="blinds(horizontal)" transition="in">
                                      <p:cBhvr additive="repl">
                                        <p:cTn id="298" dur="500"/>
                                        <p:tgtEl>
                                          <p:spTgt spid="793">
                                            <p:txEl>
                                              <p:pRg st="3" end="3"/>
                                            </p:txEl>
                                          </p:spTgt>
                                        </p:tgtEl>
                                      </p:cBhvr>
                                    </p:animEffect>
                                  </p:childTnLst>
                                </p:cTn>
                              </p:par>
                              <p:par>
                                <p:cTn id="299" nodeType="withEffect" fill="hold" presetClass="entr" presetID="3" presetSubtype="10">
                                  <p:stCondLst>
                                    <p:cond delay="0"/>
                                  </p:stCondLst>
                                  <p:childTnLst>
                                    <p:set>
                                      <p:cBhvr>
                                        <p:cTn id="300" dur="1" fill="hold">
                                          <p:stCondLst>
                                            <p:cond delay="0"/>
                                          </p:stCondLst>
                                        </p:cTn>
                                        <p:tgtEl>
                                          <p:spTgt spid="793">
                                            <p:txEl>
                                              <p:pRg st="4" end="4"/>
                                            </p:txEl>
                                          </p:spTgt>
                                        </p:tgtEl>
                                        <p:attrNameLst>
                                          <p:attrName>style.visibility</p:attrName>
                                        </p:attrNameLst>
                                      </p:cBhvr>
                                      <p:to>
                                        <p:strVal val="visible"/>
                                      </p:to>
                                    </p:set>
                                    <p:animEffect filter="blinds(horizontal)" transition="in">
                                      <p:cBhvr additive="repl">
                                        <p:cTn id="301" dur="500"/>
                                        <p:tgtEl>
                                          <p:spTgt spid="793">
                                            <p:txEl>
                                              <p:pRg st="4" end="4"/>
                                            </p:txEl>
                                          </p:spTgt>
                                        </p:tgtEl>
                                      </p:cBhvr>
                                    </p:animEffect>
                                  </p:childTnLst>
                                </p:cTn>
                              </p:par>
                            </p:childTnLst>
                          </p:cTn>
                        </p:par>
                      </p:childTnLst>
                    </p:cTn>
                  </p:par>
                  <p:par>
                    <p:cTn id="302" fill="hold">
                      <p:stCondLst>
                        <p:cond delay="indefinite"/>
                      </p:stCondLst>
                      <p:childTnLst>
                        <p:par>
                          <p:cTn id="303" fill="hold">
                            <p:stCondLst>
                              <p:cond delay="0"/>
                            </p:stCondLst>
                            <p:childTnLst>
                              <p:par>
                                <p:cTn id="304" nodeType="clickEffect" fill="hold" presetClass="entr" presetID="3" presetSubtype="10">
                                  <p:stCondLst>
                                    <p:cond delay="0"/>
                                  </p:stCondLst>
                                  <p:childTnLst>
                                    <p:set>
                                      <p:cBhvr>
                                        <p:cTn id="305" dur="1" fill="hold">
                                          <p:stCondLst>
                                            <p:cond delay="0"/>
                                          </p:stCondLst>
                                        </p:cTn>
                                        <p:tgtEl>
                                          <p:spTgt spid="793">
                                            <p:txEl>
                                              <p:pRg st="5" end="5"/>
                                            </p:txEl>
                                          </p:spTgt>
                                        </p:tgtEl>
                                        <p:attrNameLst>
                                          <p:attrName>style.visibility</p:attrName>
                                        </p:attrNameLst>
                                      </p:cBhvr>
                                      <p:to>
                                        <p:strVal val="visible"/>
                                      </p:to>
                                    </p:set>
                                    <p:animEffect filter="blinds(horizontal)" transition="in">
                                      <p:cBhvr additive="repl">
                                        <p:cTn id="306" dur="500"/>
                                        <p:tgtEl>
                                          <p:spTgt spid="793">
                                            <p:txEl>
                                              <p:pRg st="5" end="5"/>
                                            </p:txEl>
                                          </p:spTgt>
                                        </p:tgtEl>
                                      </p:cBhvr>
                                    </p:animEffect>
                                  </p:childTnLst>
                                </p:cTn>
                              </p:par>
                              <p:par>
                                <p:cTn id="307" nodeType="withEffect" fill="hold" presetClass="entr" presetID="3" presetSubtype="10">
                                  <p:stCondLst>
                                    <p:cond delay="0"/>
                                  </p:stCondLst>
                                  <p:childTnLst>
                                    <p:set>
                                      <p:cBhvr>
                                        <p:cTn id="308" dur="1" fill="hold">
                                          <p:stCondLst>
                                            <p:cond delay="0"/>
                                          </p:stCondLst>
                                        </p:cTn>
                                        <p:tgtEl>
                                          <p:spTgt spid="793">
                                            <p:txEl>
                                              <p:pRg st="6" end="6"/>
                                            </p:txEl>
                                          </p:spTgt>
                                        </p:tgtEl>
                                        <p:attrNameLst>
                                          <p:attrName>style.visibility</p:attrName>
                                        </p:attrNameLst>
                                      </p:cBhvr>
                                      <p:to>
                                        <p:strVal val="visible"/>
                                      </p:to>
                                    </p:set>
                                    <p:animEffect filter="blinds(horizontal)" transition="in">
                                      <p:cBhvr additive="repl">
                                        <p:cTn id="309" dur="500"/>
                                        <p:tgtEl>
                                          <p:spTgt spid="793">
                                            <p:txEl>
                                              <p:pRg st="6" end="6"/>
                                            </p:txEl>
                                          </p:spTgt>
                                        </p:tgtEl>
                                      </p:cBhvr>
                                    </p:animEffect>
                                  </p:childTnLst>
                                </p:cTn>
                              </p:par>
                              <p:par>
                                <p:cTn id="310" nodeType="withEffect" fill="hold" presetClass="entr" presetID="3" presetSubtype="10">
                                  <p:stCondLst>
                                    <p:cond delay="0"/>
                                  </p:stCondLst>
                                  <p:childTnLst>
                                    <p:set>
                                      <p:cBhvr>
                                        <p:cTn id="311" dur="1" fill="hold">
                                          <p:stCondLst>
                                            <p:cond delay="0"/>
                                          </p:stCondLst>
                                        </p:cTn>
                                        <p:tgtEl>
                                          <p:spTgt spid="793">
                                            <p:txEl>
                                              <p:pRg st="7" end="7"/>
                                            </p:txEl>
                                          </p:spTgt>
                                        </p:tgtEl>
                                        <p:attrNameLst>
                                          <p:attrName>style.visibility</p:attrName>
                                        </p:attrNameLst>
                                      </p:cBhvr>
                                      <p:to>
                                        <p:strVal val="visible"/>
                                      </p:to>
                                    </p:set>
                                    <p:animEffect filter="blinds(horizontal)" transition="in">
                                      <p:cBhvr additive="repl">
                                        <p:cTn id="312" dur="500"/>
                                        <p:tgtEl>
                                          <p:spTgt spid="793">
                                            <p:txEl>
                                              <p:pRg st="7" end="7"/>
                                            </p:txEl>
                                          </p:spTgt>
                                        </p:tgtEl>
                                      </p:cBhvr>
                                    </p:animEffect>
                                  </p:childTnLst>
                                </p:cTn>
                              </p:par>
                              <p:par>
                                <p:cTn id="313" nodeType="withEffect" fill="hold" presetClass="entr" presetID="3" presetSubtype="10">
                                  <p:stCondLst>
                                    <p:cond delay="0"/>
                                  </p:stCondLst>
                                  <p:childTnLst>
                                    <p:set>
                                      <p:cBhvr>
                                        <p:cTn id="314" dur="1" fill="hold">
                                          <p:stCondLst>
                                            <p:cond delay="0"/>
                                          </p:stCondLst>
                                        </p:cTn>
                                        <p:tgtEl>
                                          <p:spTgt spid="793">
                                            <p:txEl>
                                              <p:pRg st="8" end="8"/>
                                            </p:txEl>
                                          </p:spTgt>
                                        </p:tgtEl>
                                        <p:attrNameLst>
                                          <p:attrName>style.visibility</p:attrName>
                                        </p:attrNameLst>
                                      </p:cBhvr>
                                      <p:to>
                                        <p:strVal val="visible"/>
                                      </p:to>
                                    </p:set>
                                    <p:animEffect filter="blinds(horizontal)" transition="in">
                                      <p:cBhvr additive="repl">
                                        <p:cTn id="315" dur="500"/>
                                        <p:tgtEl>
                                          <p:spTgt spid="793">
                                            <p:txEl>
                                              <p:pRg st="8" end="8"/>
                                            </p:txEl>
                                          </p:spTgt>
                                        </p:tgtEl>
                                      </p:cBhvr>
                                    </p:animEffect>
                                  </p:childTnLst>
                                </p:cTn>
                              </p:par>
                            </p:childTnLst>
                          </p:cTn>
                        </p:par>
                      </p:childTnLst>
                    </p:cTn>
                  </p:par>
                  <p:par>
                    <p:cTn id="316" fill="hold">
                      <p:stCondLst>
                        <p:cond delay="indefinite"/>
                      </p:stCondLst>
                      <p:childTnLst>
                        <p:par>
                          <p:cTn id="317" fill="hold">
                            <p:stCondLst>
                              <p:cond delay="0"/>
                            </p:stCondLst>
                            <p:childTnLst>
                              <p:par>
                                <p:cTn id="318" nodeType="clickEffect" fill="hold" presetClass="entr" presetID="3" presetSubtype="10">
                                  <p:stCondLst>
                                    <p:cond delay="0"/>
                                  </p:stCondLst>
                                  <p:childTnLst>
                                    <p:set>
                                      <p:cBhvr>
                                        <p:cTn id="319" dur="1" fill="hold">
                                          <p:stCondLst>
                                            <p:cond delay="0"/>
                                          </p:stCondLst>
                                        </p:cTn>
                                        <p:tgtEl>
                                          <p:spTgt spid="793">
                                            <p:txEl>
                                              <p:pRg st="9" end="9"/>
                                            </p:txEl>
                                          </p:spTgt>
                                        </p:tgtEl>
                                        <p:attrNameLst>
                                          <p:attrName>style.visibility</p:attrName>
                                        </p:attrNameLst>
                                      </p:cBhvr>
                                      <p:to>
                                        <p:strVal val="visible"/>
                                      </p:to>
                                    </p:set>
                                    <p:animEffect filter="blinds(horizontal)" transition="in">
                                      <p:cBhvr additive="repl">
                                        <p:cTn id="320" dur="500"/>
                                        <p:tgtEl>
                                          <p:spTgt spid="793">
                                            <p:txEl>
                                              <p:pRg st="9" end="9"/>
                                            </p:txEl>
                                          </p:spTgt>
                                        </p:tgtEl>
                                      </p:cBhvr>
                                    </p:animEffect>
                                  </p:childTnLst>
                                </p:cTn>
                              </p:par>
                              <p:par>
                                <p:cTn id="321" nodeType="withEffect" fill="hold" presetClass="entr" presetID="3" presetSubtype="10">
                                  <p:stCondLst>
                                    <p:cond delay="0"/>
                                  </p:stCondLst>
                                  <p:childTnLst>
                                    <p:set>
                                      <p:cBhvr>
                                        <p:cTn id="322" dur="1" fill="hold">
                                          <p:stCondLst>
                                            <p:cond delay="0"/>
                                          </p:stCondLst>
                                        </p:cTn>
                                        <p:tgtEl>
                                          <p:spTgt spid="793">
                                            <p:txEl>
                                              <p:pRg st="10" end="10"/>
                                            </p:txEl>
                                          </p:spTgt>
                                        </p:tgtEl>
                                        <p:attrNameLst>
                                          <p:attrName>style.visibility</p:attrName>
                                        </p:attrNameLst>
                                      </p:cBhvr>
                                      <p:to>
                                        <p:strVal val="visible"/>
                                      </p:to>
                                    </p:set>
                                    <p:animEffect filter="blinds(horizontal)" transition="in">
                                      <p:cBhvr additive="repl">
                                        <p:cTn id="323" dur="500"/>
                                        <p:tgtEl>
                                          <p:spTgt spid="793">
                                            <p:txEl>
                                              <p:pRg st="10" end="10"/>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4" name="TextShape 1"/>
          <p:cNvSpPr txBox="1"/>
          <p:nvPr/>
        </p:nvSpPr>
        <p:spPr>
          <a:xfrm>
            <a:off x="685800" y="152280"/>
            <a:ext cx="7772040" cy="380520"/>
          </a:xfrm>
          <a:prstGeom prst="rect">
            <a:avLst/>
          </a:prstGeom>
          <a:noFill/>
          <a:ln>
            <a:noFill/>
          </a:ln>
        </p:spPr>
        <p:txBody>
          <a:bodyPr anchor="ctr">
            <a:normAutofit fontScale="56000"/>
          </a:bodyPr>
          <a:p>
            <a:pPr algn="ctr">
              <a:lnSpc>
                <a:spcPct val="100000"/>
              </a:lnSpc>
            </a:pPr>
            <a:r>
              <a:rPr b="0" lang="en-US" sz="2800" spc="-1" strike="noStrike">
                <a:solidFill>
                  <a:srgbClr val="000000"/>
                </a:solidFill>
                <a:latin typeface="Calibri"/>
              </a:rPr>
              <a:t>8085 Microprocessor Instruction Set</a:t>
            </a:r>
            <a:endParaRPr b="0" lang="en-US" sz="2800" spc="-1" strike="noStrike">
              <a:solidFill>
                <a:srgbClr val="000000"/>
              </a:solidFill>
              <a:latin typeface="Calibri"/>
            </a:endParaRPr>
          </a:p>
        </p:txBody>
      </p:sp>
      <p:sp>
        <p:nvSpPr>
          <p:cNvPr id="795" name="TextShape 2"/>
          <p:cNvSpPr txBox="1"/>
          <p:nvPr/>
        </p:nvSpPr>
        <p:spPr>
          <a:xfrm>
            <a:off x="685800" y="685800"/>
            <a:ext cx="7772040" cy="456840"/>
          </a:xfrm>
          <a:prstGeom prst="rect">
            <a:avLst/>
          </a:prstGeom>
          <a:noFill/>
          <a:ln>
            <a:noFill/>
          </a:ln>
        </p:spPr>
        <p:txBody>
          <a:bodyPr>
            <a:normAutofit/>
          </a:bodyPr>
          <a:p>
            <a:pPr marL="343080" indent="-342720">
              <a:lnSpc>
                <a:spcPct val="90000"/>
              </a:lnSpc>
              <a:spcBef>
                <a:spcPts val="360"/>
              </a:spcBef>
            </a:pPr>
            <a:r>
              <a:rPr b="0" lang="en-US" sz="1800" spc="-1" strike="noStrike">
                <a:solidFill>
                  <a:srgbClr val="000000"/>
                </a:solidFill>
                <a:latin typeface="Calibri"/>
              </a:rPr>
              <a:t>Contains a total of 74 different instructions.</a:t>
            </a:r>
            <a:endParaRPr b="0" lang="en-US" sz="1800" spc="-1" strike="noStrike">
              <a:solidFill>
                <a:srgbClr val="000000"/>
              </a:solidFill>
              <a:latin typeface="Calibri"/>
            </a:endParaRPr>
          </a:p>
        </p:txBody>
      </p:sp>
      <p:graphicFrame>
        <p:nvGraphicFramePr>
          <p:cNvPr id="796" name="Table 3"/>
          <p:cNvGraphicFramePr/>
          <p:nvPr/>
        </p:nvGraphicFramePr>
        <p:xfrm>
          <a:off x="762120" y="1143000"/>
          <a:ext cx="7619760" cy="5105160"/>
        </p:xfrm>
        <a:graphic>
          <a:graphicData uri="http://schemas.openxmlformats.org/drawingml/2006/table">
            <a:tbl>
              <a:tblPr/>
              <a:tblGrid>
                <a:gridCol w="1218960"/>
                <a:gridCol w="6400800"/>
              </a:tblGrid>
              <a:tr h="857160">
                <a:tc>
                  <a:txBody>
                    <a:bodyPr/>
                    <a:p>
                      <a:pPr>
                        <a:lnSpc>
                          <a:spcPct val="100000"/>
                        </a:lnSpc>
                        <a:spcBef>
                          <a:spcPts val="400"/>
                        </a:spcBef>
                      </a:pPr>
                      <a:r>
                        <a:rPr b="0" lang="en-IN" sz="2000" spc="-1" strike="noStrike">
                          <a:solidFill>
                            <a:srgbClr val="000000"/>
                          </a:solidFill>
                          <a:latin typeface="Times New Roman"/>
                        </a:rPr>
                        <a:t>R, R1, R2 </a:t>
                      </a:r>
                      <a:endParaRPr b="0" lang="en-IN" sz="2000" spc="-1" strike="noStrike">
                        <a:latin typeface="Arial"/>
                      </a:endParaRPr>
                    </a:p>
                  </a:txBody>
                  <a:tcPr marL="91440" marR="91440">
                    <a:lnL w="28080">
                      <a:solidFill>
                        <a:srgbClr val="000000"/>
                      </a:solidFill>
                    </a:lnL>
                    <a:lnR w="12240">
                      <a:solidFill>
                        <a:srgbClr val="000000"/>
                      </a:solidFill>
                    </a:lnR>
                    <a:lnT w="28080">
                      <a:solidFill>
                        <a:srgbClr val="000000"/>
                      </a:solidFill>
                    </a:lnT>
                    <a:lnB w="12240">
                      <a:solidFill>
                        <a:srgbClr val="000000"/>
                      </a:solidFill>
                    </a:lnB>
                    <a:noFill/>
                  </a:tcPr>
                </a:tc>
                <a:tc>
                  <a:txBody>
                    <a:bodyPr/>
                    <a:p>
                      <a:pPr>
                        <a:lnSpc>
                          <a:spcPct val="100000"/>
                        </a:lnSpc>
                        <a:spcBef>
                          <a:spcPts val="400"/>
                        </a:spcBef>
                      </a:pPr>
                      <a:r>
                        <a:rPr b="0" lang="en-IN" sz="2000" spc="-1" strike="noStrike">
                          <a:solidFill>
                            <a:srgbClr val="000000"/>
                          </a:solidFill>
                          <a:latin typeface="Times New Roman"/>
                        </a:rPr>
                        <a:t>8 bit registers representing A, B, C, D, E, H or L</a:t>
                      </a:r>
                      <a:endParaRPr b="0" lang="en-IN" sz="2000" spc="-1" strike="noStrike">
                        <a:latin typeface="Arial"/>
                      </a:endParaRPr>
                    </a:p>
                  </a:txBody>
                  <a:tcPr marL="91440" marR="91440">
                    <a:lnL w="12240">
                      <a:solidFill>
                        <a:srgbClr val="000000"/>
                      </a:solidFill>
                    </a:lnL>
                    <a:lnR w="28080">
                      <a:solidFill>
                        <a:srgbClr val="000000"/>
                      </a:solidFill>
                    </a:lnR>
                    <a:lnT w="28080">
                      <a:solidFill>
                        <a:srgbClr val="000000"/>
                      </a:solidFill>
                    </a:lnT>
                    <a:lnB w="12240">
                      <a:solidFill>
                        <a:srgbClr val="000000"/>
                      </a:solidFill>
                    </a:lnB>
                    <a:noFill/>
                  </a:tcPr>
                </a:tc>
              </a:tr>
              <a:tr h="825480">
                <a:tc>
                  <a:txBody>
                    <a:bodyPr/>
                    <a:p>
                      <a:pPr>
                        <a:lnSpc>
                          <a:spcPct val="100000"/>
                        </a:lnSpc>
                        <a:spcBef>
                          <a:spcPts val="400"/>
                        </a:spcBef>
                      </a:pPr>
                      <a:r>
                        <a:rPr b="0" lang="en-IN" sz="2000" spc="-1" strike="noStrike">
                          <a:solidFill>
                            <a:srgbClr val="000000"/>
                          </a:solidFill>
                          <a:latin typeface="Times New Roman"/>
                        </a:rPr>
                        <a:t>M</a:t>
                      </a:r>
                      <a:endParaRPr b="0" lang="en-IN" sz="20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400"/>
                        </a:spcBef>
                      </a:pPr>
                      <a:r>
                        <a:rPr b="0" lang="en-IN" sz="2000" spc="-1" strike="noStrike">
                          <a:solidFill>
                            <a:srgbClr val="000000"/>
                          </a:solidFill>
                          <a:latin typeface="Times New Roman"/>
                        </a:rPr>
                        <a:t>Indicates memory location</a:t>
                      </a:r>
                      <a:endParaRPr b="0" lang="en-IN" sz="20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857160">
                <a:tc>
                  <a:txBody>
                    <a:bodyPr/>
                    <a:p>
                      <a:pPr>
                        <a:lnSpc>
                          <a:spcPct val="100000"/>
                        </a:lnSpc>
                        <a:spcBef>
                          <a:spcPts val="400"/>
                        </a:spcBef>
                      </a:pPr>
                      <a:r>
                        <a:rPr b="0" lang="en-IN" sz="2000" spc="-1" strike="noStrike">
                          <a:solidFill>
                            <a:srgbClr val="000000"/>
                          </a:solidFill>
                          <a:latin typeface="Times New Roman"/>
                        </a:rPr>
                        <a:t>RP</a:t>
                      </a:r>
                      <a:endParaRPr b="0" lang="en-IN" sz="20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400"/>
                        </a:spcBef>
                      </a:pPr>
                      <a:r>
                        <a:rPr b="0" lang="en-IN" sz="2000" spc="-1" strike="noStrike">
                          <a:solidFill>
                            <a:srgbClr val="000000"/>
                          </a:solidFill>
                          <a:latin typeface="Times New Roman"/>
                        </a:rPr>
                        <a:t>Indicates register pair such as BC, DE, HL, SP</a:t>
                      </a:r>
                      <a:endParaRPr b="0" lang="en-IN" sz="20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857160">
                <a:tc>
                  <a:txBody>
                    <a:bodyPr/>
                    <a:p>
                      <a:pPr>
                        <a:lnSpc>
                          <a:spcPct val="100000"/>
                        </a:lnSpc>
                        <a:spcBef>
                          <a:spcPts val="400"/>
                        </a:spcBef>
                      </a:pPr>
                      <a:r>
                        <a:rPr b="0" lang="en-IN" sz="2000" spc="-1" strike="noStrike">
                          <a:solidFill>
                            <a:srgbClr val="000000"/>
                          </a:solidFill>
                          <a:latin typeface="Symbol"/>
                        </a:rPr>
                        <a:t></a:t>
                      </a:r>
                      <a:endParaRPr b="0" lang="en-IN" sz="20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400"/>
                        </a:spcBef>
                      </a:pPr>
                      <a:r>
                        <a:rPr b="0" lang="en-IN" sz="2000" spc="-1" strike="noStrike">
                          <a:solidFill>
                            <a:srgbClr val="000000"/>
                          </a:solidFill>
                          <a:latin typeface="Times New Roman"/>
                        </a:rPr>
                        <a:t>16 bit address representing address or data value.</a:t>
                      </a:r>
                      <a:endParaRPr b="0" lang="en-IN" sz="20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717480">
                <a:tc>
                  <a:txBody>
                    <a:bodyPr/>
                    <a:p>
                      <a:pPr>
                        <a:lnSpc>
                          <a:spcPct val="100000"/>
                        </a:lnSpc>
                        <a:spcBef>
                          <a:spcPts val="400"/>
                        </a:spcBef>
                      </a:pPr>
                      <a:r>
                        <a:rPr b="0" lang="en-IN" sz="2000" spc="-1" strike="noStrike">
                          <a:solidFill>
                            <a:srgbClr val="000000"/>
                          </a:solidFill>
                          <a:latin typeface="Times New Roman"/>
                        </a:rPr>
                        <a:t>n</a:t>
                      </a:r>
                      <a:endParaRPr b="0" lang="en-IN" sz="20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360"/>
                        </a:spcBef>
                      </a:pPr>
                      <a:r>
                        <a:rPr b="0" lang="en-IN" sz="1800" spc="-1" strike="noStrike">
                          <a:solidFill>
                            <a:srgbClr val="000000"/>
                          </a:solidFill>
                          <a:latin typeface="Times New Roman"/>
                        </a:rPr>
                        <a:t>8-bit address or data value stored in memory immediately after the opcode</a:t>
                      </a:r>
                      <a:endParaRPr b="0" lang="en-IN" sz="18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990720">
                <a:tc>
                  <a:txBody>
                    <a:bodyPr/>
                    <a:p>
                      <a:pPr>
                        <a:lnSpc>
                          <a:spcPct val="100000"/>
                        </a:lnSpc>
                        <a:spcBef>
                          <a:spcPts val="400"/>
                        </a:spcBef>
                      </a:pPr>
                      <a:r>
                        <a:rPr b="0" lang="en-IN" sz="2000" spc="-1" strike="noStrike">
                          <a:solidFill>
                            <a:srgbClr val="000000"/>
                          </a:solidFill>
                          <a:latin typeface="Times New Roman"/>
                        </a:rPr>
                        <a:t>Cond</a:t>
                      </a:r>
                      <a:endParaRPr b="0" lang="en-IN" sz="2000" spc="-1" strike="noStrike">
                        <a:latin typeface="Arial"/>
                      </a:endParaRPr>
                    </a:p>
                  </a:txBody>
                  <a:tcPr marL="91440" marR="91440">
                    <a:lnL w="28080">
                      <a:solidFill>
                        <a:srgbClr val="000000"/>
                      </a:solidFill>
                    </a:lnL>
                    <a:lnR w="12240">
                      <a:solidFill>
                        <a:srgbClr val="000000"/>
                      </a:solidFill>
                    </a:lnR>
                    <a:lnT w="12240">
                      <a:solidFill>
                        <a:srgbClr val="000000"/>
                      </a:solidFill>
                    </a:lnT>
                    <a:lnB w="28080">
                      <a:solidFill>
                        <a:srgbClr val="000000"/>
                      </a:solidFill>
                    </a:lnB>
                    <a:noFill/>
                  </a:tcPr>
                </a:tc>
                <a:tc>
                  <a:txBody>
                    <a:bodyPr/>
                    <a:p>
                      <a:pPr>
                        <a:lnSpc>
                          <a:spcPct val="100000"/>
                        </a:lnSpc>
                        <a:spcBef>
                          <a:spcPts val="400"/>
                        </a:spcBef>
                      </a:pPr>
                      <a:r>
                        <a:rPr b="0" lang="en-IN" sz="2000" spc="-1" strike="noStrike">
                          <a:solidFill>
                            <a:srgbClr val="000000"/>
                          </a:solidFill>
                          <a:latin typeface="Times New Roman"/>
                        </a:rPr>
                        <a:t>Condition for conditional instructions. NZ (Z = 0), Z (Z = 1),P (S = 0), N (S = 1), PO (P = 0), PE (P = 1), NC (CY = 0), C (CY=1)</a:t>
                      </a:r>
                      <a:endParaRPr b="0" lang="en-IN" sz="2000" spc="-1" strike="noStrike">
                        <a:latin typeface="Arial"/>
                      </a:endParaRPr>
                    </a:p>
                  </a:txBody>
                  <a:tcPr marL="91440" marR="91440">
                    <a:lnL w="12240">
                      <a:solidFill>
                        <a:srgbClr val="000000"/>
                      </a:solidFill>
                    </a:lnL>
                    <a:lnR w="28080">
                      <a:solidFill>
                        <a:srgbClr val="000000"/>
                      </a:solidFill>
                    </a:lnR>
                    <a:lnT w="12240">
                      <a:solidFill>
                        <a:srgbClr val="000000"/>
                      </a:solidFill>
                    </a:lnT>
                    <a:lnB w="28080">
                      <a:solidFill>
                        <a:srgbClr val="000000"/>
                      </a:solidFill>
                    </a:lnB>
                    <a:noFill/>
                  </a:tcPr>
                </a:tc>
              </a:tr>
            </a:tbl>
          </a:graphicData>
        </a:graphic>
      </p:graphicFrame>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7" name="TextShape 1"/>
          <p:cNvSpPr txBox="1"/>
          <p:nvPr/>
        </p:nvSpPr>
        <p:spPr>
          <a:xfrm>
            <a:off x="304920" y="0"/>
            <a:ext cx="7772040" cy="456840"/>
          </a:xfrm>
          <a:prstGeom prst="rect">
            <a:avLst/>
          </a:prstGeom>
          <a:noFill/>
          <a:ln>
            <a:noFill/>
          </a:ln>
        </p:spPr>
        <p:txBody>
          <a:bodyPr>
            <a:normAutofit/>
          </a:bodyPr>
          <a:p>
            <a:pPr marL="343080" indent="-342720" algn="ctr">
              <a:lnSpc>
                <a:spcPct val="100000"/>
              </a:lnSpc>
              <a:spcBef>
                <a:spcPts val="479"/>
              </a:spcBef>
            </a:pPr>
            <a:r>
              <a:rPr b="0" lang="en-US" sz="2000" spc="-1" strike="noStrike">
                <a:solidFill>
                  <a:srgbClr val="000000"/>
                </a:solidFill>
                <a:latin typeface="Calibri"/>
              </a:rPr>
              <a:t>Data movement instruction for </a:t>
            </a:r>
            <a:r>
              <a:rPr b="0" lang="en-US" sz="2400" spc="-1" strike="noStrike">
                <a:solidFill>
                  <a:srgbClr val="000000"/>
                </a:solidFill>
                <a:latin typeface="Calibri"/>
              </a:rPr>
              <a:t>the</a:t>
            </a:r>
            <a:r>
              <a:rPr b="0" lang="en-US" sz="2000" spc="-1" strike="noStrike">
                <a:solidFill>
                  <a:srgbClr val="000000"/>
                </a:solidFill>
                <a:latin typeface="Calibri"/>
              </a:rPr>
              <a:t> 8085 microprocessor</a:t>
            </a:r>
            <a:endParaRPr b="0" lang="en-US" sz="2000" spc="-1" strike="noStrike">
              <a:solidFill>
                <a:srgbClr val="000000"/>
              </a:solidFill>
              <a:latin typeface="Calibri"/>
            </a:endParaRPr>
          </a:p>
          <a:p>
            <a:pPr marL="343080" indent="-342720" algn="ctr">
              <a:lnSpc>
                <a:spcPct val="100000"/>
              </a:lnSpc>
              <a:spcBef>
                <a:spcPts val="400"/>
              </a:spcBef>
            </a:pPr>
            <a:endParaRPr b="0" lang="en-US" sz="2000" spc="-1" strike="noStrike">
              <a:solidFill>
                <a:srgbClr val="000000"/>
              </a:solidFill>
              <a:latin typeface="Calibri"/>
            </a:endParaRPr>
          </a:p>
          <a:p>
            <a:pPr marL="343080" indent="-342720" algn="ctr">
              <a:lnSpc>
                <a:spcPct val="100000"/>
              </a:lnSpc>
              <a:spcBef>
                <a:spcPts val="400"/>
              </a:spcBef>
            </a:pPr>
            <a:endParaRPr b="0" lang="en-US" sz="2000" spc="-1" strike="noStrike">
              <a:solidFill>
                <a:srgbClr val="000000"/>
              </a:solidFill>
              <a:latin typeface="Calibri"/>
            </a:endParaRPr>
          </a:p>
        </p:txBody>
      </p:sp>
      <p:graphicFrame>
        <p:nvGraphicFramePr>
          <p:cNvPr id="798" name="Table 2"/>
          <p:cNvGraphicFramePr/>
          <p:nvPr/>
        </p:nvGraphicFramePr>
        <p:xfrm>
          <a:off x="1143000" y="457200"/>
          <a:ext cx="6095520" cy="3561840"/>
        </p:xfrm>
        <a:graphic>
          <a:graphicData uri="http://schemas.openxmlformats.org/drawingml/2006/table">
            <a:tbl>
              <a:tblPr/>
              <a:tblGrid>
                <a:gridCol w="3047760"/>
                <a:gridCol w="3047760"/>
              </a:tblGrid>
              <a:tr h="288360">
                <a:tc>
                  <a:txBody>
                    <a:bodyPr/>
                    <a:p>
                      <a:pPr algn="ctr">
                        <a:lnSpc>
                          <a:spcPct val="100000"/>
                        </a:lnSpc>
                        <a:spcBef>
                          <a:spcPts val="281"/>
                        </a:spcBef>
                      </a:pPr>
                      <a:r>
                        <a:rPr b="1" lang="en-IN" sz="1400" spc="-1" strike="noStrike">
                          <a:solidFill>
                            <a:srgbClr val="000000"/>
                          </a:solidFill>
                          <a:latin typeface="Times New Roman"/>
                        </a:rPr>
                        <a:t>Instruction</a:t>
                      </a:r>
                      <a:endParaRPr b="0" lang="en-IN" sz="1400" spc="-1" strike="noStrike">
                        <a:latin typeface="Arial"/>
                      </a:endParaRPr>
                    </a:p>
                  </a:txBody>
                  <a:tcPr marL="91440" marR="91440">
                    <a:lnL w="28080">
                      <a:solidFill>
                        <a:srgbClr val="000000"/>
                      </a:solidFill>
                    </a:lnL>
                    <a:lnR w="12240">
                      <a:solidFill>
                        <a:srgbClr val="000000"/>
                      </a:solidFill>
                    </a:lnR>
                    <a:lnT w="28080">
                      <a:solidFill>
                        <a:srgbClr val="000000"/>
                      </a:solidFill>
                    </a:lnT>
                    <a:lnB w="12240">
                      <a:solidFill>
                        <a:srgbClr val="000000"/>
                      </a:solidFill>
                    </a:lnB>
                    <a:noFill/>
                  </a:tcPr>
                </a:tc>
                <a:tc>
                  <a:txBody>
                    <a:bodyPr/>
                    <a:p>
                      <a:pPr algn="ctr">
                        <a:lnSpc>
                          <a:spcPct val="100000"/>
                        </a:lnSpc>
                        <a:spcBef>
                          <a:spcPts val="241"/>
                        </a:spcBef>
                      </a:pPr>
                      <a:r>
                        <a:rPr b="1" lang="en-IN" sz="1200" spc="-1" strike="noStrike">
                          <a:solidFill>
                            <a:srgbClr val="000000"/>
                          </a:solidFill>
                          <a:latin typeface="Times New Roman"/>
                        </a:rPr>
                        <a:t>Operation</a:t>
                      </a:r>
                      <a:endParaRPr b="0" lang="en-IN" sz="1200" spc="-1" strike="noStrike">
                        <a:latin typeface="Arial"/>
                      </a:endParaRPr>
                    </a:p>
                  </a:txBody>
                  <a:tcPr marL="91440" marR="91440">
                    <a:lnL w="12240">
                      <a:solidFill>
                        <a:srgbClr val="000000"/>
                      </a:solidFill>
                    </a:lnL>
                    <a:lnR w="28080">
                      <a:solidFill>
                        <a:srgbClr val="000000"/>
                      </a:solidFill>
                    </a:lnR>
                    <a:lnT w="28080">
                      <a:solidFill>
                        <a:srgbClr val="000000"/>
                      </a:solidFill>
                    </a:lnT>
                    <a:lnB w="12240">
                      <a:solidFill>
                        <a:srgbClr val="000000"/>
                      </a:solidFill>
                    </a:lnB>
                    <a:noFill/>
                  </a:tcPr>
                </a:tc>
              </a:tr>
              <a:tr h="261000">
                <a:tc>
                  <a:txBody>
                    <a:bodyPr/>
                    <a:p>
                      <a:pPr>
                        <a:lnSpc>
                          <a:spcPct val="100000"/>
                        </a:lnSpc>
                        <a:spcBef>
                          <a:spcPts val="241"/>
                        </a:spcBef>
                      </a:pPr>
                      <a:r>
                        <a:rPr b="0" lang="en-IN" sz="1200" spc="-1" strike="noStrike">
                          <a:solidFill>
                            <a:srgbClr val="000000"/>
                          </a:solidFill>
                          <a:latin typeface="Times New Roman"/>
                        </a:rPr>
                        <a:t>NOP</a:t>
                      </a:r>
                      <a:endParaRPr b="0" lang="en-IN" sz="12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No operation</a:t>
                      </a:r>
                      <a:endParaRPr b="0" lang="en-IN" sz="12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261000">
                <a:tc>
                  <a:txBody>
                    <a:bodyPr/>
                    <a:p>
                      <a:pPr>
                        <a:lnSpc>
                          <a:spcPct val="100000"/>
                        </a:lnSpc>
                        <a:spcBef>
                          <a:spcPts val="241"/>
                        </a:spcBef>
                      </a:pPr>
                      <a:r>
                        <a:rPr b="0" lang="en-IN" sz="1200" spc="-1" strike="noStrike">
                          <a:solidFill>
                            <a:srgbClr val="000000"/>
                          </a:solidFill>
                          <a:latin typeface="Times New Roman"/>
                        </a:rPr>
                        <a:t>MOV r1, r2</a:t>
                      </a:r>
                      <a:endParaRPr b="0" lang="en-IN" sz="12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r1  = r2</a:t>
                      </a:r>
                      <a:endParaRPr b="0" lang="en-IN" sz="12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261000">
                <a:tc>
                  <a:txBody>
                    <a:bodyPr/>
                    <a:p>
                      <a:pPr>
                        <a:lnSpc>
                          <a:spcPct val="100000"/>
                        </a:lnSpc>
                        <a:spcBef>
                          <a:spcPts val="241"/>
                        </a:spcBef>
                      </a:pPr>
                      <a:r>
                        <a:rPr b="0" lang="en-IN" sz="1200" spc="-1" strike="noStrike">
                          <a:solidFill>
                            <a:srgbClr val="000000"/>
                          </a:solidFill>
                          <a:latin typeface="Times New Roman"/>
                        </a:rPr>
                        <a:t>MOV r, M</a:t>
                      </a:r>
                      <a:endParaRPr b="0" lang="en-IN" sz="12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r1 = M[HL]</a:t>
                      </a:r>
                      <a:endParaRPr b="0" lang="en-IN" sz="12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261000">
                <a:tc>
                  <a:txBody>
                    <a:bodyPr/>
                    <a:p>
                      <a:pPr>
                        <a:lnSpc>
                          <a:spcPct val="100000"/>
                        </a:lnSpc>
                        <a:spcBef>
                          <a:spcPts val="241"/>
                        </a:spcBef>
                      </a:pPr>
                      <a:r>
                        <a:rPr b="0" lang="en-IN" sz="1200" spc="-1" strike="noStrike">
                          <a:solidFill>
                            <a:srgbClr val="000000"/>
                          </a:solidFill>
                          <a:latin typeface="Times New Roman"/>
                        </a:rPr>
                        <a:t>MOV M, r</a:t>
                      </a:r>
                      <a:endParaRPr b="0" lang="en-IN" sz="12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M[HL] = r</a:t>
                      </a:r>
                      <a:endParaRPr b="0" lang="en-IN" sz="12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261000">
                <a:tc>
                  <a:txBody>
                    <a:bodyPr/>
                    <a:p>
                      <a:pPr>
                        <a:lnSpc>
                          <a:spcPct val="100000"/>
                        </a:lnSpc>
                        <a:spcBef>
                          <a:spcPts val="241"/>
                        </a:spcBef>
                      </a:pPr>
                      <a:r>
                        <a:rPr b="0" lang="en-IN" sz="1200" spc="-1" strike="noStrike">
                          <a:solidFill>
                            <a:srgbClr val="000000"/>
                          </a:solidFill>
                          <a:latin typeface="Times New Roman"/>
                        </a:rPr>
                        <a:t>MVI r, n</a:t>
                      </a:r>
                      <a:endParaRPr b="0" lang="en-IN" sz="12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r = n</a:t>
                      </a:r>
                      <a:endParaRPr b="0" lang="en-IN" sz="12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261000">
                <a:tc>
                  <a:txBody>
                    <a:bodyPr/>
                    <a:p>
                      <a:pPr>
                        <a:lnSpc>
                          <a:spcPct val="100000"/>
                        </a:lnSpc>
                        <a:spcBef>
                          <a:spcPts val="241"/>
                        </a:spcBef>
                      </a:pPr>
                      <a:r>
                        <a:rPr b="0" lang="en-IN" sz="1200" spc="-1" strike="noStrike">
                          <a:solidFill>
                            <a:srgbClr val="000000"/>
                          </a:solidFill>
                          <a:latin typeface="Times New Roman"/>
                        </a:rPr>
                        <a:t>MVI M, n</a:t>
                      </a:r>
                      <a:endParaRPr b="0" lang="en-IN" sz="12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M[HL] = n</a:t>
                      </a:r>
                      <a:endParaRPr b="0" lang="en-IN" sz="12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261000">
                <a:tc>
                  <a:txBody>
                    <a:bodyPr/>
                    <a:p>
                      <a:pPr>
                        <a:lnSpc>
                          <a:spcPct val="100000"/>
                        </a:lnSpc>
                        <a:spcBef>
                          <a:spcPts val="241"/>
                        </a:spcBef>
                      </a:pPr>
                      <a:r>
                        <a:rPr b="0" lang="en-IN" sz="1200" spc="-1" strike="noStrike">
                          <a:solidFill>
                            <a:srgbClr val="000000"/>
                          </a:solidFill>
                          <a:latin typeface="Times New Roman"/>
                        </a:rPr>
                        <a:t>LXI rp, </a:t>
                      </a:r>
                      <a:r>
                        <a:rPr b="0" lang="en-IN" sz="1200" spc="-1" strike="noStrike">
                          <a:solidFill>
                            <a:srgbClr val="000000"/>
                          </a:solidFill>
                          <a:latin typeface="Symbol"/>
                        </a:rPr>
                        <a:t></a:t>
                      </a:r>
                      <a:endParaRPr b="0" lang="en-IN" sz="12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rp = </a:t>
                      </a:r>
                      <a:r>
                        <a:rPr b="0" lang="en-IN" sz="1200" spc="-1" strike="noStrike">
                          <a:solidFill>
                            <a:srgbClr val="000000"/>
                          </a:solidFill>
                          <a:latin typeface="Symbol"/>
                        </a:rPr>
                        <a:t></a:t>
                      </a:r>
                      <a:endParaRPr b="0" lang="en-IN" sz="12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261000">
                <a:tc>
                  <a:txBody>
                    <a:bodyPr/>
                    <a:p>
                      <a:pPr>
                        <a:lnSpc>
                          <a:spcPct val="100000"/>
                        </a:lnSpc>
                        <a:spcBef>
                          <a:spcPts val="241"/>
                        </a:spcBef>
                      </a:pPr>
                      <a:r>
                        <a:rPr b="0" lang="en-IN" sz="1200" spc="-1" strike="noStrike">
                          <a:solidFill>
                            <a:srgbClr val="000000"/>
                          </a:solidFill>
                          <a:latin typeface="Times New Roman"/>
                        </a:rPr>
                        <a:t>LDA </a:t>
                      </a:r>
                      <a:r>
                        <a:rPr b="0" lang="en-IN" sz="1200" spc="-1" strike="noStrike">
                          <a:solidFill>
                            <a:srgbClr val="000000"/>
                          </a:solidFill>
                          <a:latin typeface="Symbol"/>
                        </a:rPr>
                        <a:t></a:t>
                      </a:r>
                      <a:endParaRPr b="0" lang="en-IN" sz="12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A = M[</a:t>
                      </a:r>
                      <a:r>
                        <a:rPr b="0" lang="en-IN" sz="1200" spc="-1" strike="noStrike">
                          <a:solidFill>
                            <a:srgbClr val="000000"/>
                          </a:solidFill>
                          <a:latin typeface="Symbol"/>
                        </a:rPr>
                        <a:t></a:t>
                      </a:r>
                      <a:r>
                        <a:rPr b="0" lang="en-IN" sz="1200" spc="-1" strike="noStrike">
                          <a:solidFill>
                            <a:srgbClr val="000000"/>
                          </a:solidFill>
                          <a:latin typeface="Times New Roman"/>
                        </a:rPr>
                        <a:t>]</a:t>
                      </a:r>
                      <a:endParaRPr b="0" lang="en-IN" sz="12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261000">
                <a:tc>
                  <a:txBody>
                    <a:bodyPr/>
                    <a:p>
                      <a:pPr>
                        <a:lnSpc>
                          <a:spcPct val="100000"/>
                        </a:lnSpc>
                        <a:spcBef>
                          <a:spcPts val="241"/>
                        </a:spcBef>
                      </a:pPr>
                      <a:r>
                        <a:rPr b="0" lang="en-IN" sz="1200" spc="-1" strike="noStrike">
                          <a:solidFill>
                            <a:srgbClr val="000000"/>
                          </a:solidFill>
                          <a:latin typeface="Times New Roman"/>
                        </a:rPr>
                        <a:t>STA </a:t>
                      </a:r>
                      <a:r>
                        <a:rPr b="0" lang="en-IN" sz="1200" spc="-1" strike="noStrike">
                          <a:solidFill>
                            <a:srgbClr val="000000"/>
                          </a:solidFill>
                          <a:latin typeface="Symbol"/>
                        </a:rPr>
                        <a:t></a:t>
                      </a:r>
                      <a:endParaRPr b="0" lang="en-IN" sz="12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M[</a:t>
                      </a:r>
                      <a:r>
                        <a:rPr b="0" lang="en-IN" sz="1200" spc="-1" strike="noStrike">
                          <a:solidFill>
                            <a:srgbClr val="000000"/>
                          </a:solidFill>
                          <a:latin typeface="Symbol"/>
                        </a:rPr>
                        <a:t></a:t>
                      </a:r>
                      <a:r>
                        <a:rPr b="0" lang="en-IN" sz="1200" spc="-1" strike="noStrike">
                          <a:solidFill>
                            <a:srgbClr val="000000"/>
                          </a:solidFill>
                          <a:latin typeface="Times New Roman"/>
                        </a:rPr>
                        <a:t>] = A</a:t>
                      </a:r>
                      <a:endParaRPr b="0" lang="en-IN" sz="12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261000">
                <a:tc>
                  <a:txBody>
                    <a:bodyPr/>
                    <a:p>
                      <a:pPr>
                        <a:lnSpc>
                          <a:spcPct val="100000"/>
                        </a:lnSpc>
                        <a:spcBef>
                          <a:spcPts val="241"/>
                        </a:spcBef>
                      </a:pPr>
                      <a:r>
                        <a:rPr b="0" lang="en-IN" sz="1200" spc="-1" strike="noStrike">
                          <a:solidFill>
                            <a:srgbClr val="000000"/>
                          </a:solidFill>
                          <a:latin typeface="Times New Roman"/>
                        </a:rPr>
                        <a:t>LHLD </a:t>
                      </a:r>
                      <a:r>
                        <a:rPr b="0" lang="en-IN" sz="1200" spc="-1" strike="noStrike">
                          <a:solidFill>
                            <a:srgbClr val="000000"/>
                          </a:solidFill>
                          <a:latin typeface="Symbol"/>
                        </a:rPr>
                        <a:t></a:t>
                      </a:r>
                      <a:endParaRPr b="0" lang="en-IN" sz="12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HL = M[</a:t>
                      </a:r>
                      <a:r>
                        <a:rPr b="0" lang="en-IN" sz="1200" spc="-1" strike="noStrike">
                          <a:solidFill>
                            <a:srgbClr val="000000"/>
                          </a:solidFill>
                          <a:latin typeface="Symbol"/>
                        </a:rPr>
                        <a:t></a:t>
                      </a:r>
                      <a:r>
                        <a:rPr b="0" lang="en-IN" sz="1200" spc="-1" strike="noStrike">
                          <a:solidFill>
                            <a:srgbClr val="000000"/>
                          </a:solidFill>
                          <a:latin typeface="Times New Roman"/>
                        </a:rPr>
                        <a:t>], M[</a:t>
                      </a:r>
                      <a:r>
                        <a:rPr b="0" lang="en-IN" sz="1200" spc="-1" strike="noStrike">
                          <a:solidFill>
                            <a:srgbClr val="000000"/>
                          </a:solidFill>
                          <a:latin typeface="Symbol"/>
                        </a:rPr>
                        <a:t></a:t>
                      </a:r>
                      <a:r>
                        <a:rPr b="0" lang="en-IN" sz="1200" spc="-1" strike="noStrike">
                          <a:solidFill>
                            <a:srgbClr val="000000"/>
                          </a:solidFill>
                          <a:latin typeface="Times New Roman"/>
                        </a:rPr>
                        <a:t> + 1]</a:t>
                      </a:r>
                      <a:endParaRPr b="0" lang="en-IN" sz="12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261000">
                <a:tc>
                  <a:txBody>
                    <a:bodyPr/>
                    <a:p>
                      <a:pPr>
                        <a:lnSpc>
                          <a:spcPct val="100000"/>
                        </a:lnSpc>
                        <a:spcBef>
                          <a:spcPts val="241"/>
                        </a:spcBef>
                      </a:pPr>
                      <a:r>
                        <a:rPr b="0" lang="en-IN" sz="1200" spc="-1" strike="noStrike">
                          <a:solidFill>
                            <a:srgbClr val="000000"/>
                          </a:solidFill>
                          <a:latin typeface="Times New Roman"/>
                        </a:rPr>
                        <a:t>SHLD </a:t>
                      </a:r>
                      <a:r>
                        <a:rPr b="0" lang="en-IN" sz="1200" spc="-1" strike="noStrike">
                          <a:solidFill>
                            <a:srgbClr val="000000"/>
                          </a:solidFill>
                          <a:latin typeface="Symbol"/>
                        </a:rPr>
                        <a:t></a:t>
                      </a:r>
                      <a:endParaRPr b="0" lang="en-IN" sz="12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M[</a:t>
                      </a:r>
                      <a:r>
                        <a:rPr b="0" lang="en-IN" sz="1200" spc="-1" strike="noStrike">
                          <a:solidFill>
                            <a:srgbClr val="000000"/>
                          </a:solidFill>
                          <a:latin typeface="Symbol"/>
                        </a:rPr>
                        <a:t></a:t>
                      </a:r>
                      <a:r>
                        <a:rPr b="0" lang="en-IN" sz="1200" spc="-1" strike="noStrike">
                          <a:solidFill>
                            <a:srgbClr val="000000"/>
                          </a:solidFill>
                          <a:latin typeface="Times New Roman"/>
                        </a:rPr>
                        <a:t>], M[</a:t>
                      </a:r>
                      <a:r>
                        <a:rPr b="0" lang="en-IN" sz="1200" spc="-1" strike="noStrike">
                          <a:solidFill>
                            <a:srgbClr val="000000"/>
                          </a:solidFill>
                          <a:latin typeface="Symbol"/>
                        </a:rPr>
                        <a:t></a:t>
                      </a:r>
                      <a:r>
                        <a:rPr b="0" lang="en-IN" sz="1200" spc="-1" strike="noStrike">
                          <a:solidFill>
                            <a:srgbClr val="000000"/>
                          </a:solidFill>
                          <a:latin typeface="Times New Roman"/>
                        </a:rPr>
                        <a:t> + 1] = HL</a:t>
                      </a:r>
                      <a:endParaRPr b="0" lang="en-IN" sz="12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261000">
                <a:tc>
                  <a:txBody>
                    <a:bodyPr/>
                    <a:p>
                      <a:pPr>
                        <a:lnSpc>
                          <a:spcPct val="100000"/>
                        </a:lnSpc>
                        <a:spcBef>
                          <a:spcPts val="241"/>
                        </a:spcBef>
                      </a:pPr>
                      <a:r>
                        <a:rPr b="0" lang="en-IN" sz="1200" spc="-1" strike="noStrike">
                          <a:solidFill>
                            <a:srgbClr val="000000"/>
                          </a:solidFill>
                          <a:latin typeface="Times New Roman"/>
                        </a:rPr>
                        <a:t>LDAX rp</a:t>
                      </a:r>
                      <a:endParaRPr b="0" lang="en-IN" sz="12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A = M[rp] (rp = BC, DE)</a:t>
                      </a:r>
                      <a:endParaRPr b="0" lang="en-IN" sz="12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261000">
                <a:tc>
                  <a:txBody>
                    <a:bodyPr/>
                    <a:p>
                      <a:pPr>
                        <a:lnSpc>
                          <a:spcPct val="100000"/>
                        </a:lnSpc>
                        <a:spcBef>
                          <a:spcPts val="241"/>
                        </a:spcBef>
                      </a:pPr>
                      <a:r>
                        <a:rPr b="0" lang="en-IN" sz="1200" spc="-1" strike="noStrike">
                          <a:solidFill>
                            <a:srgbClr val="000000"/>
                          </a:solidFill>
                          <a:latin typeface="Times New Roman"/>
                        </a:rPr>
                        <a:t>STAX rp</a:t>
                      </a:r>
                      <a:endParaRPr b="0" lang="en-IN" sz="12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M[rp] = A (rp = BC, DE)</a:t>
                      </a:r>
                      <a:endParaRPr b="0" lang="en-IN" sz="12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261000">
                <a:tc>
                  <a:txBody>
                    <a:bodyPr/>
                    <a:p>
                      <a:pPr>
                        <a:lnSpc>
                          <a:spcPct val="100000"/>
                        </a:lnSpc>
                        <a:spcBef>
                          <a:spcPts val="241"/>
                        </a:spcBef>
                      </a:pPr>
                      <a:r>
                        <a:rPr b="0" lang="en-IN" sz="1200" spc="-1" strike="noStrike">
                          <a:solidFill>
                            <a:srgbClr val="000000"/>
                          </a:solidFill>
                          <a:latin typeface="Times New Roman"/>
                        </a:rPr>
                        <a:t>XCHG</a:t>
                      </a:r>
                      <a:endParaRPr b="0" lang="en-IN" sz="12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DE </a:t>
                      </a:r>
                      <a:r>
                        <a:rPr b="0" lang="en-IN" sz="1200" spc="-1" strike="noStrike">
                          <a:solidFill>
                            <a:srgbClr val="000000"/>
                          </a:solidFill>
                          <a:latin typeface="Symbol"/>
                        </a:rPr>
                        <a:t></a:t>
                      </a:r>
                      <a:r>
                        <a:rPr b="0" lang="en-IN" sz="1200" spc="-1" strike="noStrike">
                          <a:solidFill>
                            <a:srgbClr val="000000"/>
                          </a:solidFill>
                          <a:latin typeface="Times New Roman"/>
                        </a:rPr>
                        <a:t> HL</a:t>
                      </a:r>
                      <a:endParaRPr b="0" lang="en-IN" sz="12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261000">
                <a:tc>
                  <a:txBody>
                    <a:bodyPr/>
                    <a:p>
                      <a:pPr>
                        <a:lnSpc>
                          <a:spcPct val="100000"/>
                        </a:lnSpc>
                        <a:spcBef>
                          <a:spcPts val="241"/>
                        </a:spcBef>
                      </a:pPr>
                      <a:r>
                        <a:rPr b="0" lang="en-IN" sz="1200" spc="-1" strike="noStrike">
                          <a:solidFill>
                            <a:srgbClr val="000000"/>
                          </a:solidFill>
                          <a:latin typeface="Times New Roman"/>
                        </a:rPr>
                        <a:t>PUSH rp</a:t>
                      </a:r>
                      <a:endParaRPr b="0" lang="en-IN" sz="12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Stack = rp (rp </a:t>
                      </a:r>
                      <a:r>
                        <a:rPr b="0" lang="en-IN" sz="1200" spc="-1" strike="noStrike">
                          <a:solidFill>
                            <a:srgbClr val="000000"/>
                          </a:solidFill>
                          <a:latin typeface="Symbol"/>
                        </a:rPr>
                        <a:t></a:t>
                      </a:r>
                      <a:r>
                        <a:rPr b="0" lang="en-IN" sz="1200" spc="-1" strike="noStrike">
                          <a:solidFill>
                            <a:srgbClr val="000000"/>
                          </a:solidFill>
                          <a:latin typeface="Times New Roman"/>
                        </a:rPr>
                        <a:t>  SP)</a:t>
                      </a:r>
                      <a:endParaRPr b="0" lang="en-IN" sz="12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261000">
                <a:tc>
                  <a:txBody>
                    <a:bodyPr/>
                    <a:p>
                      <a:pPr>
                        <a:lnSpc>
                          <a:spcPct val="100000"/>
                        </a:lnSpc>
                        <a:spcBef>
                          <a:spcPts val="241"/>
                        </a:spcBef>
                      </a:pPr>
                      <a:r>
                        <a:rPr b="0" lang="en-IN" sz="1200" spc="-1" strike="noStrike">
                          <a:solidFill>
                            <a:srgbClr val="000000"/>
                          </a:solidFill>
                          <a:latin typeface="Times New Roman"/>
                        </a:rPr>
                        <a:t>PUSH PSW</a:t>
                      </a:r>
                      <a:endParaRPr b="0" lang="en-IN" sz="12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Stack = A, flag register</a:t>
                      </a:r>
                      <a:endParaRPr b="0" lang="en-IN" sz="12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261000">
                <a:tc>
                  <a:txBody>
                    <a:bodyPr/>
                    <a:p>
                      <a:pPr>
                        <a:lnSpc>
                          <a:spcPct val="100000"/>
                        </a:lnSpc>
                        <a:spcBef>
                          <a:spcPts val="241"/>
                        </a:spcBef>
                      </a:pPr>
                      <a:r>
                        <a:rPr b="0" lang="en-IN" sz="1200" spc="-1" strike="noStrike">
                          <a:solidFill>
                            <a:srgbClr val="000000"/>
                          </a:solidFill>
                          <a:latin typeface="Times New Roman"/>
                        </a:rPr>
                        <a:t>POP rp </a:t>
                      </a:r>
                      <a:endParaRPr b="0" lang="en-IN" sz="12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rp = Stack (rp </a:t>
                      </a:r>
                      <a:r>
                        <a:rPr b="0" lang="en-IN" sz="1200" spc="-1" strike="noStrike">
                          <a:solidFill>
                            <a:srgbClr val="000000"/>
                          </a:solidFill>
                          <a:latin typeface="Symbol"/>
                        </a:rPr>
                        <a:t></a:t>
                      </a:r>
                      <a:r>
                        <a:rPr b="0" lang="en-IN" sz="1200" spc="-1" strike="noStrike">
                          <a:solidFill>
                            <a:srgbClr val="000000"/>
                          </a:solidFill>
                          <a:latin typeface="Times New Roman"/>
                        </a:rPr>
                        <a:t> SP) </a:t>
                      </a:r>
                      <a:endParaRPr b="0" lang="en-IN" sz="12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261000">
                <a:tc>
                  <a:txBody>
                    <a:bodyPr/>
                    <a:p>
                      <a:pPr>
                        <a:lnSpc>
                          <a:spcPct val="100000"/>
                        </a:lnSpc>
                        <a:spcBef>
                          <a:spcPts val="241"/>
                        </a:spcBef>
                      </a:pPr>
                      <a:r>
                        <a:rPr b="0" lang="en-IN" sz="1200" spc="-1" strike="noStrike">
                          <a:solidFill>
                            <a:srgbClr val="000000"/>
                          </a:solidFill>
                          <a:latin typeface="Times New Roman"/>
                        </a:rPr>
                        <a:t>POP PSW</a:t>
                      </a:r>
                      <a:endParaRPr b="0" lang="en-IN" sz="12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A, flag register = Stack</a:t>
                      </a:r>
                      <a:endParaRPr b="0" lang="en-IN" sz="12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261000">
                <a:tc>
                  <a:txBody>
                    <a:bodyPr/>
                    <a:p>
                      <a:pPr>
                        <a:lnSpc>
                          <a:spcPct val="100000"/>
                        </a:lnSpc>
                        <a:spcBef>
                          <a:spcPts val="241"/>
                        </a:spcBef>
                      </a:pPr>
                      <a:r>
                        <a:rPr b="0" lang="en-IN" sz="1200" spc="-1" strike="noStrike">
                          <a:solidFill>
                            <a:srgbClr val="000000"/>
                          </a:solidFill>
                          <a:latin typeface="Times New Roman"/>
                        </a:rPr>
                        <a:t>XTHL</a:t>
                      </a:r>
                      <a:endParaRPr b="0" lang="en-IN" sz="12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HL </a:t>
                      </a:r>
                      <a:r>
                        <a:rPr b="0" lang="en-IN" sz="1200" spc="-1" strike="noStrike">
                          <a:solidFill>
                            <a:srgbClr val="000000"/>
                          </a:solidFill>
                          <a:latin typeface="Symbol"/>
                        </a:rPr>
                        <a:t></a:t>
                      </a:r>
                      <a:r>
                        <a:rPr b="0" lang="en-IN" sz="1200" spc="-1" strike="noStrike">
                          <a:solidFill>
                            <a:srgbClr val="000000"/>
                          </a:solidFill>
                          <a:latin typeface="Times New Roman"/>
                        </a:rPr>
                        <a:t> Stack</a:t>
                      </a:r>
                      <a:endParaRPr b="0" lang="en-IN" sz="12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261000">
                <a:tc>
                  <a:txBody>
                    <a:bodyPr/>
                    <a:p>
                      <a:pPr>
                        <a:lnSpc>
                          <a:spcPct val="100000"/>
                        </a:lnSpc>
                        <a:spcBef>
                          <a:spcPts val="241"/>
                        </a:spcBef>
                      </a:pPr>
                      <a:r>
                        <a:rPr b="0" lang="en-IN" sz="1200" spc="-1" strike="noStrike">
                          <a:solidFill>
                            <a:srgbClr val="000000"/>
                          </a:solidFill>
                          <a:latin typeface="Times New Roman"/>
                        </a:rPr>
                        <a:t>SPHL</a:t>
                      </a:r>
                      <a:endParaRPr b="0" lang="en-IN" sz="12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SP = HL</a:t>
                      </a:r>
                      <a:endParaRPr b="0" lang="en-IN" sz="12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261000">
                <a:tc>
                  <a:txBody>
                    <a:bodyPr/>
                    <a:p>
                      <a:pPr>
                        <a:lnSpc>
                          <a:spcPct val="100000"/>
                        </a:lnSpc>
                        <a:spcBef>
                          <a:spcPts val="241"/>
                        </a:spcBef>
                      </a:pPr>
                      <a:r>
                        <a:rPr b="0" lang="en-IN" sz="1200" spc="-1" strike="noStrike">
                          <a:solidFill>
                            <a:srgbClr val="000000"/>
                          </a:solidFill>
                          <a:latin typeface="Times New Roman"/>
                        </a:rPr>
                        <a:t>IN n</a:t>
                      </a:r>
                      <a:endParaRPr b="0" lang="en-IN" sz="12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A = input port n</a:t>
                      </a:r>
                      <a:endParaRPr b="0" lang="en-IN" sz="12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261000">
                <a:tc>
                  <a:txBody>
                    <a:bodyPr/>
                    <a:p>
                      <a:pPr>
                        <a:lnSpc>
                          <a:spcPct val="100000"/>
                        </a:lnSpc>
                        <a:spcBef>
                          <a:spcPts val="241"/>
                        </a:spcBef>
                      </a:pPr>
                      <a:r>
                        <a:rPr b="0" lang="en-IN" sz="1200" spc="-1" strike="noStrike">
                          <a:solidFill>
                            <a:srgbClr val="000000"/>
                          </a:solidFill>
                          <a:latin typeface="Times New Roman"/>
                        </a:rPr>
                        <a:t>OUT n </a:t>
                      </a:r>
                      <a:endParaRPr b="0" lang="en-IN" sz="1200" spc="-1" strike="noStrike">
                        <a:latin typeface="Arial"/>
                      </a:endParaRPr>
                    </a:p>
                  </a:txBody>
                  <a:tcPr marL="91440" marR="91440">
                    <a:lnL w="28080">
                      <a:solidFill>
                        <a:srgbClr val="000000"/>
                      </a:solidFill>
                    </a:lnL>
                    <a:lnR w="12240">
                      <a:solidFill>
                        <a:srgbClr val="000000"/>
                      </a:solidFill>
                    </a:lnR>
                    <a:lnT w="12240">
                      <a:solidFill>
                        <a:srgbClr val="000000"/>
                      </a:solidFill>
                    </a:lnT>
                    <a:lnB w="2808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Output port n = A</a:t>
                      </a:r>
                      <a:endParaRPr b="0" lang="en-IN" sz="1200" spc="-1" strike="noStrike">
                        <a:latin typeface="Arial"/>
                      </a:endParaRPr>
                    </a:p>
                  </a:txBody>
                  <a:tcPr marL="91440" marR="91440">
                    <a:lnL w="12240">
                      <a:solidFill>
                        <a:srgbClr val="000000"/>
                      </a:solidFill>
                    </a:lnL>
                    <a:lnR w="28080">
                      <a:solidFill>
                        <a:srgbClr val="000000"/>
                      </a:solidFill>
                    </a:lnR>
                    <a:lnT w="12240">
                      <a:solidFill>
                        <a:srgbClr val="000000"/>
                      </a:solidFill>
                    </a:lnT>
                    <a:lnB w="28080">
                      <a:solidFill>
                        <a:srgbClr val="000000"/>
                      </a:solidFill>
                    </a:lnB>
                    <a:noFill/>
                  </a:tcPr>
                </a:tc>
              </a:tr>
            </a:tbl>
          </a:graphicData>
        </a:graphic>
      </p:graphicFrame>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9" name="CustomShape 1"/>
          <p:cNvSpPr/>
          <p:nvPr/>
        </p:nvSpPr>
        <p:spPr>
          <a:xfrm>
            <a:off x="304920" y="0"/>
            <a:ext cx="7772040" cy="456840"/>
          </a:xfrm>
          <a:prstGeom prst="rect">
            <a:avLst/>
          </a:prstGeom>
          <a:noFill/>
          <a:ln w="9360">
            <a:noFill/>
          </a:ln>
        </p:spPr>
        <p:style>
          <a:lnRef idx="0"/>
          <a:fillRef idx="0"/>
          <a:effectRef idx="0"/>
          <a:fontRef idx="minor"/>
        </p:style>
        <p:txBody>
          <a:bodyPr lIns="90000" rIns="90000" tIns="45000" bIns="45000"/>
          <a:p>
            <a:pPr marL="343080" indent="-342720" algn="ctr">
              <a:lnSpc>
                <a:spcPct val="100000"/>
              </a:lnSpc>
              <a:spcBef>
                <a:spcPts val="479"/>
              </a:spcBef>
            </a:pPr>
            <a:r>
              <a:rPr b="0" lang="en-IN" sz="2000" spc="-1" strike="noStrike">
                <a:solidFill>
                  <a:srgbClr val="000000"/>
                </a:solidFill>
                <a:latin typeface="Calibri"/>
              </a:rPr>
              <a:t>Data operation instruction for </a:t>
            </a:r>
            <a:r>
              <a:rPr b="0" lang="en-IN" sz="2400" spc="-1" strike="noStrike">
                <a:solidFill>
                  <a:srgbClr val="000000"/>
                </a:solidFill>
                <a:latin typeface="Calibri"/>
              </a:rPr>
              <a:t>the</a:t>
            </a:r>
            <a:r>
              <a:rPr b="0" lang="en-IN" sz="2000" spc="-1" strike="noStrike">
                <a:solidFill>
                  <a:srgbClr val="000000"/>
                </a:solidFill>
                <a:latin typeface="Calibri"/>
              </a:rPr>
              <a:t> 8085 microprocessor</a:t>
            </a:r>
            <a:endParaRPr b="0" lang="en-IN" sz="2000" spc="-1" strike="noStrike">
              <a:latin typeface="Arial"/>
            </a:endParaRPr>
          </a:p>
          <a:p>
            <a:pPr marL="343080" indent="-342720" algn="ctr">
              <a:lnSpc>
                <a:spcPct val="100000"/>
              </a:lnSpc>
              <a:spcBef>
                <a:spcPts val="400"/>
              </a:spcBef>
            </a:pPr>
            <a:endParaRPr b="0" lang="en-IN" sz="2000" spc="-1" strike="noStrike">
              <a:latin typeface="Arial"/>
            </a:endParaRPr>
          </a:p>
          <a:p>
            <a:pPr marL="343080" indent="-342720" algn="ctr">
              <a:lnSpc>
                <a:spcPct val="100000"/>
              </a:lnSpc>
              <a:spcBef>
                <a:spcPts val="400"/>
              </a:spcBef>
            </a:pPr>
            <a:endParaRPr b="0" lang="en-IN" sz="2000" spc="-1" strike="noStrike">
              <a:latin typeface="Arial"/>
            </a:endParaRPr>
          </a:p>
        </p:txBody>
      </p:sp>
      <p:graphicFrame>
        <p:nvGraphicFramePr>
          <p:cNvPr id="800" name="Table 2"/>
          <p:cNvGraphicFramePr/>
          <p:nvPr/>
        </p:nvGraphicFramePr>
        <p:xfrm>
          <a:off x="1143000" y="577800"/>
          <a:ext cx="6095520" cy="4063680"/>
        </p:xfrm>
        <a:graphic>
          <a:graphicData uri="http://schemas.openxmlformats.org/drawingml/2006/table">
            <a:tbl>
              <a:tblPr/>
              <a:tblGrid>
                <a:gridCol w="2031840"/>
                <a:gridCol w="2031840"/>
                <a:gridCol w="2031840"/>
              </a:tblGrid>
              <a:tr h="261000">
                <a:tc>
                  <a:txBody>
                    <a:bodyPr/>
                    <a:p>
                      <a:pPr algn="ctr">
                        <a:lnSpc>
                          <a:spcPct val="100000"/>
                        </a:lnSpc>
                        <a:spcBef>
                          <a:spcPts val="241"/>
                        </a:spcBef>
                      </a:pPr>
                      <a:r>
                        <a:rPr b="1" lang="en-IN" sz="1200" spc="-1" strike="noStrike">
                          <a:solidFill>
                            <a:srgbClr val="000000"/>
                          </a:solidFill>
                          <a:latin typeface="Times New Roman"/>
                        </a:rPr>
                        <a:t>Instruction</a:t>
                      </a:r>
                      <a:endParaRPr b="0" lang="en-IN" sz="1200" spc="-1" strike="noStrike">
                        <a:latin typeface="Arial"/>
                      </a:endParaRPr>
                    </a:p>
                  </a:txBody>
                  <a:tcPr marL="91440" marR="91440">
                    <a:lnL w="28080">
                      <a:solidFill>
                        <a:srgbClr val="000000"/>
                      </a:solidFill>
                    </a:lnL>
                    <a:lnR w="12240">
                      <a:solidFill>
                        <a:srgbClr val="000000"/>
                      </a:solidFill>
                    </a:lnR>
                    <a:lnT w="28080">
                      <a:solidFill>
                        <a:srgbClr val="000000"/>
                      </a:solidFill>
                    </a:lnT>
                    <a:lnB w="12240">
                      <a:solidFill>
                        <a:srgbClr val="000000"/>
                      </a:solidFill>
                    </a:lnB>
                    <a:noFill/>
                  </a:tcPr>
                </a:tc>
                <a:tc>
                  <a:txBody>
                    <a:bodyPr/>
                    <a:p>
                      <a:pPr algn="ctr">
                        <a:lnSpc>
                          <a:spcPct val="100000"/>
                        </a:lnSpc>
                        <a:spcBef>
                          <a:spcPts val="241"/>
                        </a:spcBef>
                      </a:pPr>
                      <a:r>
                        <a:rPr b="1" lang="en-IN" sz="1200" spc="-1" strike="noStrike">
                          <a:solidFill>
                            <a:srgbClr val="000000"/>
                          </a:solidFill>
                          <a:latin typeface="Times New Roman"/>
                        </a:rPr>
                        <a:t>Operation</a:t>
                      </a:r>
                      <a:endParaRPr b="0" lang="en-IN" sz="1200" spc="-1" strike="noStrike">
                        <a:latin typeface="Arial"/>
                      </a:endParaRPr>
                    </a:p>
                  </a:txBody>
                  <a:tcPr marL="91440" marR="91440">
                    <a:lnL w="12240">
                      <a:solidFill>
                        <a:srgbClr val="000000"/>
                      </a:solidFill>
                    </a:lnL>
                    <a:lnR w="12240">
                      <a:solidFill>
                        <a:srgbClr val="000000"/>
                      </a:solidFill>
                    </a:lnR>
                    <a:lnT w="28080">
                      <a:solidFill>
                        <a:srgbClr val="000000"/>
                      </a:solidFill>
                    </a:lnT>
                    <a:lnB w="12240">
                      <a:solidFill>
                        <a:srgbClr val="000000"/>
                      </a:solidFill>
                    </a:lnB>
                    <a:noFill/>
                  </a:tcPr>
                </a:tc>
                <a:tc>
                  <a:txBody>
                    <a:bodyPr/>
                    <a:p>
                      <a:pPr algn="ctr">
                        <a:lnSpc>
                          <a:spcPct val="100000"/>
                        </a:lnSpc>
                        <a:spcBef>
                          <a:spcPts val="241"/>
                        </a:spcBef>
                      </a:pPr>
                      <a:r>
                        <a:rPr b="1" lang="en-IN" sz="1200" spc="-1" strike="noStrike">
                          <a:solidFill>
                            <a:srgbClr val="000000"/>
                          </a:solidFill>
                          <a:latin typeface="Times New Roman"/>
                        </a:rPr>
                        <a:t>Flags</a:t>
                      </a:r>
                      <a:endParaRPr b="0" lang="en-IN" sz="1200" spc="-1" strike="noStrike">
                        <a:latin typeface="Arial"/>
                      </a:endParaRPr>
                    </a:p>
                  </a:txBody>
                  <a:tcPr marL="91440" marR="91440">
                    <a:lnL w="12240">
                      <a:solidFill>
                        <a:srgbClr val="000000"/>
                      </a:solidFill>
                    </a:lnL>
                    <a:lnR w="28080">
                      <a:solidFill>
                        <a:srgbClr val="000000"/>
                      </a:solidFill>
                    </a:lnR>
                    <a:lnT w="28080">
                      <a:solidFill>
                        <a:srgbClr val="000000"/>
                      </a:solidFill>
                    </a:lnT>
                    <a:lnB w="12240">
                      <a:solidFill>
                        <a:srgbClr val="000000"/>
                      </a:solidFill>
                    </a:lnB>
                    <a:noFill/>
                  </a:tcPr>
                </a:tc>
              </a:tr>
              <a:tr h="261000">
                <a:tc>
                  <a:txBody>
                    <a:bodyPr/>
                    <a:p>
                      <a:pPr>
                        <a:lnSpc>
                          <a:spcPct val="100000"/>
                        </a:lnSpc>
                        <a:spcBef>
                          <a:spcPts val="241"/>
                        </a:spcBef>
                      </a:pPr>
                      <a:r>
                        <a:rPr b="0" lang="en-IN" sz="1200" spc="-1" strike="noStrike">
                          <a:solidFill>
                            <a:srgbClr val="000000"/>
                          </a:solidFill>
                          <a:latin typeface="Times New Roman"/>
                        </a:rPr>
                        <a:t>ADD r</a:t>
                      </a:r>
                      <a:endParaRPr b="0" lang="en-IN" sz="12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A = A + r</a:t>
                      </a:r>
                      <a:endParaRPr b="0" lang="en-IN"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All</a:t>
                      </a:r>
                      <a:endParaRPr b="0" lang="en-IN" sz="12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261000">
                <a:tc>
                  <a:txBody>
                    <a:bodyPr/>
                    <a:p>
                      <a:pPr>
                        <a:lnSpc>
                          <a:spcPct val="100000"/>
                        </a:lnSpc>
                        <a:spcBef>
                          <a:spcPts val="241"/>
                        </a:spcBef>
                      </a:pPr>
                      <a:r>
                        <a:rPr b="0" lang="en-IN" sz="1200" spc="-1" strike="noStrike">
                          <a:solidFill>
                            <a:srgbClr val="000000"/>
                          </a:solidFill>
                          <a:latin typeface="Times New Roman"/>
                        </a:rPr>
                        <a:t>ADD M</a:t>
                      </a:r>
                      <a:endParaRPr b="0" lang="en-IN" sz="12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A = A + M[HL]</a:t>
                      </a:r>
                      <a:endParaRPr b="0" lang="en-IN"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All</a:t>
                      </a:r>
                      <a:endParaRPr b="0" lang="en-IN" sz="12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261000">
                <a:tc>
                  <a:txBody>
                    <a:bodyPr/>
                    <a:p>
                      <a:pPr>
                        <a:lnSpc>
                          <a:spcPct val="100000"/>
                        </a:lnSpc>
                        <a:spcBef>
                          <a:spcPts val="241"/>
                        </a:spcBef>
                      </a:pPr>
                      <a:r>
                        <a:rPr b="0" lang="en-IN" sz="1200" spc="-1" strike="noStrike">
                          <a:solidFill>
                            <a:srgbClr val="000000"/>
                          </a:solidFill>
                          <a:latin typeface="Times New Roman"/>
                        </a:rPr>
                        <a:t>ADI n </a:t>
                      </a:r>
                      <a:endParaRPr b="0" lang="en-IN" sz="12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A = A + n</a:t>
                      </a:r>
                      <a:endParaRPr b="0" lang="en-IN"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All</a:t>
                      </a:r>
                      <a:endParaRPr b="0" lang="en-IN" sz="12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261000">
                <a:tc>
                  <a:txBody>
                    <a:bodyPr/>
                    <a:p>
                      <a:pPr>
                        <a:lnSpc>
                          <a:spcPct val="100000"/>
                        </a:lnSpc>
                        <a:spcBef>
                          <a:spcPts val="241"/>
                        </a:spcBef>
                      </a:pPr>
                      <a:r>
                        <a:rPr b="0" lang="en-IN" sz="1200" spc="-1" strike="noStrike">
                          <a:solidFill>
                            <a:srgbClr val="000000"/>
                          </a:solidFill>
                          <a:latin typeface="Times New Roman"/>
                        </a:rPr>
                        <a:t>ADC r</a:t>
                      </a:r>
                      <a:endParaRPr b="0" lang="en-IN" sz="12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A = A + r + CY</a:t>
                      </a:r>
                      <a:endParaRPr b="0" lang="en-IN"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All</a:t>
                      </a:r>
                      <a:endParaRPr b="0" lang="en-IN" sz="12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261000">
                <a:tc>
                  <a:txBody>
                    <a:bodyPr/>
                    <a:p>
                      <a:pPr>
                        <a:lnSpc>
                          <a:spcPct val="100000"/>
                        </a:lnSpc>
                        <a:spcBef>
                          <a:spcPts val="241"/>
                        </a:spcBef>
                      </a:pPr>
                      <a:r>
                        <a:rPr b="0" lang="en-IN" sz="1200" spc="-1" strike="noStrike">
                          <a:solidFill>
                            <a:srgbClr val="000000"/>
                          </a:solidFill>
                          <a:latin typeface="Times New Roman"/>
                        </a:rPr>
                        <a:t>ADC M</a:t>
                      </a:r>
                      <a:endParaRPr b="0" lang="en-IN" sz="12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A = A + M[HL] + CY</a:t>
                      </a:r>
                      <a:endParaRPr b="0" lang="en-IN"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All</a:t>
                      </a:r>
                      <a:endParaRPr b="0" lang="en-IN" sz="12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261000">
                <a:tc>
                  <a:txBody>
                    <a:bodyPr/>
                    <a:p>
                      <a:pPr>
                        <a:lnSpc>
                          <a:spcPct val="100000"/>
                        </a:lnSpc>
                        <a:spcBef>
                          <a:spcPts val="241"/>
                        </a:spcBef>
                      </a:pPr>
                      <a:r>
                        <a:rPr b="0" lang="en-IN" sz="1200" spc="-1" strike="noStrike">
                          <a:solidFill>
                            <a:srgbClr val="000000"/>
                          </a:solidFill>
                          <a:latin typeface="Times New Roman"/>
                        </a:rPr>
                        <a:t>ACI n</a:t>
                      </a:r>
                      <a:endParaRPr b="0" lang="en-IN" sz="12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A = A + n + CY</a:t>
                      </a:r>
                      <a:endParaRPr b="0" lang="en-IN"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All</a:t>
                      </a:r>
                      <a:endParaRPr b="0" lang="en-IN" sz="12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261000">
                <a:tc>
                  <a:txBody>
                    <a:bodyPr/>
                    <a:p>
                      <a:pPr>
                        <a:lnSpc>
                          <a:spcPct val="100000"/>
                        </a:lnSpc>
                        <a:spcBef>
                          <a:spcPts val="241"/>
                        </a:spcBef>
                      </a:pPr>
                      <a:r>
                        <a:rPr b="0" lang="en-IN" sz="1200" spc="-1" strike="noStrike">
                          <a:solidFill>
                            <a:srgbClr val="000000"/>
                          </a:solidFill>
                          <a:latin typeface="Times New Roman"/>
                        </a:rPr>
                        <a:t>SUB r</a:t>
                      </a:r>
                      <a:endParaRPr b="0" lang="en-IN" sz="12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A = A - r</a:t>
                      </a:r>
                      <a:endParaRPr b="0" lang="en-IN"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All</a:t>
                      </a:r>
                      <a:endParaRPr b="0" lang="en-IN" sz="12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261000">
                <a:tc>
                  <a:txBody>
                    <a:bodyPr/>
                    <a:p>
                      <a:pPr>
                        <a:lnSpc>
                          <a:spcPct val="100000"/>
                        </a:lnSpc>
                        <a:spcBef>
                          <a:spcPts val="241"/>
                        </a:spcBef>
                      </a:pPr>
                      <a:r>
                        <a:rPr b="0" lang="en-IN" sz="1200" spc="-1" strike="noStrike">
                          <a:solidFill>
                            <a:srgbClr val="000000"/>
                          </a:solidFill>
                          <a:latin typeface="Times New Roman"/>
                        </a:rPr>
                        <a:t>SUB M</a:t>
                      </a:r>
                      <a:endParaRPr b="0" lang="en-IN" sz="12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A = A - M[HL]</a:t>
                      </a:r>
                      <a:endParaRPr b="0" lang="en-IN"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All</a:t>
                      </a:r>
                      <a:endParaRPr b="0" lang="en-IN" sz="12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261000">
                <a:tc>
                  <a:txBody>
                    <a:bodyPr/>
                    <a:p>
                      <a:pPr>
                        <a:lnSpc>
                          <a:spcPct val="100000"/>
                        </a:lnSpc>
                        <a:spcBef>
                          <a:spcPts val="241"/>
                        </a:spcBef>
                      </a:pPr>
                      <a:r>
                        <a:rPr b="0" lang="en-IN" sz="1200" spc="-1" strike="noStrike">
                          <a:solidFill>
                            <a:srgbClr val="000000"/>
                          </a:solidFill>
                          <a:latin typeface="Times New Roman"/>
                        </a:rPr>
                        <a:t>SUI n</a:t>
                      </a:r>
                      <a:endParaRPr b="0" lang="en-IN" sz="12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A = A - n</a:t>
                      </a:r>
                      <a:endParaRPr b="0" lang="en-IN"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All</a:t>
                      </a:r>
                      <a:endParaRPr b="0" lang="en-IN" sz="12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261000">
                <a:tc>
                  <a:txBody>
                    <a:bodyPr/>
                    <a:p>
                      <a:pPr>
                        <a:lnSpc>
                          <a:spcPct val="100000"/>
                        </a:lnSpc>
                        <a:spcBef>
                          <a:spcPts val="241"/>
                        </a:spcBef>
                      </a:pPr>
                      <a:r>
                        <a:rPr b="0" lang="en-IN" sz="1200" spc="-1" strike="noStrike">
                          <a:solidFill>
                            <a:srgbClr val="000000"/>
                          </a:solidFill>
                          <a:latin typeface="Times New Roman"/>
                        </a:rPr>
                        <a:t>SBB r</a:t>
                      </a:r>
                      <a:endParaRPr b="0" lang="en-IN" sz="12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A = A - r - CY</a:t>
                      </a:r>
                      <a:endParaRPr b="0" lang="en-IN"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All</a:t>
                      </a:r>
                      <a:endParaRPr b="0" lang="en-IN" sz="12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261000">
                <a:tc>
                  <a:txBody>
                    <a:bodyPr/>
                    <a:p>
                      <a:pPr>
                        <a:lnSpc>
                          <a:spcPct val="100000"/>
                        </a:lnSpc>
                        <a:spcBef>
                          <a:spcPts val="241"/>
                        </a:spcBef>
                      </a:pPr>
                      <a:r>
                        <a:rPr b="0" lang="en-IN" sz="1200" spc="-1" strike="noStrike">
                          <a:solidFill>
                            <a:srgbClr val="000000"/>
                          </a:solidFill>
                          <a:latin typeface="Times New Roman"/>
                        </a:rPr>
                        <a:t>SBB M</a:t>
                      </a:r>
                      <a:endParaRPr b="0" lang="en-IN" sz="12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A = A - M[HL] - CY</a:t>
                      </a:r>
                      <a:endParaRPr b="0" lang="en-IN"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All</a:t>
                      </a:r>
                      <a:endParaRPr b="0" lang="en-IN" sz="12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261000">
                <a:tc>
                  <a:txBody>
                    <a:bodyPr/>
                    <a:p>
                      <a:pPr>
                        <a:lnSpc>
                          <a:spcPct val="100000"/>
                        </a:lnSpc>
                        <a:spcBef>
                          <a:spcPts val="241"/>
                        </a:spcBef>
                      </a:pPr>
                      <a:r>
                        <a:rPr b="0" lang="en-IN" sz="1200" spc="-1" strike="noStrike">
                          <a:solidFill>
                            <a:srgbClr val="000000"/>
                          </a:solidFill>
                          <a:latin typeface="Times New Roman"/>
                        </a:rPr>
                        <a:t>SBI n</a:t>
                      </a:r>
                      <a:endParaRPr b="0" lang="en-IN" sz="12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A = A - n - CY</a:t>
                      </a:r>
                      <a:endParaRPr b="0" lang="en-IN"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All</a:t>
                      </a:r>
                      <a:endParaRPr b="0" lang="en-IN" sz="12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261000">
                <a:tc>
                  <a:txBody>
                    <a:bodyPr/>
                    <a:p>
                      <a:pPr>
                        <a:lnSpc>
                          <a:spcPct val="100000"/>
                        </a:lnSpc>
                        <a:spcBef>
                          <a:spcPts val="241"/>
                        </a:spcBef>
                      </a:pPr>
                      <a:r>
                        <a:rPr b="0" lang="en-IN" sz="1200" spc="-1" strike="noStrike">
                          <a:solidFill>
                            <a:srgbClr val="000000"/>
                          </a:solidFill>
                          <a:latin typeface="Times New Roman"/>
                        </a:rPr>
                        <a:t>INR r</a:t>
                      </a:r>
                      <a:endParaRPr b="0" lang="en-IN" sz="12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r = r + 1</a:t>
                      </a:r>
                      <a:endParaRPr b="0" lang="en-IN"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Not CY</a:t>
                      </a:r>
                      <a:endParaRPr b="0" lang="en-IN" sz="12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261000">
                <a:tc>
                  <a:txBody>
                    <a:bodyPr/>
                    <a:p>
                      <a:pPr>
                        <a:lnSpc>
                          <a:spcPct val="100000"/>
                        </a:lnSpc>
                        <a:spcBef>
                          <a:spcPts val="241"/>
                        </a:spcBef>
                      </a:pPr>
                      <a:r>
                        <a:rPr b="0" lang="en-IN" sz="1200" spc="-1" strike="noStrike">
                          <a:solidFill>
                            <a:srgbClr val="000000"/>
                          </a:solidFill>
                          <a:latin typeface="Times New Roman"/>
                        </a:rPr>
                        <a:t>INR M</a:t>
                      </a:r>
                      <a:endParaRPr b="0" lang="en-IN" sz="12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M[HL] = M[HL] + 1</a:t>
                      </a:r>
                      <a:endParaRPr b="0" lang="en-IN"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Not CY</a:t>
                      </a:r>
                      <a:endParaRPr b="0" lang="en-IN" sz="12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261000">
                <a:tc>
                  <a:txBody>
                    <a:bodyPr/>
                    <a:p>
                      <a:pPr>
                        <a:lnSpc>
                          <a:spcPct val="100000"/>
                        </a:lnSpc>
                        <a:spcBef>
                          <a:spcPts val="241"/>
                        </a:spcBef>
                      </a:pPr>
                      <a:r>
                        <a:rPr b="0" lang="en-IN" sz="1200" spc="-1" strike="noStrike">
                          <a:solidFill>
                            <a:srgbClr val="000000"/>
                          </a:solidFill>
                          <a:latin typeface="Times New Roman"/>
                        </a:rPr>
                        <a:t>DCR r</a:t>
                      </a:r>
                      <a:endParaRPr b="0" lang="en-IN" sz="12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r = r - 1 </a:t>
                      </a:r>
                      <a:endParaRPr b="0" lang="en-IN"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Not CY</a:t>
                      </a:r>
                      <a:endParaRPr b="0" lang="en-IN" sz="12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261000">
                <a:tc>
                  <a:txBody>
                    <a:bodyPr/>
                    <a:p>
                      <a:pPr>
                        <a:lnSpc>
                          <a:spcPct val="100000"/>
                        </a:lnSpc>
                        <a:spcBef>
                          <a:spcPts val="241"/>
                        </a:spcBef>
                      </a:pPr>
                      <a:r>
                        <a:rPr b="0" lang="en-IN" sz="1200" spc="-1" strike="noStrike">
                          <a:solidFill>
                            <a:srgbClr val="000000"/>
                          </a:solidFill>
                          <a:latin typeface="Times New Roman"/>
                        </a:rPr>
                        <a:t>DCR M</a:t>
                      </a:r>
                      <a:endParaRPr b="0" lang="en-IN" sz="12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M[HL] = M[HL] - 1 </a:t>
                      </a:r>
                      <a:endParaRPr b="0" lang="en-IN"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Not CY</a:t>
                      </a:r>
                      <a:endParaRPr b="0" lang="en-IN" sz="12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261000">
                <a:tc>
                  <a:txBody>
                    <a:bodyPr/>
                    <a:p>
                      <a:pPr>
                        <a:lnSpc>
                          <a:spcPct val="100000"/>
                        </a:lnSpc>
                        <a:spcBef>
                          <a:spcPts val="241"/>
                        </a:spcBef>
                      </a:pPr>
                      <a:r>
                        <a:rPr b="0" lang="en-IN" sz="1200" spc="-1" strike="noStrike">
                          <a:solidFill>
                            <a:srgbClr val="000000"/>
                          </a:solidFill>
                          <a:latin typeface="Times New Roman"/>
                        </a:rPr>
                        <a:t>INX rp </a:t>
                      </a:r>
                      <a:endParaRPr b="0" lang="en-IN" sz="12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rp = rp + 1</a:t>
                      </a:r>
                      <a:endParaRPr b="0" lang="en-IN"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None</a:t>
                      </a:r>
                      <a:endParaRPr b="0" lang="en-IN" sz="12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261000">
                <a:tc>
                  <a:txBody>
                    <a:bodyPr/>
                    <a:p>
                      <a:pPr>
                        <a:lnSpc>
                          <a:spcPct val="100000"/>
                        </a:lnSpc>
                        <a:spcBef>
                          <a:spcPts val="241"/>
                        </a:spcBef>
                      </a:pPr>
                      <a:r>
                        <a:rPr b="0" lang="en-IN" sz="1200" spc="-1" strike="noStrike">
                          <a:solidFill>
                            <a:srgbClr val="000000"/>
                          </a:solidFill>
                          <a:latin typeface="Times New Roman"/>
                        </a:rPr>
                        <a:t>DCX rp</a:t>
                      </a:r>
                      <a:endParaRPr b="0" lang="en-IN" sz="12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rp = rp - 1</a:t>
                      </a:r>
                      <a:endParaRPr b="0" lang="en-IN"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None</a:t>
                      </a:r>
                      <a:endParaRPr b="0" lang="en-IN" sz="12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261000">
                <a:tc>
                  <a:txBody>
                    <a:bodyPr/>
                    <a:p>
                      <a:pPr>
                        <a:lnSpc>
                          <a:spcPct val="100000"/>
                        </a:lnSpc>
                        <a:spcBef>
                          <a:spcPts val="241"/>
                        </a:spcBef>
                      </a:pPr>
                      <a:r>
                        <a:rPr b="0" lang="en-IN" sz="1200" spc="-1" strike="noStrike">
                          <a:solidFill>
                            <a:srgbClr val="000000"/>
                          </a:solidFill>
                          <a:latin typeface="Times New Roman"/>
                        </a:rPr>
                        <a:t>DAD rp </a:t>
                      </a:r>
                      <a:endParaRPr b="0" lang="en-IN" sz="12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HL = HL + rp</a:t>
                      </a:r>
                      <a:endParaRPr b="0" lang="en-IN"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CY</a:t>
                      </a:r>
                      <a:endParaRPr b="0" lang="en-IN" sz="12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261000">
                <a:tc>
                  <a:txBody>
                    <a:bodyPr/>
                    <a:p>
                      <a:pPr>
                        <a:lnSpc>
                          <a:spcPct val="100000"/>
                        </a:lnSpc>
                        <a:spcBef>
                          <a:spcPts val="241"/>
                        </a:spcBef>
                      </a:pPr>
                      <a:r>
                        <a:rPr b="0" lang="en-IN" sz="1200" spc="-1" strike="noStrike">
                          <a:solidFill>
                            <a:srgbClr val="000000"/>
                          </a:solidFill>
                          <a:latin typeface="Times New Roman"/>
                        </a:rPr>
                        <a:t>DAA</a:t>
                      </a:r>
                      <a:endParaRPr b="0" lang="en-IN" sz="12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Decimal adjust </a:t>
                      </a:r>
                      <a:endParaRPr b="0" lang="en-IN"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All</a:t>
                      </a:r>
                      <a:endParaRPr b="0" lang="en-IN" sz="12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261000">
                <a:tc>
                  <a:txBody>
                    <a:bodyPr/>
                    <a:p>
                      <a:pPr>
                        <a:lnSpc>
                          <a:spcPct val="100000"/>
                        </a:lnSpc>
                        <a:spcBef>
                          <a:spcPts val="241"/>
                        </a:spcBef>
                      </a:pPr>
                      <a:r>
                        <a:rPr b="0" lang="en-IN" sz="1200" spc="-1" strike="noStrike">
                          <a:solidFill>
                            <a:srgbClr val="000000"/>
                          </a:solidFill>
                          <a:latin typeface="Times New Roman"/>
                        </a:rPr>
                        <a:t>ANA r</a:t>
                      </a:r>
                      <a:endParaRPr b="0" lang="en-IN" sz="12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A = A </a:t>
                      </a:r>
                      <a:r>
                        <a:rPr b="0" lang="en-IN" sz="1200" spc="-1" strike="noStrike">
                          <a:solidFill>
                            <a:srgbClr val="000000"/>
                          </a:solidFill>
                          <a:latin typeface="Symbol"/>
                        </a:rPr>
                        <a:t></a:t>
                      </a:r>
                      <a:r>
                        <a:rPr b="0" lang="en-IN" sz="1200" spc="-1" strike="noStrike">
                          <a:solidFill>
                            <a:srgbClr val="000000"/>
                          </a:solidFill>
                          <a:latin typeface="Times New Roman"/>
                        </a:rPr>
                        <a:t> r</a:t>
                      </a:r>
                      <a:endParaRPr b="0" lang="en-IN"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All</a:t>
                      </a:r>
                      <a:endParaRPr b="0" lang="en-IN" sz="12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261000">
                <a:tc>
                  <a:txBody>
                    <a:bodyPr/>
                    <a:p>
                      <a:pPr>
                        <a:lnSpc>
                          <a:spcPct val="100000"/>
                        </a:lnSpc>
                        <a:spcBef>
                          <a:spcPts val="241"/>
                        </a:spcBef>
                      </a:pPr>
                      <a:r>
                        <a:rPr b="0" lang="en-IN" sz="1200" spc="-1" strike="noStrike">
                          <a:solidFill>
                            <a:srgbClr val="000000"/>
                          </a:solidFill>
                          <a:latin typeface="Times New Roman"/>
                        </a:rPr>
                        <a:t>ANA M</a:t>
                      </a:r>
                      <a:endParaRPr b="0" lang="en-IN" sz="1200" spc="-1" strike="noStrike">
                        <a:latin typeface="Arial"/>
                      </a:endParaRPr>
                    </a:p>
                  </a:txBody>
                  <a:tcPr marL="91440" marR="91440">
                    <a:lnL w="28080">
                      <a:solidFill>
                        <a:srgbClr val="000000"/>
                      </a:solidFill>
                    </a:lnL>
                    <a:lnR w="12240">
                      <a:solidFill>
                        <a:srgbClr val="000000"/>
                      </a:solidFill>
                    </a:lnR>
                    <a:lnT w="12240">
                      <a:solidFill>
                        <a:srgbClr val="000000"/>
                      </a:solidFill>
                    </a:lnT>
                    <a:lnB w="2808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A = A </a:t>
                      </a:r>
                      <a:r>
                        <a:rPr b="0" lang="en-IN" sz="1200" spc="-1" strike="noStrike">
                          <a:solidFill>
                            <a:srgbClr val="000000"/>
                          </a:solidFill>
                          <a:latin typeface="Symbol"/>
                        </a:rPr>
                        <a:t></a:t>
                      </a:r>
                      <a:r>
                        <a:rPr b="0" lang="en-IN" sz="1200" spc="-1" strike="noStrike">
                          <a:solidFill>
                            <a:srgbClr val="000000"/>
                          </a:solidFill>
                          <a:latin typeface="Times New Roman"/>
                        </a:rPr>
                        <a:t> M[HL]</a:t>
                      </a:r>
                      <a:endParaRPr b="0" lang="en-IN" sz="1200" spc="-1" strike="noStrike">
                        <a:latin typeface="Arial"/>
                      </a:endParaRPr>
                    </a:p>
                  </a:txBody>
                  <a:tcPr marL="91440" marR="91440">
                    <a:lnL w="12240">
                      <a:solidFill>
                        <a:srgbClr val="000000"/>
                      </a:solidFill>
                    </a:lnL>
                    <a:lnR w="12240">
                      <a:solidFill>
                        <a:srgbClr val="000000"/>
                      </a:solidFill>
                    </a:lnR>
                    <a:lnT w="12240">
                      <a:solidFill>
                        <a:srgbClr val="000000"/>
                      </a:solidFill>
                    </a:lnT>
                    <a:lnB w="2808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All</a:t>
                      </a:r>
                      <a:endParaRPr b="0" lang="en-IN" sz="1200" spc="-1" strike="noStrike">
                        <a:latin typeface="Arial"/>
                      </a:endParaRPr>
                    </a:p>
                  </a:txBody>
                  <a:tcPr marL="91440" marR="91440">
                    <a:lnL w="12240">
                      <a:solidFill>
                        <a:srgbClr val="000000"/>
                      </a:solidFill>
                    </a:lnL>
                    <a:lnR w="28080">
                      <a:solidFill>
                        <a:srgbClr val="000000"/>
                      </a:solidFill>
                    </a:lnR>
                    <a:lnT w="12240">
                      <a:solidFill>
                        <a:srgbClr val="000000"/>
                      </a:solidFill>
                    </a:lnT>
                    <a:lnB w="28080">
                      <a:solidFill>
                        <a:srgbClr val="000000"/>
                      </a:solidFill>
                    </a:lnB>
                    <a:noFill/>
                  </a:tcPr>
                </a:tc>
              </a:tr>
            </a:tbl>
          </a:graphicData>
        </a:graphic>
      </p:graphicFrame>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1" name="CustomShape 1"/>
          <p:cNvSpPr/>
          <p:nvPr/>
        </p:nvSpPr>
        <p:spPr>
          <a:xfrm>
            <a:off x="304920" y="152280"/>
            <a:ext cx="7772040" cy="456840"/>
          </a:xfrm>
          <a:prstGeom prst="rect">
            <a:avLst/>
          </a:prstGeom>
          <a:noFill/>
          <a:ln w="9360">
            <a:noFill/>
          </a:ln>
        </p:spPr>
        <p:style>
          <a:lnRef idx="0"/>
          <a:fillRef idx="0"/>
          <a:effectRef idx="0"/>
          <a:fontRef idx="minor"/>
        </p:style>
        <p:txBody>
          <a:bodyPr lIns="90000" rIns="90000" tIns="45000" bIns="45000"/>
          <a:p>
            <a:pPr marL="343080" indent="-342720" algn="ctr">
              <a:lnSpc>
                <a:spcPct val="100000"/>
              </a:lnSpc>
              <a:spcBef>
                <a:spcPts val="479"/>
              </a:spcBef>
            </a:pPr>
            <a:r>
              <a:rPr b="0" lang="en-IN" sz="2000" spc="-1" strike="noStrike">
                <a:solidFill>
                  <a:srgbClr val="000000"/>
                </a:solidFill>
                <a:latin typeface="Calibri"/>
              </a:rPr>
              <a:t>Data operation instruction for </a:t>
            </a:r>
            <a:r>
              <a:rPr b="0" lang="en-IN" sz="2400" spc="-1" strike="noStrike">
                <a:solidFill>
                  <a:srgbClr val="000000"/>
                </a:solidFill>
                <a:latin typeface="Calibri"/>
              </a:rPr>
              <a:t>the</a:t>
            </a:r>
            <a:r>
              <a:rPr b="0" lang="en-IN" sz="2000" spc="-1" strike="noStrike">
                <a:solidFill>
                  <a:srgbClr val="000000"/>
                </a:solidFill>
                <a:latin typeface="Calibri"/>
              </a:rPr>
              <a:t> 8085 microprocessor</a:t>
            </a:r>
            <a:endParaRPr b="0" lang="en-IN" sz="2000" spc="-1" strike="noStrike">
              <a:latin typeface="Arial"/>
            </a:endParaRPr>
          </a:p>
          <a:p>
            <a:pPr marL="343080" indent="-342720" algn="ctr">
              <a:lnSpc>
                <a:spcPct val="100000"/>
              </a:lnSpc>
              <a:spcBef>
                <a:spcPts val="400"/>
              </a:spcBef>
            </a:pPr>
            <a:endParaRPr b="0" lang="en-IN" sz="2000" spc="-1" strike="noStrike">
              <a:latin typeface="Arial"/>
            </a:endParaRPr>
          </a:p>
          <a:p>
            <a:pPr marL="343080" indent="-342720" algn="ctr">
              <a:lnSpc>
                <a:spcPct val="100000"/>
              </a:lnSpc>
              <a:spcBef>
                <a:spcPts val="400"/>
              </a:spcBef>
            </a:pPr>
            <a:endParaRPr b="0" lang="en-IN" sz="2000" spc="-1" strike="noStrike">
              <a:latin typeface="Arial"/>
            </a:endParaRPr>
          </a:p>
        </p:txBody>
      </p:sp>
      <p:graphicFrame>
        <p:nvGraphicFramePr>
          <p:cNvPr id="802" name="Table 2"/>
          <p:cNvGraphicFramePr/>
          <p:nvPr/>
        </p:nvGraphicFramePr>
        <p:xfrm>
          <a:off x="1143000" y="838080"/>
          <a:ext cx="6095520" cy="3471480"/>
        </p:xfrm>
        <a:graphic>
          <a:graphicData uri="http://schemas.openxmlformats.org/drawingml/2006/table">
            <a:tbl>
              <a:tblPr/>
              <a:tblGrid>
                <a:gridCol w="2031840"/>
                <a:gridCol w="2031840"/>
                <a:gridCol w="2031840"/>
              </a:tblGrid>
              <a:tr h="261000">
                <a:tc>
                  <a:txBody>
                    <a:bodyPr/>
                    <a:p>
                      <a:pPr algn="ctr">
                        <a:lnSpc>
                          <a:spcPct val="100000"/>
                        </a:lnSpc>
                        <a:spcBef>
                          <a:spcPts val="241"/>
                        </a:spcBef>
                      </a:pPr>
                      <a:r>
                        <a:rPr b="1" lang="en-IN" sz="1200" spc="-1" strike="noStrike">
                          <a:solidFill>
                            <a:srgbClr val="000000"/>
                          </a:solidFill>
                          <a:latin typeface="Times New Roman"/>
                        </a:rPr>
                        <a:t>Instruction</a:t>
                      </a:r>
                      <a:endParaRPr b="0" lang="en-IN" sz="1200" spc="-1" strike="noStrike">
                        <a:latin typeface="Arial"/>
                      </a:endParaRPr>
                    </a:p>
                  </a:txBody>
                  <a:tcPr marL="91440" marR="91440">
                    <a:lnL w="28080">
                      <a:solidFill>
                        <a:srgbClr val="000000"/>
                      </a:solidFill>
                    </a:lnL>
                    <a:lnR w="12240">
                      <a:solidFill>
                        <a:srgbClr val="000000"/>
                      </a:solidFill>
                    </a:lnR>
                    <a:lnT w="28080">
                      <a:solidFill>
                        <a:srgbClr val="000000"/>
                      </a:solidFill>
                    </a:lnT>
                    <a:lnB w="12240">
                      <a:solidFill>
                        <a:srgbClr val="000000"/>
                      </a:solidFill>
                    </a:lnB>
                    <a:noFill/>
                  </a:tcPr>
                </a:tc>
                <a:tc>
                  <a:txBody>
                    <a:bodyPr/>
                    <a:p>
                      <a:pPr algn="ctr">
                        <a:lnSpc>
                          <a:spcPct val="100000"/>
                        </a:lnSpc>
                        <a:spcBef>
                          <a:spcPts val="241"/>
                        </a:spcBef>
                      </a:pPr>
                      <a:r>
                        <a:rPr b="1" lang="en-IN" sz="1200" spc="-1" strike="noStrike">
                          <a:solidFill>
                            <a:srgbClr val="000000"/>
                          </a:solidFill>
                          <a:latin typeface="Times New Roman"/>
                        </a:rPr>
                        <a:t>Operation</a:t>
                      </a:r>
                      <a:endParaRPr b="0" lang="en-IN" sz="1200" spc="-1" strike="noStrike">
                        <a:latin typeface="Arial"/>
                      </a:endParaRPr>
                    </a:p>
                  </a:txBody>
                  <a:tcPr marL="91440" marR="91440">
                    <a:lnL w="12240">
                      <a:solidFill>
                        <a:srgbClr val="000000"/>
                      </a:solidFill>
                    </a:lnL>
                    <a:lnR w="12240">
                      <a:solidFill>
                        <a:srgbClr val="000000"/>
                      </a:solidFill>
                    </a:lnR>
                    <a:lnT w="28080">
                      <a:solidFill>
                        <a:srgbClr val="000000"/>
                      </a:solidFill>
                    </a:lnT>
                    <a:lnB w="12240">
                      <a:solidFill>
                        <a:srgbClr val="000000"/>
                      </a:solidFill>
                    </a:lnB>
                    <a:noFill/>
                  </a:tcPr>
                </a:tc>
                <a:tc>
                  <a:txBody>
                    <a:bodyPr/>
                    <a:p>
                      <a:pPr algn="ctr">
                        <a:lnSpc>
                          <a:spcPct val="100000"/>
                        </a:lnSpc>
                        <a:spcBef>
                          <a:spcPts val="241"/>
                        </a:spcBef>
                      </a:pPr>
                      <a:r>
                        <a:rPr b="1" lang="en-IN" sz="1200" spc="-1" strike="noStrike">
                          <a:solidFill>
                            <a:srgbClr val="000000"/>
                          </a:solidFill>
                          <a:latin typeface="Times New Roman"/>
                        </a:rPr>
                        <a:t>Flags</a:t>
                      </a:r>
                      <a:endParaRPr b="0" lang="en-IN" sz="1200" spc="-1" strike="noStrike">
                        <a:latin typeface="Arial"/>
                      </a:endParaRPr>
                    </a:p>
                  </a:txBody>
                  <a:tcPr marL="91440" marR="91440">
                    <a:lnL w="12240">
                      <a:solidFill>
                        <a:srgbClr val="000000"/>
                      </a:solidFill>
                    </a:lnL>
                    <a:lnR w="28080">
                      <a:solidFill>
                        <a:srgbClr val="000000"/>
                      </a:solidFill>
                    </a:lnR>
                    <a:lnT w="28080">
                      <a:solidFill>
                        <a:srgbClr val="000000"/>
                      </a:solidFill>
                    </a:lnT>
                    <a:lnB w="12240">
                      <a:solidFill>
                        <a:srgbClr val="000000"/>
                      </a:solidFill>
                    </a:lnB>
                    <a:noFill/>
                  </a:tcPr>
                </a:tc>
              </a:tr>
              <a:tr h="261000">
                <a:tc>
                  <a:txBody>
                    <a:bodyPr/>
                    <a:p>
                      <a:pPr>
                        <a:lnSpc>
                          <a:spcPct val="100000"/>
                        </a:lnSpc>
                        <a:spcBef>
                          <a:spcPts val="241"/>
                        </a:spcBef>
                      </a:pPr>
                      <a:r>
                        <a:rPr b="0" lang="en-IN" sz="1200" spc="-1" strike="noStrike">
                          <a:solidFill>
                            <a:srgbClr val="000000"/>
                          </a:solidFill>
                          <a:latin typeface="Times New Roman"/>
                        </a:rPr>
                        <a:t>ANI n</a:t>
                      </a:r>
                      <a:endParaRPr b="0" lang="en-IN" sz="12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A = A </a:t>
                      </a:r>
                      <a:r>
                        <a:rPr b="0" lang="en-IN" sz="1200" spc="-1" strike="noStrike">
                          <a:solidFill>
                            <a:srgbClr val="000000"/>
                          </a:solidFill>
                          <a:latin typeface="Symbol"/>
                        </a:rPr>
                        <a:t></a:t>
                      </a:r>
                      <a:r>
                        <a:rPr b="0" lang="en-IN" sz="1200" spc="-1" strike="noStrike">
                          <a:solidFill>
                            <a:srgbClr val="000000"/>
                          </a:solidFill>
                          <a:latin typeface="Times New Roman"/>
                        </a:rPr>
                        <a:t> n</a:t>
                      </a:r>
                      <a:endParaRPr b="0" lang="en-IN"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All</a:t>
                      </a:r>
                      <a:endParaRPr b="0" lang="en-IN" sz="12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261000">
                <a:tc>
                  <a:txBody>
                    <a:bodyPr/>
                    <a:p>
                      <a:pPr>
                        <a:lnSpc>
                          <a:spcPct val="100000"/>
                        </a:lnSpc>
                        <a:spcBef>
                          <a:spcPts val="241"/>
                        </a:spcBef>
                      </a:pPr>
                      <a:r>
                        <a:rPr b="0" lang="en-IN" sz="1200" spc="-1" strike="noStrike">
                          <a:solidFill>
                            <a:srgbClr val="000000"/>
                          </a:solidFill>
                          <a:latin typeface="Times New Roman"/>
                        </a:rPr>
                        <a:t>ORA r</a:t>
                      </a:r>
                      <a:endParaRPr b="0" lang="en-IN" sz="12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A = A </a:t>
                      </a:r>
                      <a:r>
                        <a:rPr b="0" lang="en-IN" sz="1200" spc="-1" strike="noStrike">
                          <a:solidFill>
                            <a:srgbClr val="000000"/>
                          </a:solidFill>
                          <a:latin typeface="Symbol"/>
                        </a:rPr>
                        <a:t></a:t>
                      </a:r>
                      <a:r>
                        <a:rPr b="0" lang="en-IN" sz="1200" spc="-1" strike="noStrike">
                          <a:solidFill>
                            <a:srgbClr val="000000"/>
                          </a:solidFill>
                          <a:latin typeface="Times New Roman"/>
                        </a:rPr>
                        <a:t> r</a:t>
                      </a:r>
                      <a:endParaRPr b="0" lang="en-IN"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All</a:t>
                      </a:r>
                      <a:endParaRPr b="0" lang="en-IN" sz="12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261000">
                <a:tc>
                  <a:txBody>
                    <a:bodyPr/>
                    <a:p>
                      <a:pPr>
                        <a:lnSpc>
                          <a:spcPct val="100000"/>
                        </a:lnSpc>
                        <a:spcBef>
                          <a:spcPts val="241"/>
                        </a:spcBef>
                      </a:pPr>
                      <a:r>
                        <a:rPr b="0" lang="en-IN" sz="1200" spc="-1" strike="noStrike">
                          <a:solidFill>
                            <a:srgbClr val="000000"/>
                          </a:solidFill>
                          <a:latin typeface="Times New Roman"/>
                        </a:rPr>
                        <a:t>ORA M</a:t>
                      </a:r>
                      <a:endParaRPr b="0" lang="en-IN" sz="12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A = A </a:t>
                      </a:r>
                      <a:r>
                        <a:rPr b="0" lang="en-IN" sz="1200" spc="-1" strike="noStrike">
                          <a:solidFill>
                            <a:srgbClr val="000000"/>
                          </a:solidFill>
                          <a:latin typeface="Symbol"/>
                        </a:rPr>
                        <a:t></a:t>
                      </a:r>
                      <a:r>
                        <a:rPr b="0" lang="en-IN" sz="1200" spc="-1" strike="noStrike">
                          <a:solidFill>
                            <a:srgbClr val="000000"/>
                          </a:solidFill>
                          <a:latin typeface="Times New Roman"/>
                        </a:rPr>
                        <a:t> M[HL]</a:t>
                      </a:r>
                      <a:endParaRPr b="0" lang="en-IN"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All</a:t>
                      </a:r>
                      <a:endParaRPr b="0" lang="en-IN" sz="12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261000">
                <a:tc>
                  <a:txBody>
                    <a:bodyPr/>
                    <a:p>
                      <a:pPr>
                        <a:lnSpc>
                          <a:spcPct val="100000"/>
                        </a:lnSpc>
                        <a:spcBef>
                          <a:spcPts val="241"/>
                        </a:spcBef>
                      </a:pPr>
                      <a:r>
                        <a:rPr b="0" lang="en-IN" sz="1200" spc="-1" strike="noStrike">
                          <a:solidFill>
                            <a:srgbClr val="000000"/>
                          </a:solidFill>
                          <a:latin typeface="Times New Roman"/>
                        </a:rPr>
                        <a:t>ORI n</a:t>
                      </a:r>
                      <a:endParaRPr b="0" lang="en-IN" sz="12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A = A </a:t>
                      </a:r>
                      <a:r>
                        <a:rPr b="0" lang="en-IN" sz="1200" spc="-1" strike="noStrike">
                          <a:solidFill>
                            <a:srgbClr val="000000"/>
                          </a:solidFill>
                          <a:latin typeface="Symbol"/>
                        </a:rPr>
                        <a:t></a:t>
                      </a:r>
                      <a:r>
                        <a:rPr b="0" lang="en-IN" sz="1200" spc="-1" strike="noStrike">
                          <a:solidFill>
                            <a:srgbClr val="000000"/>
                          </a:solidFill>
                          <a:latin typeface="Times New Roman"/>
                        </a:rPr>
                        <a:t> n </a:t>
                      </a:r>
                      <a:endParaRPr b="0" lang="en-IN"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All</a:t>
                      </a:r>
                      <a:endParaRPr b="0" lang="en-IN" sz="12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261000">
                <a:tc>
                  <a:txBody>
                    <a:bodyPr/>
                    <a:p>
                      <a:pPr>
                        <a:lnSpc>
                          <a:spcPct val="100000"/>
                        </a:lnSpc>
                        <a:spcBef>
                          <a:spcPts val="241"/>
                        </a:spcBef>
                      </a:pPr>
                      <a:r>
                        <a:rPr b="0" lang="en-IN" sz="1200" spc="-1" strike="noStrike">
                          <a:solidFill>
                            <a:srgbClr val="000000"/>
                          </a:solidFill>
                          <a:latin typeface="Times New Roman"/>
                        </a:rPr>
                        <a:t>XRA r</a:t>
                      </a:r>
                      <a:endParaRPr b="0" lang="en-IN" sz="12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A = A </a:t>
                      </a:r>
                      <a:r>
                        <a:rPr b="0" lang="en-IN" sz="1200" spc="-1" strike="noStrike">
                          <a:solidFill>
                            <a:srgbClr val="000000"/>
                          </a:solidFill>
                          <a:latin typeface="Symbol"/>
                        </a:rPr>
                        <a:t></a:t>
                      </a:r>
                      <a:r>
                        <a:rPr b="0" lang="en-IN" sz="1200" spc="-1" strike="noStrike">
                          <a:solidFill>
                            <a:srgbClr val="000000"/>
                          </a:solidFill>
                          <a:latin typeface="Times New Roman"/>
                        </a:rPr>
                        <a:t> r</a:t>
                      </a:r>
                      <a:endParaRPr b="0" lang="en-IN"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All</a:t>
                      </a:r>
                      <a:endParaRPr b="0" lang="en-IN" sz="12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261000">
                <a:tc>
                  <a:txBody>
                    <a:bodyPr/>
                    <a:p>
                      <a:pPr>
                        <a:lnSpc>
                          <a:spcPct val="100000"/>
                        </a:lnSpc>
                        <a:spcBef>
                          <a:spcPts val="241"/>
                        </a:spcBef>
                      </a:pPr>
                      <a:r>
                        <a:rPr b="0" lang="en-IN" sz="1200" spc="-1" strike="noStrike">
                          <a:solidFill>
                            <a:srgbClr val="000000"/>
                          </a:solidFill>
                          <a:latin typeface="Times New Roman"/>
                        </a:rPr>
                        <a:t>XRA M</a:t>
                      </a:r>
                      <a:endParaRPr b="0" lang="en-IN" sz="12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A = A </a:t>
                      </a:r>
                      <a:r>
                        <a:rPr b="0" lang="en-IN" sz="1200" spc="-1" strike="noStrike">
                          <a:solidFill>
                            <a:srgbClr val="000000"/>
                          </a:solidFill>
                          <a:latin typeface="Symbol"/>
                        </a:rPr>
                        <a:t></a:t>
                      </a:r>
                      <a:r>
                        <a:rPr b="0" lang="en-IN" sz="1200" spc="-1" strike="noStrike">
                          <a:solidFill>
                            <a:srgbClr val="000000"/>
                          </a:solidFill>
                          <a:latin typeface="Times New Roman"/>
                        </a:rPr>
                        <a:t> M[HL]</a:t>
                      </a:r>
                      <a:endParaRPr b="0" lang="en-IN"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All</a:t>
                      </a:r>
                      <a:endParaRPr b="0" lang="en-IN" sz="12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261000">
                <a:tc>
                  <a:txBody>
                    <a:bodyPr/>
                    <a:p>
                      <a:pPr>
                        <a:lnSpc>
                          <a:spcPct val="100000"/>
                        </a:lnSpc>
                        <a:spcBef>
                          <a:spcPts val="241"/>
                        </a:spcBef>
                      </a:pPr>
                      <a:r>
                        <a:rPr b="0" lang="en-IN" sz="1200" spc="-1" strike="noStrike">
                          <a:solidFill>
                            <a:srgbClr val="000000"/>
                          </a:solidFill>
                          <a:latin typeface="Times New Roman"/>
                        </a:rPr>
                        <a:t>XRI n</a:t>
                      </a:r>
                      <a:endParaRPr b="0" lang="en-IN" sz="12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A = A </a:t>
                      </a:r>
                      <a:r>
                        <a:rPr b="0" lang="en-IN" sz="1200" spc="-1" strike="noStrike">
                          <a:solidFill>
                            <a:srgbClr val="000000"/>
                          </a:solidFill>
                          <a:latin typeface="Symbol"/>
                        </a:rPr>
                        <a:t></a:t>
                      </a:r>
                      <a:r>
                        <a:rPr b="0" lang="en-IN" sz="1200" spc="-1" strike="noStrike">
                          <a:solidFill>
                            <a:srgbClr val="000000"/>
                          </a:solidFill>
                          <a:latin typeface="Times New Roman"/>
                        </a:rPr>
                        <a:t> n</a:t>
                      </a:r>
                      <a:endParaRPr b="0" lang="en-IN"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All</a:t>
                      </a:r>
                      <a:endParaRPr b="0" lang="en-IN" sz="12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261000">
                <a:tc>
                  <a:txBody>
                    <a:bodyPr/>
                    <a:p>
                      <a:pPr>
                        <a:lnSpc>
                          <a:spcPct val="100000"/>
                        </a:lnSpc>
                        <a:spcBef>
                          <a:spcPts val="241"/>
                        </a:spcBef>
                      </a:pPr>
                      <a:r>
                        <a:rPr b="0" lang="en-IN" sz="1200" spc="-1" strike="noStrike">
                          <a:solidFill>
                            <a:srgbClr val="000000"/>
                          </a:solidFill>
                          <a:latin typeface="Times New Roman"/>
                        </a:rPr>
                        <a:t>CMP r</a:t>
                      </a:r>
                      <a:endParaRPr b="0" lang="en-IN" sz="12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Compare A and r</a:t>
                      </a:r>
                      <a:endParaRPr b="0" lang="en-IN"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All</a:t>
                      </a:r>
                      <a:endParaRPr b="0" lang="en-IN" sz="12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261000">
                <a:tc>
                  <a:txBody>
                    <a:bodyPr/>
                    <a:p>
                      <a:pPr>
                        <a:lnSpc>
                          <a:spcPct val="100000"/>
                        </a:lnSpc>
                        <a:spcBef>
                          <a:spcPts val="241"/>
                        </a:spcBef>
                      </a:pPr>
                      <a:r>
                        <a:rPr b="0" lang="en-IN" sz="1200" spc="-1" strike="noStrike">
                          <a:solidFill>
                            <a:srgbClr val="000000"/>
                          </a:solidFill>
                          <a:latin typeface="Times New Roman"/>
                        </a:rPr>
                        <a:t>CMP M</a:t>
                      </a:r>
                      <a:endParaRPr b="0" lang="en-IN" sz="12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Compare A and M[HL]</a:t>
                      </a:r>
                      <a:endParaRPr b="0" lang="en-IN"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All</a:t>
                      </a:r>
                      <a:endParaRPr b="0" lang="en-IN" sz="12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261000">
                <a:tc>
                  <a:txBody>
                    <a:bodyPr/>
                    <a:p>
                      <a:pPr>
                        <a:lnSpc>
                          <a:spcPct val="100000"/>
                        </a:lnSpc>
                        <a:spcBef>
                          <a:spcPts val="241"/>
                        </a:spcBef>
                      </a:pPr>
                      <a:r>
                        <a:rPr b="0" lang="en-IN" sz="1200" spc="-1" strike="noStrike">
                          <a:solidFill>
                            <a:srgbClr val="000000"/>
                          </a:solidFill>
                          <a:latin typeface="Times New Roman"/>
                        </a:rPr>
                        <a:t>CPI n</a:t>
                      </a:r>
                      <a:endParaRPr b="0" lang="en-IN" sz="12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Compare A and n</a:t>
                      </a:r>
                      <a:endParaRPr b="0" lang="en-IN"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All</a:t>
                      </a:r>
                      <a:endParaRPr b="0" lang="en-IN" sz="12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261000">
                <a:tc>
                  <a:txBody>
                    <a:bodyPr/>
                    <a:p>
                      <a:pPr>
                        <a:lnSpc>
                          <a:spcPct val="100000"/>
                        </a:lnSpc>
                        <a:spcBef>
                          <a:spcPts val="241"/>
                        </a:spcBef>
                      </a:pPr>
                      <a:r>
                        <a:rPr b="0" lang="en-IN" sz="1200" spc="-1" strike="noStrike">
                          <a:solidFill>
                            <a:srgbClr val="000000"/>
                          </a:solidFill>
                          <a:latin typeface="Times New Roman"/>
                        </a:rPr>
                        <a:t>RLC</a:t>
                      </a:r>
                      <a:endParaRPr b="0" lang="en-IN" sz="12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CY = A7, A = A(6-0), A7</a:t>
                      </a:r>
                      <a:endParaRPr b="0" lang="en-IN"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CY</a:t>
                      </a:r>
                      <a:endParaRPr b="0" lang="en-IN" sz="12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261000">
                <a:tc>
                  <a:txBody>
                    <a:bodyPr/>
                    <a:p>
                      <a:pPr>
                        <a:lnSpc>
                          <a:spcPct val="100000"/>
                        </a:lnSpc>
                        <a:spcBef>
                          <a:spcPts val="241"/>
                        </a:spcBef>
                      </a:pPr>
                      <a:r>
                        <a:rPr b="0" lang="en-IN" sz="1200" spc="-1" strike="noStrike">
                          <a:solidFill>
                            <a:srgbClr val="000000"/>
                          </a:solidFill>
                          <a:latin typeface="Times New Roman"/>
                        </a:rPr>
                        <a:t>RRC</a:t>
                      </a:r>
                      <a:endParaRPr b="0" lang="en-IN" sz="12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CY = A0, A = A0, A(7-1)</a:t>
                      </a:r>
                      <a:endParaRPr b="0" lang="en-IN"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CY</a:t>
                      </a:r>
                      <a:endParaRPr b="0" lang="en-IN" sz="12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261000">
                <a:tc>
                  <a:txBody>
                    <a:bodyPr/>
                    <a:p>
                      <a:pPr>
                        <a:lnSpc>
                          <a:spcPct val="100000"/>
                        </a:lnSpc>
                        <a:spcBef>
                          <a:spcPts val="241"/>
                        </a:spcBef>
                      </a:pPr>
                      <a:r>
                        <a:rPr b="0" lang="en-IN" sz="1200" spc="-1" strike="noStrike">
                          <a:solidFill>
                            <a:srgbClr val="000000"/>
                          </a:solidFill>
                          <a:latin typeface="Times New Roman"/>
                        </a:rPr>
                        <a:t>RAL</a:t>
                      </a:r>
                      <a:endParaRPr b="0" lang="en-IN" sz="12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CY, A = A, CY</a:t>
                      </a:r>
                      <a:endParaRPr b="0" lang="en-IN"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CY</a:t>
                      </a:r>
                      <a:endParaRPr b="0" lang="en-IN" sz="12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261000">
                <a:tc>
                  <a:txBody>
                    <a:bodyPr/>
                    <a:p>
                      <a:pPr>
                        <a:lnSpc>
                          <a:spcPct val="100000"/>
                        </a:lnSpc>
                        <a:spcBef>
                          <a:spcPts val="241"/>
                        </a:spcBef>
                      </a:pPr>
                      <a:r>
                        <a:rPr b="0" lang="en-IN" sz="1200" spc="-1" strike="noStrike">
                          <a:solidFill>
                            <a:srgbClr val="000000"/>
                          </a:solidFill>
                          <a:latin typeface="Times New Roman"/>
                        </a:rPr>
                        <a:t>RAR</a:t>
                      </a:r>
                      <a:endParaRPr b="0" lang="en-IN" sz="12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A, CY = CY, A</a:t>
                      </a:r>
                      <a:endParaRPr b="0" lang="en-IN"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CY</a:t>
                      </a:r>
                      <a:endParaRPr b="0" lang="en-IN" sz="12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261000">
                <a:tc>
                  <a:txBody>
                    <a:bodyPr/>
                    <a:p>
                      <a:pPr>
                        <a:lnSpc>
                          <a:spcPct val="100000"/>
                        </a:lnSpc>
                        <a:spcBef>
                          <a:spcPts val="241"/>
                        </a:spcBef>
                      </a:pPr>
                      <a:r>
                        <a:rPr b="0" lang="en-IN" sz="1200" spc="-1" strike="noStrike">
                          <a:solidFill>
                            <a:srgbClr val="000000"/>
                          </a:solidFill>
                          <a:latin typeface="Times New Roman"/>
                        </a:rPr>
                        <a:t>CMA</a:t>
                      </a:r>
                      <a:endParaRPr b="0" lang="en-IN" sz="12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A = A’</a:t>
                      </a:r>
                      <a:endParaRPr b="0" lang="en-IN"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None</a:t>
                      </a:r>
                      <a:endParaRPr b="0" lang="en-IN" sz="12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261000">
                <a:tc>
                  <a:txBody>
                    <a:bodyPr/>
                    <a:p>
                      <a:pPr>
                        <a:lnSpc>
                          <a:spcPct val="100000"/>
                        </a:lnSpc>
                        <a:spcBef>
                          <a:spcPts val="241"/>
                        </a:spcBef>
                      </a:pPr>
                      <a:r>
                        <a:rPr b="0" lang="en-IN" sz="1200" spc="-1" strike="noStrike">
                          <a:solidFill>
                            <a:srgbClr val="000000"/>
                          </a:solidFill>
                          <a:latin typeface="Times New Roman"/>
                        </a:rPr>
                        <a:t>CMC</a:t>
                      </a:r>
                      <a:endParaRPr b="0" lang="en-IN" sz="12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CY = CY’</a:t>
                      </a:r>
                      <a:endParaRPr b="0" lang="en-IN"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CY</a:t>
                      </a:r>
                      <a:endParaRPr b="0" lang="en-IN" sz="12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261000">
                <a:tc>
                  <a:txBody>
                    <a:bodyPr/>
                    <a:p>
                      <a:pPr>
                        <a:lnSpc>
                          <a:spcPct val="100000"/>
                        </a:lnSpc>
                        <a:spcBef>
                          <a:spcPts val="241"/>
                        </a:spcBef>
                      </a:pPr>
                      <a:r>
                        <a:rPr b="0" lang="en-IN" sz="1200" spc="-1" strike="noStrike">
                          <a:solidFill>
                            <a:srgbClr val="000000"/>
                          </a:solidFill>
                          <a:latin typeface="Times New Roman"/>
                        </a:rPr>
                        <a:t>STC</a:t>
                      </a:r>
                      <a:endParaRPr b="0" lang="en-IN" sz="1200" spc="-1" strike="noStrike">
                        <a:latin typeface="Arial"/>
                      </a:endParaRPr>
                    </a:p>
                  </a:txBody>
                  <a:tcPr marL="91440" marR="91440">
                    <a:lnL w="28080">
                      <a:solidFill>
                        <a:srgbClr val="000000"/>
                      </a:solidFill>
                    </a:lnL>
                    <a:lnR w="12240">
                      <a:solidFill>
                        <a:srgbClr val="000000"/>
                      </a:solidFill>
                    </a:lnR>
                    <a:lnT w="12240">
                      <a:solidFill>
                        <a:srgbClr val="000000"/>
                      </a:solidFill>
                    </a:lnT>
                    <a:lnB w="2808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CY = 1</a:t>
                      </a:r>
                      <a:endParaRPr b="0" lang="en-IN" sz="1200" spc="-1" strike="noStrike">
                        <a:latin typeface="Arial"/>
                      </a:endParaRPr>
                    </a:p>
                  </a:txBody>
                  <a:tcPr marL="91440" marR="91440">
                    <a:lnL w="12240">
                      <a:solidFill>
                        <a:srgbClr val="000000"/>
                      </a:solidFill>
                    </a:lnL>
                    <a:lnR w="12240">
                      <a:solidFill>
                        <a:srgbClr val="000000"/>
                      </a:solidFill>
                    </a:lnR>
                    <a:lnT w="12240">
                      <a:solidFill>
                        <a:srgbClr val="000000"/>
                      </a:solidFill>
                    </a:lnT>
                    <a:lnB w="28080">
                      <a:solidFill>
                        <a:srgbClr val="000000"/>
                      </a:solidFill>
                    </a:lnB>
                    <a:noFill/>
                  </a:tcPr>
                </a:tc>
                <a:tc>
                  <a:txBody>
                    <a:bodyPr/>
                    <a:p>
                      <a:pPr>
                        <a:lnSpc>
                          <a:spcPct val="100000"/>
                        </a:lnSpc>
                        <a:spcBef>
                          <a:spcPts val="241"/>
                        </a:spcBef>
                      </a:pPr>
                      <a:r>
                        <a:rPr b="0" lang="en-IN" sz="1200" spc="-1" strike="noStrike">
                          <a:solidFill>
                            <a:srgbClr val="000000"/>
                          </a:solidFill>
                          <a:latin typeface="Times New Roman"/>
                        </a:rPr>
                        <a:t>CY</a:t>
                      </a:r>
                      <a:endParaRPr b="0" lang="en-IN" sz="1200" spc="-1" strike="noStrike">
                        <a:latin typeface="Arial"/>
                      </a:endParaRPr>
                    </a:p>
                  </a:txBody>
                  <a:tcPr marL="91440" marR="91440">
                    <a:lnL w="12240">
                      <a:solidFill>
                        <a:srgbClr val="000000"/>
                      </a:solidFill>
                    </a:lnL>
                    <a:lnR w="28080">
                      <a:solidFill>
                        <a:srgbClr val="000000"/>
                      </a:solidFill>
                    </a:lnR>
                    <a:lnT w="12240">
                      <a:solidFill>
                        <a:srgbClr val="000000"/>
                      </a:solidFill>
                    </a:lnT>
                    <a:lnB w="28080">
                      <a:solidFill>
                        <a:srgbClr val="000000"/>
                      </a:solidFill>
                    </a:lnB>
                    <a:noFill/>
                  </a:tcPr>
                </a:tc>
              </a:tr>
            </a:tbl>
          </a:graphicData>
        </a:graphic>
      </p:graphicFrame>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3" name="TextShape 1"/>
          <p:cNvSpPr txBox="1"/>
          <p:nvPr/>
        </p:nvSpPr>
        <p:spPr>
          <a:xfrm>
            <a:off x="304920" y="685800"/>
            <a:ext cx="7772040" cy="456840"/>
          </a:xfrm>
          <a:prstGeom prst="rect">
            <a:avLst/>
          </a:prstGeom>
          <a:noFill/>
          <a:ln>
            <a:noFill/>
          </a:ln>
        </p:spPr>
        <p:txBody>
          <a:bodyPr>
            <a:normAutofit fontScale="97000"/>
          </a:bodyPr>
          <a:p>
            <a:pPr marL="343080" indent="-342720" algn="ctr">
              <a:lnSpc>
                <a:spcPct val="90000"/>
              </a:lnSpc>
              <a:spcBef>
                <a:spcPts val="561"/>
              </a:spcBef>
            </a:pPr>
            <a:r>
              <a:rPr b="0" lang="en-US" sz="2800" spc="-1" strike="noStrike">
                <a:solidFill>
                  <a:srgbClr val="000000"/>
                </a:solidFill>
                <a:latin typeface="Calibri"/>
              </a:rPr>
              <a:t>Program control instruction</a:t>
            </a:r>
            <a:endParaRPr b="0" lang="en-US" sz="2800" spc="-1" strike="noStrike">
              <a:solidFill>
                <a:srgbClr val="000000"/>
              </a:solidFill>
              <a:latin typeface="Calibri"/>
            </a:endParaRPr>
          </a:p>
          <a:p>
            <a:pPr marL="343080" indent="-342720" algn="ctr">
              <a:lnSpc>
                <a:spcPct val="90000"/>
              </a:lnSpc>
              <a:spcBef>
                <a:spcPts val="561"/>
              </a:spcBef>
            </a:pPr>
            <a:endParaRPr b="0" lang="en-US" sz="2800" spc="-1" strike="noStrike">
              <a:solidFill>
                <a:srgbClr val="000000"/>
              </a:solidFill>
              <a:latin typeface="Calibri"/>
            </a:endParaRPr>
          </a:p>
          <a:p>
            <a:pPr marL="343080" indent="-342720" algn="ctr">
              <a:lnSpc>
                <a:spcPct val="90000"/>
              </a:lnSpc>
              <a:spcBef>
                <a:spcPts val="360"/>
              </a:spcBef>
            </a:pPr>
            <a:endParaRPr b="0" lang="en-US" sz="2800" spc="-1" strike="noStrike">
              <a:solidFill>
                <a:srgbClr val="000000"/>
              </a:solidFill>
              <a:latin typeface="Calibri"/>
            </a:endParaRPr>
          </a:p>
        </p:txBody>
      </p:sp>
      <p:graphicFrame>
        <p:nvGraphicFramePr>
          <p:cNvPr id="804" name="Table 2"/>
          <p:cNvGraphicFramePr/>
          <p:nvPr/>
        </p:nvGraphicFramePr>
        <p:xfrm>
          <a:off x="380880" y="1447920"/>
          <a:ext cx="8381520" cy="4063680"/>
        </p:xfrm>
        <a:graphic>
          <a:graphicData uri="http://schemas.openxmlformats.org/drawingml/2006/table">
            <a:tbl>
              <a:tblPr/>
              <a:tblGrid>
                <a:gridCol w="4190760"/>
                <a:gridCol w="4190760"/>
              </a:tblGrid>
              <a:tr h="344880">
                <a:tc>
                  <a:txBody>
                    <a:bodyPr/>
                    <a:p>
                      <a:pPr algn="ctr">
                        <a:lnSpc>
                          <a:spcPct val="100000"/>
                        </a:lnSpc>
                        <a:spcBef>
                          <a:spcPts val="360"/>
                        </a:spcBef>
                      </a:pPr>
                      <a:r>
                        <a:rPr b="0" lang="en-IN" sz="1800" spc="-1" strike="noStrike">
                          <a:solidFill>
                            <a:srgbClr val="000000"/>
                          </a:solidFill>
                          <a:latin typeface="Times New Roman"/>
                        </a:rPr>
                        <a:t>Instruction</a:t>
                      </a:r>
                      <a:endParaRPr b="0" lang="en-IN" sz="1800" spc="-1" strike="noStrike">
                        <a:latin typeface="Arial"/>
                      </a:endParaRPr>
                    </a:p>
                  </a:txBody>
                  <a:tcPr marL="91440" marR="91440">
                    <a:lnL w="28080">
                      <a:solidFill>
                        <a:srgbClr val="000000"/>
                      </a:solidFill>
                    </a:lnL>
                    <a:lnR w="12240">
                      <a:solidFill>
                        <a:srgbClr val="000000"/>
                      </a:solidFill>
                    </a:lnR>
                    <a:lnT w="28080">
                      <a:solidFill>
                        <a:srgbClr val="000000"/>
                      </a:solidFill>
                    </a:lnT>
                    <a:lnB w="12240">
                      <a:solidFill>
                        <a:srgbClr val="000000"/>
                      </a:solidFill>
                    </a:lnB>
                    <a:noFill/>
                  </a:tcPr>
                </a:tc>
                <a:tc>
                  <a:txBody>
                    <a:bodyPr/>
                    <a:p>
                      <a:pPr algn="ctr">
                        <a:lnSpc>
                          <a:spcPct val="100000"/>
                        </a:lnSpc>
                        <a:spcBef>
                          <a:spcPts val="360"/>
                        </a:spcBef>
                      </a:pPr>
                      <a:r>
                        <a:rPr b="0" lang="en-IN" sz="1800" spc="-1" strike="noStrike">
                          <a:solidFill>
                            <a:srgbClr val="000000"/>
                          </a:solidFill>
                          <a:latin typeface="Times New Roman"/>
                        </a:rPr>
                        <a:t>Operation</a:t>
                      </a:r>
                      <a:endParaRPr b="0" lang="en-IN" sz="18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344880">
                <a:tc>
                  <a:txBody>
                    <a:bodyPr/>
                    <a:p>
                      <a:pPr>
                        <a:lnSpc>
                          <a:spcPct val="100000"/>
                        </a:lnSpc>
                        <a:spcBef>
                          <a:spcPts val="360"/>
                        </a:spcBef>
                      </a:pPr>
                      <a:r>
                        <a:rPr b="0" lang="en-IN" sz="1800" spc="-1" strike="noStrike">
                          <a:solidFill>
                            <a:srgbClr val="000000"/>
                          </a:solidFill>
                          <a:latin typeface="Times New Roman"/>
                        </a:rPr>
                        <a:t>JUMP </a:t>
                      </a:r>
                      <a:r>
                        <a:rPr b="0" lang="en-IN" sz="1800" spc="-1" strike="noStrike">
                          <a:solidFill>
                            <a:srgbClr val="000000"/>
                          </a:solidFill>
                          <a:latin typeface="Symbol"/>
                        </a:rPr>
                        <a:t></a:t>
                      </a:r>
                      <a:endParaRPr b="0" lang="en-IN" sz="18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360"/>
                        </a:spcBef>
                      </a:pPr>
                      <a:r>
                        <a:rPr b="0" lang="en-IN" sz="1800" spc="-1" strike="noStrike">
                          <a:solidFill>
                            <a:srgbClr val="000000"/>
                          </a:solidFill>
                          <a:latin typeface="Times New Roman"/>
                        </a:rPr>
                        <a:t>GOTO </a:t>
                      </a:r>
                      <a:r>
                        <a:rPr b="0" lang="en-IN" sz="1800" spc="-1" strike="noStrike">
                          <a:solidFill>
                            <a:srgbClr val="000000"/>
                          </a:solidFill>
                          <a:latin typeface="Symbol"/>
                        </a:rPr>
                        <a:t></a:t>
                      </a:r>
                      <a:endParaRPr b="0" lang="en-IN" sz="18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344880">
                <a:tc>
                  <a:txBody>
                    <a:bodyPr/>
                    <a:p>
                      <a:pPr>
                        <a:lnSpc>
                          <a:spcPct val="100000"/>
                        </a:lnSpc>
                        <a:spcBef>
                          <a:spcPts val="360"/>
                        </a:spcBef>
                      </a:pPr>
                      <a:r>
                        <a:rPr b="0" lang="en-IN" sz="1800" spc="-1" strike="noStrike">
                          <a:solidFill>
                            <a:srgbClr val="000000"/>
                          </a:solidFill>
                          <a:latin typeface="Times New Roman"/>
                        </a:rPr>
                        <a:t>J cond </a:t>
                      </a:r>
                      <a:r>
                        <a:rPr b="0" lang="en-IN" sz="1800" spc="-1" strike="noStrike">
                          <a:solidFill>
                            <a:srgbClr val="000000"/>
                          </a:solidFill>
                          <a:latin typeface="Symbol"/>
                        </a:rPr>
                        <a:t></a:t>
                      </a:r>
                      <a:endParaRPr b="0" lang="en-IN" sz="18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360"/>
                        </a:spcBef>
                      </a:pPr>
                      <a:r>
                        <a:rPr b="0" lang="en-IN" sz="1800" spc="-1" strike="noStrike">
                          <a:solidFill>
                            <a:srgbClr val="000000"/>
                          </a:solidFill>
                          <a:latin typeface="Times New Roman"/>
                        </a:rPr>
                        <a:t>If condition is true then GOTO </a:t>
                      </a:r>
                      <a:r>
                        <a:rPr b="0" lang="en-IN" sz="1800" spc="-1" strike="noStrike">
                          <a:solidFill>
                            <a:srgbClr val="000000"/>
                          </a:solidFill>
                          <a:latin typeface="Symbol"/>
                        </a:rPr>
                        <a:t></a:t>
                      </a:r>
                      <a:endParaRPr b="0" lang="en-IN" sz="18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344880">
                <a:tc>
                  <a:txBody>
                    <a:bodyPr/>
                    <a:p>
                      <a:pPr>
                        <a:lnSpc>
                          <a:spcPct val="100000"/>
                        </a:lnSpc>
                        <a:spcBef>
                          <a:spcPts val="360"/>
                        </a:spcBef>
                      </a:pPr>
                      <a:r>
                        <a:rPr b="0" lang="en-IN" sz="1800" spc="-1" strike="noStrike">
                          <a:solidFill>
                            <a:srgbClr val="000000"/>
                          </a:solidFill>
                          <a:latin typeface="Times New Roman"/>
                        </a:rPr>
                        <a:t>PCHL</a:t>
                      </a:r>
                      <a:endParaRPr b="0" lang="en-IN" sz="18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360"/>
                        </a:spcBef>
                      </a:pPr>
                      <a:r>
                        <a:rPr b="0" lang="en-IN" sz="1800" spc="-1" strike="noStrike">
                          <a:solidFill>
                            <a:srgbClr val="000000"/>
                          </a:solidFill>
                          <a:latin typeface="Times New Roman"/>
                        </a:rPr>
                        <a:t>GOTO address HL</a:t>
                      </a:r>
                      <a:endParaRPr b="0" lang="en-IN" sz="18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344880">
                <a:tc>
                  <a:txBody>
                    <a:bodyPr/>
                    <a:p>
                      <a:pPr>
                        <a:lnSpc>
                          <a:spcPct val="100000"/>
                        </a:lnSpc>
                        <a:spcBef>
                          <a:spcPts val="360"/>
                        </a:spcBef>
                      </a:pPr>
                      <a:r>
                        <a:rPr b="0" lang="en-IN" sz="1800" spc="-1" strike="noStrike">
                          <a:solidFill>
                            <a:srgbClr val="000000"/>
                          </a:solidFill>
                          <a:latin typeface="Times New Roman"/>
                        </a:rPr>
                        <a:t>CALL </a:t>
                      </a:r>
                      <a:r>
                        <a:rPr b="0" lang="en-IN" sz="1800" spc="-1" strike="noStrike">
                          <a:solidFill>
                            <a:srgbClr val="000000"/>
                          </a:solidFill>
                          <a:latin typeface="Symbol"/>
                        </a:rPr>
                        <a:t></a:t>
                      </a:r>
                      <a:endParaRPr b="0" lang="en-IN" sz="18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360"/>
                        </a:spcBef>
                      </a:pPr>
                      <a:r>
                        <a:rPr b="0" lang="en-IN" sz="1800" spc="-1" strike="noStrike">
                          <a:solidFill>
                            <a:srgbClr val="000000"/>
                          </a:solidFill>
                          <a:latin typeface="Times New Roman"/>
                        </a:rPr>
                        <a:t>Call subroutine at </a:t>
                      </a:r>
                      <a:r>
                        <a:rPr b="0" lang="en-IN" sz="1800" spc="-1" strike="noStrike">
                          <a:solidFill>
                            <a:srgbClr val="000000"/>
                          </a:solidFill>
                          <a:latin typeface="Symbol"/>
                        </a:rPr>
                        <a:t></a:t>
                      </a:r>
                      <a:endParaRPr b="0" lang="en-IN" sz="18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344880">
                <a:tc>
                  <a:txBody>
                    <a:bodyPr/>
                    <a:p>
                      <a:pPr>
                        <a:lnSpc>
                          <a:spcPct val="100000"/>
                        </a:lnSpc>
                        <a:spcBef>
                          <a:spcPts val="360"/>
                        </a:spcBef>
                      </a:pPr>
                      <a:r>
                        <a:rPr b="0" lang="en-IN" sz="1800" spc="-1" strike="noStrike">
                          <a:solidFill>
                            <a:srgbClr val="000000"/>
                          </a:solidFill>
                          <a:latin typeface="Times New Roman"/>
                        </a:rPr>
                        <a:t>C cond </a:t>
                      </a:r>
                      <a:r>
                        <a:rPr b="0" lang="en-IN" sz="1800" spc="-1" strike="noStrike">
                          <a:solidFill>
                            <a:srgbClr val="000000"/>
                          </a:solidFill>
                          <a:latin typeface="Symbol"/>
                        </a:rPr>
                        <a:t></a:t>
                      </a:r>
                      <a:endParaRPr b="0" lang="en-IN" sz="18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360"/>
                        </a:spcBef>
                      </a:pPr>
                      <a:r>
                        <a:rPr b="0" lang="en-IN" sz="1800" spc="-1" strike="noStrike">
                          <a:solidFill>
                            <a:srgbClr val="000000"/>
                          </a:solidFill>
                          <a:latin typeface="Times New Roman"/>
                        </a:rPr>
                        <a:t>If condition is true then call subroutine at </a:t>
                      </a:r>
                      <a:r>
                        <a:rPr b="0" lang="en-IN" sz="1800" spc="-1" strike="noStrike">
                          <a:solidFill>
                            <a:srgbClr val="000000"/>
                          </a:solidFill>
                          <a:latin typeface="Symbol"/>
                        </a:rPr>
                        <a:t></a:t>
                      </a:r>
                      <a:endParaRPr b="0" lang="en-IN" sz="18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344880">
                <a:tc>
                  <a:txBody>
                    <a:bodyPr/>
                    <a:p>
                      <a:pPr>
                        <a:lnSpc>
                          <a:spcPct val="100000"/>
                        </a:lnSpc>
                        <a:spcBef>
                          <a:spcPts val="360"/>
                        </a:spcBef>
                      </a:pPr>
                      <a:r>
                        <a:rPr b="0" lang="en-IN" sz="1800" spc="-1" strike="noStrike">
                          <a:solidFill>
                            <a:srgbClr val="000000"/>
                          </a:solidFill>
                          <a:latin typeface="Times New Roman"/>
                        </a:rPr>
                        <a:t>RET</a:t>
                      </a:r>
                      <a:endParaRPr b="0" lang="en-IN" sz="18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360"/>
                        </a:spcBef>
                      </a:pPr>
                      <a:r>
                        <a:rPr b="0" lang="en-IN" sz="1800" spc="-1" strike="noStrike">
                          <a:solidFill>
                            <a:srgbClr val="000000"/>
                          </a:solidFill>
                          <a:latin typeface="Times New Roman"/>
                        </a:rPr>
                        <a:t>Return from subroutine</a:t>
                      </a:r>
                      <a:endParaRPr b="0" lang="en-IN" sz="18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597960">
                <a:tc>
                  <a:txBody>
                    <a:bodyPr/>
                    <a:p>
                      <a:pPr>
                        <a:lnSpc>
                          <a:spcPct val="100000"/>
                        </a:lnSpc>
                        <a:spcBef>
                          <a:spcPts val="360"/>
                        </a:spcBef>
                      </a:pPr>
                      <a:r>
                        <a:rPr b="0" lang="en-IN" sz="1800" spc="-1" strike="noStrike">
                          <a:solidFill>
                            <a:srgbClr val="000000"/>
                          </a:solidFill>
                          <a:latin typeface="Times New Roman"/>
                        </a:rPr>
                        <a:t>R cond</a:t>
                      </a:r>
                      <a:endParaRPr b="0" lang="en-IN" sz="18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360"/>
                        </a:spcBef>
                      </a:pPr>
                      <a:r>
                        <a:rPr b="0" lang="en-IN" sz="1800" spc="-1" strike="noStrike">
                          <a:solidFill>
                            <a:srgbClr val="000000"/>
                          </a:solidFill>
                          <a:latin typeface="Times New Roman"/>
                        </a:rPr>
                        <a:t>If condition is true then return from subroutine</a:t>
                      </a:r>
                      <a:endParaRPr b="0" lang="en-IN" sz="18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344880">
                <a:tc>
                  <a:txBody>
                    <a:bodyPr/>
                    <a:p>
                      <a:pPr>
                        <a:lnSpc>
                          <a:spcPct val="100000"/>
                        </a:lnSpc>
                        <a:spcBef>
                          <a:spcPts val="360"/>
                        </a:spcBef>
                      </a:pPr>
                      <a:r>
                        <a:rPr b="0" lang="en-IN" sz="1800" spc="-1" strike="noStrike">
                          <a:solidFill>
                            <a:srgbClr val="000000"/>
                          </a:solidFill>
                          <a:latin typeface="Times New Roman"/>
                        </a:rPr>
                        <a:t>RST n </a:t>
                      </a:r>
                      <a:endParaRPr b="0" lang="en-IN" sz="18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360"/>
                        </a:spcBef>
                      </a:pPr>
                      <a:r>
                        <a:rPr b="0" lang="en-IN" sz="1800" spc="-1" strike="noStrike">
                          <a:solidFill>
                            <a:srgbClr val="000000"/>
                          </a:solidFill>
                          <a:latin typeface="Times New Roman"/>
                        </a:rPr>
                        <a:t>Call subroutine at 8*n (n = 5.5, 6.5, 7.5)</a:t>
                      </a:r>
                      <a:endParaRPr b="0" lang="en-IN" sz="18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344880">
                <a:tc>
                  <a:txBody>
                    <a:bodyPr/>
                    <a:p>
                      <a:pPr>
                        <a:lnSpc>
                          <a:spcPct val="100000"/>
                        </a:lnSpc>
                        <a:spcBef>
                          <a:spcPts val="360"/>
                        </a:spcBef>
                      </a:pPr>
                      <a:r>
                        <a:rPr b="0" lang="en-IN" sz="1800" spc="-1" strike="noStrike">
                          <a:solidFill>
                            <a:srgbClr val="000000"/>
                          </a:solidFill>
                          <a:latin typeface="Times New Roman"/>
                        </a:rPr>
                        <a:t>RIM</a:t>
                      </a:r>
                      <a:endParaRPr b="0" lang="en-IN" sz="18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360"/>
                        </a:spcBef>
                      </a:pPr>
                      <a:r>
                        <a:rPr b="0" lang="en-IN" sz="1800" spc="-1" strike="noStrike">
                          <a:solidFill>
                            <a:srgbClr val="000000"/>
                          </a:solidFill>
                          <a:latin typeface="Times New Roman"/>
                        </a:rPr>
                        <a:t>A = IM</a:t>
                      </a:r>
                      <a:endParaRPr b="0" lang="en-IN" sz="18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344880">
                <a:tc>
                  <a:txBody>
                    <a:bodyPr/>
                    <a:p>
                      <a:pPr>
                        <a:lnSpc>
                          <a:spcPct val="100000"/>
                        </a:lnSpc>
                        <a:spcBef>
                          <a:spcPts val="360"/>
                        </a:spcBef>
                      </a:pPr>
                      <a:r>
                        <a:rPr b="0" lang="en-IN" sz="1800" spc="-1" strike="noStrike">
                          <a:solidFill>
                            <a:srgbClr val="000000"/>
                          </a:solidFill>
                          <a:latin typeface="Times New Roman"/>
                        </a:rPr>
                        <a:t>SIM </a:t>
                      </a:r>
                      <a:endParaRPr b="0" lang="en-IN" sz="18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360"/>
                        </a:spcBef>
                      </a:pPr>
                      <a:r>
                        <a:rPr b="0" lang="en-IN" sz="1800" spc="-1" strike="noStrike">
                          <a:solidFill>
                            <a:srgbClr val="000000"/>
                          </a:solidFill>
                          <a:latin typeface="Times New Roman"/>
                        </a:rPr>
                        <a:t>IM = A</a:t>
                      </a:r>
                      <a:endParaRPr b="0" lang="en-IN" sz="18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344880">
                <a:tc>
                  <a:txBody>
                    <a:bodyPr/>
                    <a:p>
                      <a:pPr>
                        <a:lnSpc>
                          <a:spcPct val="100000"/>
                        </a:lnSpc>
                        <a:spcBef>
                          <a:spcPts val="360"/>
                        </a:spcBef>
                      </a:pPr>
                      <a:r>
                        <a:rPr b="0" lang="en-IN" sz="1800" spc="-1" strike="noStrike">
                          <a:solidFill>
                            <a:srgbClr val="000000"/>
                          </a:solidFill>
                          <a:latin typeface="Times New Roman"/>
                        </a:rPr>
                        <a:t>DI </a:t>
                      </a:r>
                      <a:endParaRPr b="0" lang="en-IN" sz="18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360"/>
                        </a:spcBef>
                      </a:pPr>
                      <a:r>
                        <a:rPr b="0" lang="en-IN" sz="1800" spc="-1" strike="noStrike">
                          <a:solidFill>
                            <a:srgbClr val="000000"/>
                          </a:solidFill>
                          <a:latin typeface="Times New Roman"/>
                        </a:rPr>
                        <a:t>Disable interrupts</a:t>
                      </a:r>
                      <a:endParaRPr b="0" lang="en-IN" sz="18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344880">
                <a:tc>
                  <a:txBody>
                    <a:bodyPr/>
                    <a:p>
                      <a:pPr>
                        <a:lnSpc>
                          <a:spcPct val="100000"/>
                        </a:lnSpc>
                        <a:spcBef>
                          <a:spcPts val="360"/>
                        </a:spcBef>
                      </a:pPr>
                      <a:r>
                        <a:rPr b="0" lang="en-IN" sz="1800" spc="-1" strike="noStrike">
                          <a:solidFill>
                            <a:srgbClr val="000000"/>
                          </a:solidFill>
                          <a:latin typeface="Times New Roman"/>
                        </a:rPr>
                        <a:t>EI </a:t>
                      </a:r>
                      <a:endParaRPr b="0" lang="en-IN" sz="18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360"/>
                        </a:spcBef>
                      </a:pPr>
                      <a:r>
                        <a:rPr b="0" lang="en-IN" sz="1800" spc="-1" strike="noStrike">
                          <a:solidFill>
                            <a:srgbClr val="000000"/>
                          </a:solidFill>
                          <a:latin typeface="Times New Roman"/>
                        </a:rPr>
                        <a:t>Enable interrupts</a:t>
                      </a:r>
                      <a:endParaRPr b="0" lang="en-IN" sz="18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344880">
                <a:tc>
                  <a:txBody>
                    <a:bodyPr/>
                    <a:p>
                      <a:pPr>
                        <a:lnSpc>
                          <a:spcPct val="100000"/>
                        </a:lnSpc>
                        <a:spcBef>
                          <a:spcPts val="360"/>
                        </a:spcBef>
                      </a:pPr>
                      <a:r>
                        <a:rPr b="0" lang="en-IN" sz="1800" spc="-1" strike="noStrike">
                          <a:solidFill>
                            <a:srgbClr val="000000"/>
                          </a:solidFill>
                          <a:latin typeface="Times New Roman"/>
                        </a:rPr>
                        <a:t>HLT</a:t>
                      </a:r>
                      <a:endParaRPr b="0" lang="en-IN" sz="1800" spc="-1" strike="noStrike">
                        <a:latin typeface="Arial"/>
                      </a:endParaRPr>
                    </a:p>
                  </a:txBody>
                  <a:tcPr marL="91440" marR="91440">
                    <a:lnL w="28080">
                      <a:solidFill>
                        <a:srgbClr val="000000"/>
                      </a:solidFill>
                    </a:lnL>
                    <a:lnR w="12240">
                      <a:solidFill>
                        <a:srgbClr val="000000"/>
                      </a:solidFill>
                    </a:lnR>
                    <a:lnT w="12240">
                      <a:solidFill>
                        <a:srgbClr val="000000"/>
                      </a:solidFill>
                    </a:lnT>
                    <a:lnB w="28080">
                      <a:solidFill>
                        <a:srgbClr val="000000"/>
                      </a:solidFill>
                    </a:lnB>
                    <a:noFill/>
                  </a:tcPr>
                </a:tc>
                <a:tc>
                  <a:txBody>
                    <a:bodyPr/>
                    <a:p>
                      <a:pPr>
                        <a:lnSpc>
                          <a:spcPct val="100000"/>
                        </a:lnSpc>
                        <a:spcBef>
                          <a:spcPts val="360"/>
                        </a:spcBef>
                      </a:pPr>
                      <a:r>
                        <a:rPr b="0" lang="en-IN" sz="1800" spc="-1" strike="noStrike">
                          <a:solidFill>
                            <a:srgbClr val="000000"/>
                          </a:solidFill>
                          <a:latin typeface="Times New Roman"/>
                        </a:rPr>
                        <a:t>Halt the CPU</a:t>
                      </a:r>
                      <a:endParaRPr b="0" lang="en-IN" sz="1800" spc="-1" strike="noStrike">
                        <a:latin typeface="Arial"/>
                      </a:endParaRPr>
                    </a:p>
                  </a:txBody>
                  <a:tcPr marL="91440" marR="91440">
                    <a:lnL w="12240">
                      <a:solidFill>
                        <a:srgbClr val="000000"/>
                      </a:solidFill>
                    </a:lnL>
                    <a:lnR w="28080">
                      <a:solidFill>
                        <a:srgbClr val="000000"/>
                      </a:solidFill>
                    </a:lnR>
                    <a:lnT w="12240">
                      <a:solidFill>
                        <a:srgbClr val="000000"/>
                      </a:solidFill>
                    </a:lnT>
                    <a:lnB w="28080">
                      <a:solidFill>
                        <a:srgbClr val="000000"/>
                      </a:solidFill>
                    </a:lnB>
                    <a:noFill/>
                  </a:tcPr>
                </a:tc>
              </a:tr>
            </a:tbl>
          </a:graphicData>
        </a:graphic>
      </p:graphicFrame>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5"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Calibri"/>
              </a:rPr>
              <a:t>A Simple 8085 Program</a:t>
            </a:r>
            <a:endParaRPr b="0" lang="en-US" sz="4400" spc="-1" strike="noStrike">
              <a:solidFill>
                <a:srgbClr val="000000"/>
              </a:solidFill>
              <a:latin typeface="Calibri"/>
            </a:endParaRPr>
          </a:p>
        </p:txBody>
      </p:sp>
      <p:sp>
        <p:nvSpPr>
          <p:cNvPr id="806" name="TextShape 2"/>
          <p:cNvSpPr txBox="1"/>
          <p:nvPr/>
        </p:nvSpPr>
        <p:spPr>
          <a:xfrm>
            <a:off x="457200" y="1600200"/>
            <a:ext cx="8229240" cy="4525560"/>
          </a:xfrm>
          <a:prstGeom prst="rect">
            <a:avLst/>
          </a:prstGeom>
          <a:noFill/>
          <a:ln>
            <a:noFill/>
          </a:ln>
        </p:spPr>
        <p:txBody>
          <a:bodyPr/>
          <a:p>
            <a:pPr marL="343080" indent="-342720">
              <a:lnSpc>
                <a:spcPct val="100000"/>
              </a:lnSpc>
              <a:spcBef>
                <a:spcPts val="641"/>
              </a:spcBef>
            </a:pPr>
            <a:r>
              <a:rPr b="0" lang="en-US" sz="3200" spc="-1" strike="noStrike">
                <a:solidFill>
                  <a:srgbClr val="000000"/>
                </a:solidFill>
                <a:latin typeface="Calibri"/>
              </a:rPr>
              <a:t>1: i = n, sum = 0</a:t>
            </a:r>
            <a:endParaRPr b="0" lang="en-US" sz="3200" spc="-1" strike="noStrike">
              <a:solidFill>
                <a:srgbClr val="000000"/>
              </a:solidFill>
              <a:latin typeface="Calibri"/>
            </a:endParaRPr>
          </a:p>
          <a:p>
            <a:pPr marL="343080" indent="-342720">
              <a:lnSpc>
                <a:spcPct val="100000"/>
              </a:lnSpc>
              <a:spcBef>
                <a:spcPts val="641"/>
              </a:spcBef>
            </a:pPr>
            <a:r>
              <a:rPr b="0" lang="en-US" sz="3200" spc="-1" strike="noStrike">
                <a:solidFill>
                  <a:srgbClr val="000000"/>
                </a:solidFill>
                <a:latin typeface="Calibri"/>
              </a:rPr>
              <a:t>2: sum = sum + i, i = i - 1</a:t>
            </a:r>
            <a:endParaRPr b="0" lang="en-US" sz="3200" spc="-1" strike="noStrike">
              <a:solidFill>
                <a:srgbClr val="000000"/>
              </a:solidFill>
              <a:latin typeface="Calibri"/>
            </a:endParaRPr>
          </a:p>
          <a:p>
            <a:pPr marL="343080" indent="-342720">
              <a:lnSpc>
                <a:spcPct val="100000"/>
              </a:lnSpc>
              <a:spcBef>
                <a:spcPts val="641"/>
              </a:spcBef>
            </a:pPr>
            <a:r>
              <a:rPr b="0" lang="en-US" sz="3200" spc="-1" strike="noStrike">
                <a:solidFill>
                  <a:srgbClr val="000000"/>
                </a:solidFill>
                <a:latin typeface="Calibri"/>
              </a:rPr>
              <a:t>3: IF i </a:t>
            </a:r>
            <a:r>
              <a:rPr b="0" lang="en-US" sz="3200" spc="-1" strike="noStrike">
                <a:solidFill>
                  <a:srgbClr val="000000"/>
                </a:solidFill>
                <a:latin typeface="Symbol"/>
              </a:rPr>
              <a:t></a:t>
            </a:r>
            <a:r>
              <a:rPr b="0" lang="en-US" sz="3200" spc="-1" strike="noStrike">
                <a:solidFill>
                  <a:srgbClr val="000000"/>
                </a:solidFill>
                <a:latin typeface="Calibri"/>
              </a:rPr>
              <a:t> 0 then GOTO 2</a:t>
            </a:r>
            <a:endParaRPr b="0" lang="en-US" sz="3200" spc="-1" strike="noStrike">
              <a:solidFill>
                <a:srgbClr val="000000"/>
              </a:solidFill>
              <a:latin typeface="Calibri"/>
            </a:endParaRPr>
          </a:p>
          <a:p>
            <a:pPr marL="343080" indent="-342720">
              <a:lnSpc>
                <a:spcPct val="100000"/>
              </a:lnSpc>
              <a:spcBef>
                <a:spcPts val="641"/>
              </a:spcBef>
            </a:pPr>
            <a:r>
              <a:rPr b="0" lang="en-US" sz="3200" spc="-1" strike="noStrike">
                <a:solidFill>
                  <a:srgbClr val="000000"/>
                </a:solidFill>
                <a:latin typeface="Calibri"/>
              </a:rPr>
              <a:t>4: total = sum</a:t>
            </a:r>
            <a:endParaRPr b="0" lang="en-US" sz="3200" spc="-1" strike="noStrike">
              <a:solidFill>
                <a:srgbClr val="000000"/>
              </a:solidFill>
              <a:latin typeface="Calibri"/>
            </a:endParaRPr>
          </a:p>
          <a:p>
            <a:pPr marL="343080" indent="-342720">
              <a:lnSpc>
                <a:spcPct val="100000"/>
              </a:lnSpc>
              <a:spcBef>
                <a:spcPts val="641"/>
              </a:spcBef>
            </a:pPr>
            <a:endParaRPr b="0" lang="en-US" sz="3200" spc="-1" strike="noStrike">
              <a:solidFill>
                <a:srgbClr val="000000"/>
              </a:solidFill>
              <a:latin typeface="Calibri"/>
            </a:endParaRPr>
          </a:p>
          <a:p>
            <a:pPr marL="343080" indent="-342720">
              <a:lnSpc>
                <a:spcPct val="100000"/>
              </a:lnSpc>
              <a:spcBef>
                <a:spcPts val="641"/>
              </a:spcBef>
            </a:pP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7" name="TextShape 1"/>
          <p:cNvSpPr txBox="1"/>
          <p:nvPr/>
        </p:nvSpPr>
        <p:spPr>
          <a:xfrm>
            <a:off x="685800" y="228600"/>
            <a:ext cx="7772040" cy="456840"/>
          </a:xfrm>
          <a:prstGeom prst="rect">
            <a:avLst/>
          </a:prstGeom>
          <a:noFill/>
          <a:ln>
            <a:noFill/>
          </a:ln>
        </p:spPr>
        <p:txBody>
          <a:bodyPr anchor="ctr"/>
          <a:p>
            <a:pPr algn="ctr">
              <a:lnSpc>
                <a:spcPct val="100000"/>
              </a:lnSpc>
            </a:pPr>
            <a:r>
              <a:rPr b="0" lang="en-US" sz="2400" spc="-1" strike="noStrike">
                <a:solidFill>
                  <a:srgbClr val="000000"/>
                </a:solidFill>
                <a:latin typeface="Calibri"/>
              </a:rPr>
              <a:t>A Simple 8085 Program (contd)</a:t>
            </a:r>
            <a:endParaRPr b="0" lang="en-US" sz="2400" spc="-1" strike="noStrike">
              <a:solidFill>
                <a:srgbClr val="000000"/>
              </a:solidFill>
              <a:latin typeface="Calibri"/>
            </a:endParaRPr>
          </a:p>
        </p:txBody>
      </p:sp>
      <p:sp>
        <p:nvSpPr>
          <p:cNvPr id="808" name="TextShape 2"/>
          <p:cNvSpPr txBox="1"/>
          <p:nvPr/>
        </p:nvSpPr>
        <p:spPr>
          <a:xfrm>
            <a:off x="380880" y="1600200"/>
            <a:ext cx="3885840" cy="4038120"/>
          </a:xfrm>
          <a:prstGeom prst="rect">
            <a:avLst/>
          </a:prstGeom>
          <a:noFill/>
          <a:ln>
            <a:noFill/>
          </a:ln>
        </p:spPr>
        <p:txBody>
          <a:bodyPr>
            <a:normAutofit/>
          </a:bodyPr>
          <a:p>
            <a:pPr marL="343080" indent="-342720">
              <a:lnSpc>
                <a:spcPct val="90000"/>
              </a:lnSpc>
              <a:spcBef>
                <a:spcPts val="641"/>
              </a:spcBef>
            </a:pPr>
            <a:r>
              <a:rPr b="0" lang="en-US" sz="3200" spc="-1" strike="noStrike">
                <a:solidFill>
                  <a:srgbClr val="000000"/>
                </a:solidFill>
                <a:latin typeface="Calibri"/>
              </a:rPr>
              <a:t>	</a:t>
            </a:r>
            <a:r>
              <a:rPr b="0" lang="en-US" sz="3200" spc="-1" strike="noStrike">
                <a:solidFill>
                  <a:srgbClr val="000000"/>
                </a:solidFill>
                <a:latin typeface="Calibri"/>
              </a:rPr>
              <a:t>	</a:t>
            </a:r>
            <a:r>
              <a:rPr b="0" lang="en-US" sz="3200" spc="-1" strike="noStrike">
                <a:solidFill>
                  <a:srgbClr val="000000"/>
                </a:solidFill>
                <a:latin typeface="Calibri"/>
              </a:rPr>
              <a:t>	</a:t>
            </a:r>
            <a:r>
              <a:rPr b="0" lang="en-US" sz="3200" spc="-1" strike="noStrike">
                <a:solidFill>
                  <a:srgbClr val="000000"/>
                </a:solidFill>
                <a:latin typeface="Calibri"/>
              </a:rPr>
              <a:t>LDA n</a:t>
            </a:r>
            <a:endParaRPr b="0" lang="en-US" sz="3200" spc="-1" strike="noStrike">
              <a:solidFill>
                <a:srgbClr val="000000"/>
              </a:solidFill>
              <a:latin typeface="Calibri"/>
            </a:endParaRPr>
          </a:p>
          <a:p>
            <a:pPr marL="343080" indent="-342720">
              <a:lnSpc>
                <a:spcPct val="90000"/>
              </a:lnSpc>
              <a:spcBef>
                <a:spcPts val="641"/>
              </a:spcBef>
            </a:pPr>
            <a:r>
              <a:rPr b="0" lang="en-US" sz="3200" spc="-1" strike="noStrike">
                <a:solidFill>
                  <a:srgbClr val="000000"/>
                </a:solidFill>
                <a:latin typeface="Calibri"/>
              </a:rPr>
              <a:t>	</a:t>
            </a:r>
            <a:r>
              <a:rPr b="0" lang="en-US" sz="3200" spc="-1" strike="noStrike">
                <a:solidFill>
                  <a:srgbClr val="000000"/>
                </a:solidFill>
                <a:latin typeface="Calibri"/>
              </a:rPr>
              <a:t>	</a:t>
            </a:r>
            <a:r>
              <a:rPr b="0" lang="en-US" sz="3200" spc="-1" strike="noStrike">
                <a:solidFill>
                  <a:srgbClr val="000000"/>
                </a:solidFill>
                <a:latin typeface="Calibri"/>
              </a:rPr>
              <a:t>	</a:t>
            </a:r>
            <a:r>
              <a:rPr b="0" lang="en-US" sz="3200" spc="-1" strike="noStrike">
                <a:solidFill>
                  <a:srgbClr val="000000"/>
                </a:solidFill>
                <a:latin typeface="Calibri"/>
              </a:rPr>
              <a:t>MOV B, A</a:t>
            </a:r>
            <a:endParaRPr b="0" lang="en-US" sz="3200" spc="-1" strike="noStrike">
              <a:solidFill>
                <a:srgbClr val="000000"/>
              </a:solidFill>
              <a:latin typeface="Calibri"/>
            </a:endParaRPr>
          </a:p>
          <a:p>
            <a:pPr marL="343080" indent="-342720">
              <a:lnSpc>
                <a:spcPct val="90000"/>
              </a:lnSpc>
              <a:spcBef>
                <a:spcPts val="641"/>
              </a:spcBef>
            </a:pPr>
            <a:r>
              <a:rPr b="0" lang="en-US" sz="3200" spc="-1" strike="noStrike">
                <a:solidFill>
                  <a:srgbClr val="000000"/>
                </a:solidFill>
                <a:latin typeface="Calibri"/>
              </a:rPr>
              <a:t>	</a:t>
            </a:r>
            <a:r>
              <a:rPr b="0" lang="en-US" sz="3200" spc="-1" strike="noStrike">
                <a:solidFill>
                  <a:srgbClr val="000000"/>
                </a:solidFill>
                <a:latin typeface="Calibri"/>
              </a:rPr>
              <a:t>	</a:t>
            </a:r>
            <a:r>
              <a:rPr b="0" lang="en-US" sz="3200" spc="-1" strike="noStrike">
                <a:solidFill>
                  <a:srgbClr val="000000"/>
                </a:solidFill>
                <a:latin typeface="Calibri"/>
              </a:rPr>
              <a:t>	</a:t>
            </a:r>
            <a:r>
              <a:rPr b="0" lang="en-US" sz="3200" spc="-1" strike="noStrike">
                <a:solidFill>
                  <a:srgbClr val="000000"/>
                </a:solidFill>
                <a:latin typeface="Calibri"/>
              </a:rPr>
              <a:t>XRA A</a:t>
            </a:r>
            <a:r>
              <a:rPr b="0" lang="en-US" sz="3200" spc="-1" strike="noStrike">
                <a:solidFill>
                  <a:srgbClr val="000000"/>
                </a:solidFill>
                <a:latin typeface="Calibri"/>
              </a:rPr>
              <a:t>	</a:t>
            </a:r>
            <a:endParaRPr b="0" lang="en-US" sz="3200" spc="-1" strike="noStrike">
              <a:solidFill>
                <a:srgbClr val="000000"/>
              </a:solidFill>
              <a:latin typeface="Calibri"/>
            </a:endParaRPr>
          </a:p>
          <a:p>
            <a:pPr marL="343080" indent="-342720">
              <a:lnSpc>
                <a:spcPct val="90000"/>
              </a:lnSpc>
              <a:spcBef>
                <a:spcPts val="641"/>
              </a:spcBef>
            </a:pPr>
            <a:r>
              <a:rPr b="0" i="1" lang="en-US" sz="3200" spc="-1" strike="noStrike">
                <a:solidFill>
                  <a:srgbClr val="000000"/>
                </a:solidFill>
                <a:latin typeface="Calibri"/>
              </a:rPr>
              <a:t>Loop:</a:t>
            </a:r>
            <a:r>
              <a:rPr b="0" i="1" lang="en-US" sz="3200" spc="-1" strike="noStrike">
                <a:solidFill>
                  <a:srgbClr val="000000"/>
                </a:solidFill>
                <a:latin typeface="Calibri"/>
              </a:rPr>
              <a:t>	</a:t>
            </a:r>
            <a:r>
              <a:rPr b="0" lang="en-US" sz="3200" spc="-1" strike="noStrike">
                <a:solidFill>
                  <a:srgbClr val="000000"/>
                </a:solidFill>
                <a:latin typeface="Calibri"/>
              </a:rPr>
              <a:t>ADD B</a:t>
            </a:r>
            <a:endParaRPr b="0" lang="en-US" sz="3200" spc="-1" strike="noStrike">
              <a:solidFill>
                <a:srgbClr val="000000"/>
              </a:solidFill>
              <a:latin typeface="Calibri"/>
            </a:endParaRPr>
          </a:p>
          <a:p>
            <a:pPr marL="343080" indent="-342720">
              <a:lnSpc>
                <a:spcPct val="90000"/>
              </a:lnSpc>
              <a:spcBef>
                <a:spcPts val="641"/>
              </a:spcBef>
            </a:pPr>
            <a:r>
              <a:rPr b="0" lang="en-US" sz="3200" spc="-1" strike="noStrike">
                <a:solidFill>
                  <a:srgbClr val="000000"/>
                </a:solidFill>
                <a:latin typeface="Calibri"/>
              </a:rPr>
              <a:t>	</a:t>
            </a:r>
            <a:r>
              <a:rPr b="0" lang="en-US" sz="3200" spc="-1" strike="noStrike">
                <a:solidFill>
                  <a:srgbClr val="000000"/>
                </a:solidFill>
                <a:latin typeface="Calibri"/>
              </a:rPr>
              <a:t>	</a:t>
            </a:r>
            <a:r>
              <a:rPr b="0" lang="en-US" sz="3200" spc="-1" strike="noStrike">
                <a:solidFill>
                  <a:srgbClr val="000000"/>
                </a:solidFill>
                <a:latin typeface="Calibri"/>
              </a:rPr>
              <a:t>	</a:t>
            </a:r>
            <a:r>
              <a:rPr b="0" lang="en-US" sz="3200" spc="-1" strike="noStrike">
                <a:solidFill>
                  <a:srgbClr val="000000"/>
                </a:solidFill>
                <a:latin typeface="Calibri"/>
              </a:rPr>
              <a:t>DCR B</a:t>
            </a:r>
            <a:r>
              <a:rPr b="0" lang="en-US" sz="3200" spc="-1" strike="noStrike">
                <a:solidFill>
                  <a:srgbClr val="000000"/>
                </a:solidFill>
                <a:latin typeface="Calibri"/>
              </a:rPr>
              <a:t>	</a:t>
            </a:r>
            <a:endParaRPr b="0" lang="en-US" sz="3200" spc="-1" strike="noStrike">
              <a:solidFill>
                <a:srgbClr val="000000"/>
              </a:solidFill>
              <a:latin typeface="Calibri"/>
            </a:endParaRPr>
          </a:p>
          <a:p>
            <a:pPr marL="343080" indent="-342720">
              <a:lnSpc>
                <a:spcPct val="90000"/>
              </a:lnSpc>
              <a:spcBef>
                <a:spcPts val="641"/>
              </a:spcBef>
            </a:pPr>
            <a:r>
              <a:rPr b="0" lang="en-US" sz="3200" spc="-1" strike="noStrike">
                <a:solidFill>
                  <a:srgbClr val="000000"/>
                </a:solidFill>
                <a:latin typeface="Calibri"/>
              </a:rPr>
              <a:t>	</a:t>
            </a:r>
            <a:r>
              <a:rPr b="0" lang="en-US" sz="3200" spc="-1" strike="noStrike">
                <a:solidFill>
                  <a:srgbClr val="000000"/>
                </a:solidFill>
                <a:latin typeface="Calibri"/>
              </a:rPr>
              <a:t>	</a:t>
            </a:r>
            <a:r>
              <a:rPr b="0" lang="en-US" sz="3200" spc="-1" strike="noStrike">
                <a:solidFill>
                  <a:srgbClr val="000000"/>
                </a:solidFill>
                <a:latin typeface="Calibri"/>
              </a:rPr>
              <a:t>	</a:t>
            </a:r>
            <a:r>
              <a:rPr b="0" lang="en-US" sz="3200" spc="-1" strike="noStrike">
                <a:solidFill>
                  <a:srgbClr val="000000"/>
                </a:solidFill>
                <a:latin typeface="Calibri"/>
              </a:rPr>
              <a:t>JNZ </a:t>
            </a:r>
            <a:r>
              <a:rPr b="0" i="1" lang="en-US" sz="3200" spc="-1" strike="noStrike">
                <a:solidFill>
                  <a:srgbClr val="000000"/>
                </a:solidFill>
                <a:latin typeface="Calibri"/>
              </a:rPr>
              <a:t>Loop</a:t>
            </a:r>
            <a:endParaRPr b="0" lang="en-US" sz="3200" spc="-1" strike="noStrike">
              <a:solidFill>
                <a:srgbClr val="000000"/>
              </a:solidFill>
              <a:latin typeface="Calibri"/>
            </a:endParaRPr>
          </a:p>
          <a:p>
            <a:pPr marL="343080" indent="-342720">
              <a:lnSpc>
                <a:spcPct val="90000"/>
              </a:lnSpc>
              <a:spcBef>
                <a:spcPts val="641"/>
              </a:spcBef>
            </a:pPr>
            <a:r>
              <a:rPr b="0" i="1" lang="en-US" sz="3200" spc="-1" strike="noStrike">
                <a:solidFill>
                  <a:srgbClr val="000000"/>
                </a:solidFill>
                <a:latin typeface="Calibri"/>
              </a:rPr>
              <a:t>	</a:t>
            </a:r>
            <a:r>
              <a:rPr b="0" i="1" lang="en-US" sz="3200" spc="-1" strike="noStrike">
                <a:solidFill>
                  <a:srgbClr val="000000"/>
                </a:solidFill>
                <a:latin typeface="Calibri"/>
              </a:rPr>
              <a:t>	</a:t>
            </a:r>
            <a:r>
              <a:rPr b="0" lang="en-US" sz="3200" spc="-1" strike="noStrike">
                <a:solidFill>
                  <a:srgbClr val="000000"/>
                </a:solidFill>
                <a:latin typeface="Calibri"/>
              </a:rPr>
              <a:t>STA</a:t>
            </a:r>
            <a:r>
              <a:rPr b="0" i="1" lang="en-US" sz="3200" spc="-1" strike="noStrike">
                <a:solidFill>
                  <a:srgbClr val="000000"/>
                </a:solidFill>
                <a:latin typeface="Calibri"/>
              </a:rPr>
              <a:t> total</a:t>
            </a:r>
            <a:endParaRPr b="0" lang="en-US" sz="3200" spc="-1" strike="noStrike">
              <a:solidFill>
                <a:srgbClr val="000000"/>
              </a:solidFill>
              <a:latin typeface="Calibri"/>
            </a:endParaRPr>
          </a:p>
          <a:p>
            <a:pPr marL="343080" indent="-342720">
              <a:lnSpc>
                <a:spcPct val="90000"/>
              </a:lnSpc>
              <a:spcBef>
                <a:spcPts val="641"/>
              </a:spcBef>
            </a:pPr>
            <a:endParaRPr b="0" lang="en-US" sz="3200" spc="-1" strike="noStrike">
              <a:solidFill>
                <a:srgbClr val="000000"/>
              </a:solidFill>
              <a:latin typeface="Calibri"/>
            </a:endParaRPr>
          </a:p>
        </p:txBody>
      </p:sp>
      <p:sp>
        <p:nvSpPr>
          <p:cNvPr id="809" name="CustomShape 3"/>
          <p:cNvSpPr/>
          <p:nvPr/>
        </p:nvSpPr>
        <p:spPr>
          <a:xfrm>
            <a:off x="4495680" y="1600200"/>
            <a:ext cx="75960" cy="1066320"/>
          </a:xfrm>
          <a:prstGeom prst="rightBrace">
            <a:avLst>
              <a:gd name="adj1" fmla="val 116667"/>
              <a:gd name="adj2" fmla="val 50000"/>
            </a:avLst>
          </a:prstGeom>
          <a:noFill/>
          <a:ln w="9360">
            <a:solidFill>
              <a:schemeClr val="tx1"/>
            </a:solidFill>
            <a:round/>
          </a:ln>
        </p:spPr>
        <p:style>
          <a:lnRef idx="0"/>
          <a:fillRef idx="0"/>
          <a:effectRef idx="0"/>
          <a:fontRef idx="minor"/>
        </p:style>
      </p:sp>
      <p:sp>
        <p:nvSpPr>
          <p:cNvPr id="810" name="CustomShape 4"/>
          <p:cNvSpPr/>
          <p:nvPr/>
        </p:nvSpPr>
        <p:spPr>
          <a:xfrm>
            <a:off x="4614840" y="1828800"/>
            <a:ext cx="1150560" cy="57780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IN" sz="3200" spc="-1" strike="noStrike">
                <a:solidFill>
                  <a:srgbClr val="000000"/>
                </a:solidFill>
                <a:latin typeface="Calibri"/>
              </a:rPr>
              <a:t>i = n</a:t>
            </a:r>
            <a:endParaRPr b="0" lang="en-IN" sz="3200" spc="-1" strike="noStrike">
              <a:latin typeface="Arial"/>
            </a:endParaRPr>
          </a:p>
        </p:txBody>
      </p:sp>
      <p:sp>
        <p:nvSpPr>
          <p:cNvPr id="811" name="CustomShape 5"/>
          <p:cNvSpPr/>
          <p:nvPr/>
        </p:nvSpPr>
        <p:spPr>
          <a:xfrm>
            <a:off x="4495680" y="2743200"/>
            <a:ext cx="75960" cy="380520"/>
          </a:xfrm>
          <a:prstGeom prst="rightBrace">
            <a:avLst>
              <a:gd name="adj1" fmla="val 41667"/>
              <a:gd name="adj2" fmla="val 50000"/>
            </a:avLst>
          </a:prstGeom>
          <a:noFill/>
          <a:ln w="9360">
            <a:solidFill>
              <a:schemeClr val="tx1"/>
            </a:solidFill>
            <a:round/>
          </a:ln>
        </p:spPr>
        <p:style>
          <a:lnRef idx="0"/>
          <a:fillRef idx="0"/>
          <a:effectRef idx="0"/>
          <a:fontRef idx="minor"/>
        </p:style>
      </p:sp>
      <p:sp>
        <p:nvSpPr>
          <p:cNvPr id="812" name="CustomShape 6"/>
          <p:cNvSpPr/>
          <p:nvPr/>
        </p:nvSpPr>
        <p:spPr>
          <a:xfrm>
            <a:off x="4495680" y="3276720"/>
            <a:ext cx="75960" cy="380520"/>
          </a:xfrm>
          <a:prstGeom prst="rightBrace">
            <a:avLst>
              <a:gd name="adj1" fmla="val 41667"/>
              <a:gd name="adj2" fmla="val 50000"/>
            </a:avLst>
          </a:prstGeom>
          <a:noFill/>
          <a:ln w="9360">
            <a:solidFill>
              <a:schemeClr val="tx1"/>
            </a:solidFill>
            <a:round/>
          </a:ln>
        </p:spPr>
        <p:style>
          <a:lnRef idx="0"/>
          <a:fillRef idx="0"/>
          <a:effectRef idx="0"/>
          <a:fontRef idx="minor"/>
        </p:style>
      </p:sp>
      <p:sp>
        <p:nvSpPr>
          <p:cNvPr id="813" name="CustomShape 7"/>
          <p:cNvSpPr/>
          <p:nvPr/>
        </p:nvSpPr>
        <p:spPr>
          <a:xfrm>
            <a:off x="4495680" y="3809880"/>
            <a:ext cx="75960" cy="380520"/>
          </a:xfrm>
          <a:prstGeom prst="rightBrace">
            <a:avLst>
              <a:gd name="adj1" fmla="val 41667"/>
              <a:gd name="adj2" fmla="val 50000"/>
            </a:avLst>
          </a:prstGeom>
          <a:noFill/>
          <a:ln w="9360">
            <a:solidFill>
              <a:schemeClr val="tx1"/>
            </a:solidFill>
            <a:round/>
          </a:ln>
        </p:spPr>
        <p:style>
          <a:lnRef idx="0"/>
          <a:fillRef idx="0"/>
          <a:effectRef idx="0"/>
          <a:fontRef idx="minor"/>
        </p:style>
      </p:sp>
      <p:sp>
        <p:nvSpPr>
          <p:cNvPr id="814" name="CustomShape 8"/>
          <p:cNvSpPr/>
          <p:nvPr/>
        </p:nvSpPr>
        <p:spPr>
          <a:xfrm>
            <a:off x="4495680" y="4343400"/>
            <a:ext cx="75960" cy="380520"/>
          </a:xfrm>
          <a:prstGeom prst="rightBrace">
            <a:avLst>
              <a:gd name="adj1" fmla="val 41667"/>
              <a:gd name="adj2" fmla="val 50000"/>
            </a:avLst>
          </a:prstGeom>
          <a:noFill/>
          <a:ln w="9360">
            <a:solidFill>
              <a:schemeClr val="tx1"/>
            </a:solidFill>
            <a:round/>
          </a:ln>
        </p:spPr>
        <p:style>
          <a:lnRef idx="0"/>
          <a:fillRef idx="0"/>
          <a:effectRef idx="0"/>
          <a:fontRef idx="minor"/>
        </p:style>
      </p:sp>
      <p:sp>
        <p:nvSpPr>
          <p:cNvPr id="815" name="CustomShape 9"/>
          <p:cNvSpPr/>
          <p:nvPr/>
        </p:nvSpPr>
        <p:spPr>
          <a:xfrm>
            <a:off x="4495680" y="4876920"/>
            <a:ext cx="75960" cy="380520"/>
          </a:xfrm>
          <a:prstGeom prst="rightBrace">
            <a:avLst>
              <a:gd name="adj1" fmla="val 41667"/>
              <a:gd name="adj2" fmla="val 50000"/>
            </a:avLst>
          </a:prstGeom>
          <a:noFill/>
          <a:ln w="9360">
            <a:solidFill>
              <a:schemeClr val="tx1"/>
            </a:solidFill>
            <a:round/>
          </a:ln>
        </p:spPr>
        <p:style>
          <a:lnRef idx="0"/>
          <a:fillRef idx="0"/>
          <a:effectRef idx="0"/>
          <a:fontRef idx="minor"/>
        </p:style>
      </p:sp>
      <p:sp>
        <p:nvSpPr>
          <p:cNvPr id="816" name="CustomShape 10"/>
          <p:cNvSpPr/>
          <p:nvPr/>
        </p:nvSpPr>
        <p:spPr>
          <a:xfrm>
            <a:off x="4800600" y="2590920"/>
            <a:ext cx="4343040" cy="577800"/>
          </a:xfrm>
          <a:prstGeom prst="rect">
            <a:avLst/>
          </a:prstGeom>
          <a:noFill/>
          <a:ln w="9360">
            <a:noFill/>
          </a:ln>
        </p:spPr>
        <p:style>
          <a:lnRef idx="0"/>
          <a:fillRef idx="0"/>
          <a:effectRef idx="0"/>
          <a:fontRef idx="minor"/>
        </p:style>
        <p:txBody>
          <a:bodyPr lIns="90000" rIns="90000" tIns="45000" bIns="45000"/>
          <a:p>
            <a:pPr>
              <a:lnSpc>
                <a:spcPct val="100000"/>
              </a:lnSpc>
            </a:pPr>
            <a:r>
              <a:rPr b="0" i="1" lang="en-IN" sz="3200" spc="-1" strike="noStrike">
                <a:solidFill>
                  <a:srgbClr val="000000"/>
                </a:solidFill>
                <a:latin typeface="Calibri"/>
              </a:rPr>
              <a:t>sum</a:t>
            </a:r>
            <a:r>
              <a:rPr b="0" lang="en-IN" sz="3200" spc="-1" strike="noStrike">
                <a:solidFill>
                  <a:srgbClr val="000000"/>
                </a:solidFill>
                <a:latin typeface="Calibri"/>
              </a:rPr>
              <a:t> = A </a:t>
            </a:r>
            <a:r>
              <a:rPr b="0" lang="en-IN" sz="3200" spc="-1" strike="noStrike">
                <a:solidFill>
                  <a:srgbClr val="000000"/>
                </a:solidFill>
                <a:latin typeface="Symbol"/>
              </a:rPr>
              <a:t></a:t>
            </a:r>
            <a:r>
              <a:rPr b="0" lang="en-IN" sz="3200" spc="-1" strike="noStrike">
                <a:solidFill>
                  <a:srgbClr val="000000"/>
                </a:solidFill>
                <a:latin typeface="Calibri"/>
              </a:rPr>
              <a:t> A = 0</a:t>
            </a:r>
            <a:endParaRPr b="0" lang="en-IN" sz="3200" spc="-1" strike="noStrike">
              <a:latin typeface="Arial"/>
            </a:endParaRPr>
          </a:p>
        </p:txBody>
      </p:sp>
      <p:sp>
        <p:nvSpPr>
          <p:cNvPr id="817" name="CustomShape 11"/>
          <p:cNvSpPr/>
          <p:nvPr/>
        </p:nvSpPr>
        <p:spPr>
          <a:xfrm>
            <a:off x="4800600" y="3124080"/>
            <a:ext cx="4343040" cy="577800"/>
          </a:xfrm>
          <a:prstGeom prst="rect">
            <a:avLst/>
          </a:prstGeom>
          <a:noFill/>
          <a:ln w="9360">
            <a:noFill/>
          </a:ln>
        </p:spPr>
        <p:style>
          <a:lnRef idx="0"/>
          <a:fillRef idx="0"/>
          <a:effectRef idx="0"/>
          <a:fontRef idx="minor"/>
        </p:style>
        <p:txBody>
          <a:bodyPr lIns="90000" rIns="90000" tIns="45000" bIns="45000"/>
          <a:p>
            <a:pPr>
              <a:lnSpc>
                <a:spcPct val="100000"/>
              </a:lnSpc>
            </a:pPr>
            <a:r>
              <a:rPr b="0" i="1" lang="en-IN" sz="3200" spc="-1" strike="noStrike">
                <a:solidFill>
                  <a:srgbClr val="000000"/>
                </a:solidFill>
                <a:latin typeface="Calibri"/>
              </a:rPr>
              <a:t>sum</a:t>
            </a:r>
            <a:r>
              <a:rPr b="0" lang="en-IN" sz="3200" spc="-1" strike="noStrike">
                <a:solidFill>
                  <a:srgbClr val="000000"/>
                </a:solidFill>
                <a:latin typeface="Calibri"/>
              </a:rPr>
              <a:t> = </a:t>
            </a:r>
            <a:r>
              <a:rPr b="0" i="1" lang="en-IN" sz="3200" spc="-1" strike="noStrike">
                <a:solidFill>
                  <a:srgbClr val="000000"/>
                </a:solidFill>
                <a:latin typeface="Calibri"/>
              </a:rPr>
              <a:t>sum + </a:t>
            </a:r>
            <a:r>
              <a:rPr b="0" lang="en-IN" sz="3200" spc="-1" strike="noStrike">
                <a:solidFill>
                  <a:srgbClr val="000000"/>
                </a:solidFill>
                <a:latin typeface="Calibri"/>
              </a:rPr>
              <a:t>i </a:t>
            </a:r>
            <a:endParaRPr b="0" lang="en-IN" sz="3200" spc="-1" strike="noStrike">
              <a:latin typeface="Arial"/>
            </a:endParaRPr>
          </a:p>
        </p:txBody>
      </p:sp>
      <p:sp>
        <p:nvSpPr>
          <p:cNvPr id="818" name="CustomShape 12"/>
          <p:cNvSpPr/>
          <p:nvPr/>
        </p:nvSpPr>
        <p:spPr>
          <a:xfrm>
            <a:off x="4800600" y="3657600"/>
            <a:ext cx="4343040" cy="577800"/>
          </a:xfrm>
          <a:prstGeom prst="rect">
            <a:avLst/>
          </a:prstGeom>
          <a:noFill/>
          <a:ln w="9360">
            <a:noFill/>
          </a:ln>
        </p:spPr>
        <p:style>
          <a:lnRef idx="0"/>
          <a:fillRef idx="0"/>
          <a:effectRef idx="0"/>
          <a:fontRef idx="minor"/>
        </p:style>
        <p:txBody>
          <a:bodyPr lIns="90000" rIns="90000" tIns="45000" bIns="45000"/>
          <a:p>
            <a:pPr>
              <a:lnSpc>
                <a:spcPct val="100000"/>
              </a:lnSpc>
            </a:pPr>
            <a:r>
              <a:rPr b="0" i="1" lang="en-IN" sz="3200" spc="-1" strike="noStrike">
                <a:solidFill>
                  <a:srgbClr val="000000"/>
                </a:solidFill>
                <a:latin typeface="Calibri"/>
              </a:rPr>
              <a:t>i = i - </a:t>
            </a:r>
            <a:r>
              <a:rPr b="0" lang="en-IN" sz="3200" spc="-1" strike="noStrike">
                <a:solidFill>
                  <a:srgbClr val="000000"/>
                </a:solidFill>
                <a:latin typeface="Calibri"/>
              </a:rPr>
              <a:t>1 </a:t>
            </a:r>
            <a:endParaRPr b="0" lang="en-IN" sz="3200" spc="-1" strike="noStrike">
              <a:latin typeface="Arial"/>
            </a:endParaRPr>
          </a:p>
        </p:txBody>
      </p:sp>
      <p:sp>
        <p:nvSpPr>
          <p:cNvPr id="819" name="CustomShape 13"/>
          <p:cNvSpPr/>
          <p:nvPr/>
        </p:nvSpPr>
        <p:spPr>
          <a:xfrm>
            <a:off x="4648320" y="4191120"/>
            <a:ext cx="4343040" cy="577800"/>
          </a:xfrm>
          <a:prstGeom prst="rect">
            <a:avLst/>
          </a:prstGeom>
          <a:noFill/>
          <a:ln w="9360">
            <a:noFill/>
          </a:ln>
        </p:spPr>
        <p:style>
          <a:lnRef idx="0"/>
          <a:fillRef idx="0"/>
          <a:effectRef idx="0"/>
          <a:fontRef idx="minor"/>
        </p:style>
        <p:txBody>
          <a:bodyPr lIns="90000" rIns="90000" tIns="45000" bIns="45000"/>
          <a:p>
            <a:pPr>
              <a:lnSpc>
                <a:spcPct val="100000"/>
              </a:lnSpc>
            </a:pPr>
            <a:r>
              <a:rPr b="0" lang="en-IN" sz="3200" spc="-1" strike="noStrike">
                <a:solidFill>
                  <a:srgbClr val="000000"/>
                </a:solidFill>
                <a:latin typeface="Calibri"/>
              </a:rPr>
              <a:t> </a:t>
            </a:r>
            <a:r>
              <a:rPr b="0" lang="en-IN" sz="2000" spc="-1" strike="noStrike">
                <a:solidFill>
                  <a:srgbClr val="000000"/>
                </a:solidFill>
                <a:latin typeface="Calibri"/>
              </a:rPr>
              <a:t>IF i </a:t>
            </a:r>
            <a:r>
              <a:rPr b="0" lang="en-IN" sz="2000" spc="-1" strike="noStrike">
                <a:solidFill>
                  <a:srgbClr val="000000"/>
                </a:solidFill>
                <a:latin typeface="Symbol"/>
              </a:rPr>
              <a:t></a:t>
            </a:r>
            <a:r>
              <a:rPr b="0" lang="en-IN" sz="2000" spc="-1" strike="noStrike">
                <a:solidFill>
                  <a:srgbClr val="000000"/>
                </a:solidFill>
                <a:latin typeface="Calibri"/>
              </a:rPr>
              <a:t> 0 THEN GOTO </a:t>
            </a:r>
            <a:r>
              <a:rPr b="0" i="1" lang="en-IN" sz="2000" spc="-1" strike="noStrike">
                <a:solidFill>
                  <a:srgbClr val="000000"/>
                </a:solidFill>
                <a:latin typeface="Calibri"/>
              </a:rPr>
              <a:t>Loop</a:t>
            </a:r>
            <a:endParaRPr b="0" lang="en-IN" sz="2000" spc="-1" strike="noStrike">
              <a:latin typeface="Arial"/>
            </a:endParaRPr>
          </a:p>
        </p:txBody>
      </p:sp>
      <p:sp>
        <p:nvSpPr>
          <p:cNvPr id="820" name="CustomShape 14"/>
          <p:cNvSpPr/>
          <p:nvPr/>
        </p:nvSpPr>
        <p:spPr>
          <a:xfrm>
            <a:off x="4648320" y="4648320"/>
            <a:ext cx="4343040" cy="577800"/>
          </a:xfrm>
          <a:prstGeom prst="rect">
            <a:avLst/>
          </a:prstGeom>
          <a:noFill/>
          <a:ln w="9360">
            <a:noFill/>
          </a:ln>
        </p:spPr>
        <p:style>
          <a:lnRef idx="0"/>
          <a:fillRef idx="0"/>
          <a:effectRef idx="0"/>
          <a:fontRef idx="minor"/>
        </p:style>
        <p:txBody>
          <a:bodyPr lIns="90000" rIns="90000" tIns="45000" bIns="45000"/>
          <a:p>
            <a:pPr>
              <a:lnSpc>
                <a:spcPct val="100000"/>
              </a:lnSpc>
            </a:pPr>
            <a:r>
              <a:rPr b="0" lang="en-IN" sz="3200" spc="-1" strike="noStrike">
                <a:solidFill>
                  <a:srgbClr val="000000"/>
                </a:solidFill>
                <a:latin typeface="Calibri"/>
              </a:rPr>
              <a:t> </a:t>
            </a:r>
            <a:r>
              <a:rPr b="0" i="1" lang="en-IN" sz="2000" spc="-1" strike="noStrike">
                <a:solidFill>
                  <a:srgbClr val="000000"/>
                </a:solidFill>
                <a:latin typeface="Calibri"/>
              </a:rPr>
              <a:t>total = sum</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1" name="TextShape 1"/>
          <p:cNvSpPr txBox="1"/>
          <p:nvPr/>
        </p:nvSpPr>
        <p:spPr>
          <a:xfrm>
            <a:off x="457200" y="274680"/>
            <a:ext cx="8229240" cy="1142640"/>
          </a:xfrm>
          <a:prstGeom prst="rect">
            <a:avLst/>
          </a:prstGeom>
          <a:noFill/>
          <a:ln>
            <a:noFill/>
          </a:ln>
        </p:spPr>
        <p:txBody>
          <a:bodyPr anchor="ctr"/>
          <a:p>
            <a:pPr algn="ctr">
              <a:lnSpc>
                <a:spcPct val="100000"/>
              </a:lnSpc>
            </a:pPr>
            <a:r>
              <a:rPr b="0" lang="en-US" sz="4400" spc="-1" strike="noStrike">
                <a:solidFill>
                  <a:srgbClr val="000000"/>
                </a:solidFill>
                <a:latin typeface="Calibri"/>
              </a:rPr>
              <a:t>Execution trace</a:t>
            </a:r>
            <a:endParaRPr b="0" lang="en-US" sz="4400" spc="-1" strike="noStrike">
              <a:solidFill>
                <a:srgbClr val="000000"/>
              </a:solidFill>
              <a:latin typeface="Calibri"/>
            </a:endParaRPr>
          </a:p>
        </p:txBody>
      </p:sp>
      <p:graphicFrame>
        <p:nvGraphicFramePr>
          <p:cNvPr id="822" name="Table 2"/>
          <p:cNvGraphicFramePr/>
          <p:nvPr/>
        </p:nvGraphicFramePr>
        <p:xfrm>
          <a:off x="304920" y="1828800"/>
          <a:ext cx="8305560" cy="4266720"/>
        </p:xfrm>
        <a:graphic>
          <a:graphicData uri="http://schemas.openxmlformats.org/drawingml/2006/table">
            <a:tbl>
              <a:tblPr/>
              <a:tblGrid>
                <a:gridCol w="1384200"/>
                <a:gridCol w="1384200"/>
                <a:gridCol w="1384200"/>
                <a:gridCol w="1384200"/>
                <a:gridCol w="1384200"/>
                <a:gridCol w="1384560"/>
              </a:tblGrid>
              <a:tr h="596160">
                <a:tc>
                  <a:txBody>
                    <a:bodyPr/>
                    <a:p>
                      <a:pPr algn="ctr">
                        <a:lnSpc>
                          <a:spcPct val="100000"/>
                        </a:lnSpc>
                        <a:spcBef>
                          <a:spcPts val="360"/>
                        </a:spcBef>
                      </a:pPr>
                      <a:r>
                        <a:rPr b="0" lang="en-IN" sz="1800" spc="-1" strike="noStrike">
                          <a:solidFill>
                            <a:srgbClr val="000000"/>
                          </a:solidFill>
                          <a:latin typeface="Times New Roman"/>
                        </a:rPr>
                        <a:t>Instruction</a:t>
                      </a:r>
                      <a:endParaRPr b="0" lang="en-IN" sz="1800" spc="-1" strike="noStrike">
                        <a:latin typeface="Arial"/>
                      </a:endParaRPr>
                    </a:p>
                  </a:txBody>
                  <a:tcPr marL="91440" marR="91440">
                    <a:lnL w="28080">
                      <a:solidFill>
                        <a:srgbClr val="000000"/>
                      </a:solidFill>
                    </a:lnL>
                    <a:lnR w="12240">
                      <a:solidFill>
                        <a:srgbClr val="000000"/>
                      </a:solidFill>
                    </a:lnR>
                    <a:lnT w="28080">
                      <a:solidFill>
                        <a:srgbClr val="000000"/>
                      </a:solidFill>
                    </a:lnT>
                    <a:lnB w="12240">
                      <a:solidFill>
                        <a:srgbClr val="000000"/>
                      </a:solidFill>
                    </a:lnB>
                    <a:noFill/>
                  </a:tcPr>
                </a:tc>
                <a:tc>
                  <a:txBody>
                    <a:bodyPr/>
                    <a:p>
                      <a:pPr algn="ctr">
                        <a:lnSpc>
                          <a:spcPct val="100000"/>
                        </a:lnSpc>
                        <a:spcBef>
                          <a:spcPts val="360"/>
                        </a:spcBef>
                      </a:pPr>
                      <a:r>
                        <a:rPr b="0" lang="en-IN" sz="1800" spc="-1" strike="noStrike">
                          <a:solidFill>
                            <a:srgbClr val="000000"/>
                          </a:solidFill>
                          <a:latin typeface="Times New Roman"/>
                        </a:rPr>
                        <a:t>1st Loop</a:t>
                      </a:r>
                      <a:endParaRPr b="0" lang="en-IN" sz="1800" spc="-1" strike="noStrike">
                        <a:latin typeface="Arial"/>
                      </a:endParaRPr>
                    </a:p>
                  </a:txBody>
                  <a:tcPr marL="91440" marR="91440">
                    <a:lnL w="12240">
                      <a:solidFill>
                        <a:srgbClr val="000000"/>
                      </a:solidFill>
                    </a:lnL>
                    <a:lnR w="12240">
                      <a:solidFill>
                        <a:srgbClr val="000000"/>
                      </a:solidFill>
                    </a:lnR>
                    <a:lnT w="28080">
                      <a:solidFill>
                        <a:srgbClr val="000000"/>
                      </a:solidFill>
                    </a:lnT>
                    <a:lnB w="12240">
                      <a:solidFill>
                        <a:srgbClr val="000000"/>
                      </a:solidFill>
                    </a:lnB>
                    <a:noFill/>
                  </a:tcPr>
                </a:tc>
                <a:tc>
                  <a:txBody>
                    <a:bodyPr/>
                    <a:p>
                      <a:pPr algn="ctr">
                        <a:lnSpc>
                          <a:spcPct val="100000"/>
                        </a:lnSpc>
                        <a:spcBef>
                          <a:spcPts val="360"/>
                        </a:spcBef>
                      </a:pPr>
                      <a:r>
                        <a:rPr b="0" lang="en-IN" sz="1800" spc="-1" strike="noStrike">
                          <a:solidFill>
                            <a:srgbClr val="000000"/>
                          </a:solidFill>
                          <a:latin typeface="Times New Roman"/>
                        </a:rPr>
                        <a:t>2nd Loop</a:t>
                      </a:r>
                      <a:endParaRPr b="0" lang="en-IN" sz="1800" spc="-1" strike="noStrike">
                        <a:latin typeface="Arial"/>
                      </a:endParaRPr>
                    </a:p>
                  </a:txBody>
                  <a:tcPr marL="91440" marR="91440">
                    <a:lnL w="12240">
                      <a:solidFill>
                        <a:srgbClr val="000000"/>
                      </a:solidFill>
                    </a:lnL>
                    <a:lnR w="12240">
                      <a:solidFill>
                        <a:srgbClr val="000000"/>
                      </a:solidFill>
                    </a:lnR>
                    <a:lnT w="28080">
                      <a:solidFill>
                        <a:srgbClr val="000000"/>
                      </a:solidFill>
                    </a:lnT>
                    <a:lnB w="12240">
                      <a:solidFill>
                        <a:srgbClr val="000000"/>
                      </a:solidFill>
                    </a:lnB>
                    <a:noFill/>
                  </a:tcPr>
                </a:tc>
                <a:tc>
                  <a:txBody>
                    <a:bodyPr/>
                    <a:p>
                      <a:pPr algn="ctr">
                        <a:lnSpc>
                          <a:spcPct val="100000"/>
                        </a:lnSpc>
                        <a:spcBef>
                          <a:spcPts val="360"/>
                        </a:spcBef>
                      </a:pPr>
                      <a:r>
                        <a:rPr b="0" lang="en-IN" sz="1800" spc="-1" strike="noStrike">
                          <a:solidFill>
                            <a:srgbClr val="000000"/>
                          </a:solidFill>
                          <a:latin typeface="Times New Roman"/>
                        </a:rPr>
                        <a:t>3rd Loop</a:t>
                      </a:r>
                      <a:endParaRPr b="0" lang="en-IN" sz="1800" spc="-1" strike="noStrike">
                        <a:latin typeface="Arial"/>
                      </a:endParaRPr>
                    </a:p>
                  </a:txBody>
                  <a:tcPr marL="91440" marR="91440">
                    <a:lnL w="12240">
                      <a:solidFill>
                        <a:srgbClr val="000000"/>
                      </a:solidFill>
                    </a:lnL>
                    <a:lnR w="12240">
                      <a:solidFill>
                        <a:srgbClr val="000000"/>
                      </a:solidFill>
                    </a:lnR>
                    <a:lnT w="28080">
                      <a:solidFill>
                        <a:srgbClr val="000000"/>
                      </a:solidFill>
                    </a:lnT>
                    <a:lnB w="12240">
                      <a:solidFill>
                        <a:srgbClr val="000000"/>
                      </a:solidFill>
                    </a:lnB>
                    <a:noFill/>
                  </a:tcPr>
                </a:tc>
                <a:tc>
                  <a:txBody>
                    <a:bodyPr/>
                    <a:p>
                      <a:pPr algn="ctr">
                        <a:lnSpc>
                          <a:spcPct val="100000"/>
                        </a:lnSpc>
                        <a:spcBef>
                          <a:spcPts val="360"/>
                        </a:spcBef>
                      </a:pPr>
                      <a:r>
                        <a:rPr b="0" lang="en-IN" sz="1800" spc="-1" strike="noStrike">
                          <a:solidFill>
                            <a:srgbClr val="000000"/>
                          </a:solidFill>
                          <a:latin typeface="Times New Roman"/>
                        </a:rPr>
                        <a:t>4th Loop</a:t>
                      </a:r>
                      <a:endParaRPr b="0" lang="en-IN" sz="1800" spc="-1" strike="noStrike">
                        <a:latin typeface="Arial"/>
                      </a:endParaRPr>
                    </a:p>
                  </a:txBody>
                  <a:tcPr marL="91440" marR="91440">
                    <a:lnL w="12240">
                      <a:solidFill>
                        <a:srgbClr val="000000"/>
                      </a:solidFill>
                    </a:lnL>
                    <a:lnR w="12240">
                      <a:solidFill>
                        <a:srgbClr val="000000"/>
                      </a:solidFill>
                    </a:lnR>
                    <a:lnT w="28080">
                      <a:solidFill>
                        <a:srgbClr val="000000"/>
                      </a:solidFill>
                    </a:lnT>
                    <a:lnB w="12240">
                      <a:solidFill>
                        <a:srgbClr val="000000"/>
                      </a:solidFill>
                    </a:lnB>
                    <a:noFill/>
                  </a:tcPr>
                </a:tc>
                <a:tc>
                  <a:txBody>
                    <a:bodyPr/>
                    <a:p>
                      <a:pPr algn="ctr">
                        <a:lnSpc>
                          <a:spcPct val="100000"/>
                        </a:lnSpc>
                        <a:spcBef>
                          <a:spcPts val="360"/>
                        </a:spcBef>
                      </a:pPr>
                      <a:r>
                        <a:rPr b="0" lang="en-IN" sz="1800" spc="-1" strike="noStrike">
                          <a:solidFill>
                            <a:srgbClr val="000000"/>
                          </a:solidFill>
                          <a:latin typeface="Times New Roman"/>
                        </a:rPr>
                        <a:t>5th Loop</a:t>
                      </a:r>
                      <a:endParaRPr b="0" lang="en-IN" sz="1800" spc="-1" strike="noStrike">
                        <a:latin typeface="Arial"/>
                      </a:endParaRPr>
                    </a:p>
                  </a:txBody>
                  <a:tcPr marL="91440" marR="91440">
                    <a:lnL w="12240">
                      <a:solidFill>
                        <a:srgbClr val="000000"/>
                      </a:solidFill>
                    </a:lnL>
                    <a:lnR w="28080">
                      <a:solidFill>
                        <a:srgbClr val="000000"/>
                      </a:solidFill>
                    </a:lnR>
                    <a:lnT w="28080">
                      <a:solidFill>
                        <a:srgbClr val="000000"/>
                      </a:solidFill>
                    </a:lnT>
                    <a:lnB w="12240">
                      <a:solidFill>
                        <a:srgbClr val="000000"/>
                      </a:solidFill>
                    </a:lnB>
                    <a:noFill/>
                  </a:tcPr>
                </a:tc>
              </a:tr>
              <a:tr h="643680">
                <a:tc>
                  <a:txBody>
                    <a:bodyPr/>
                    <a:p>
                      <a:pPr>
                        <a:lnSpc>
                          <a:spcPct val="100000"/>
                        </a:lnSpc>
                        <a:spcBef>
                          <a:spcPts val="360"/>
                        </a:spcBef>
                      </a:pPr>
                      <a:r>
                        <a:rPr b="0" lang="en-IN" sz="1800" spc="-1" strike="noStrike">
                          <a:solidFill>
                            <a:srgbClr val="000000"/>
                          </a:solidFill>
                          <a:latin typeface="Times New Roman"/>
                        </a:rPr>
                        <a:t>LDA n</a:t>
                      </a:r>
                      <a:endParaRPr b="0" lang="en-IN" sz="1800" spc="-1" strike="noStrike">
                        <a:latin typeface="Arial"/>
                      </a:endParaRPr>
                    </a:p>
                    <a:p>
                      <a:pPr>
                        <a:lnSpc>
                          <a:spcPct val="100000"/>
                        </a:lnSpc>
                        <a:spcBef>
                          <a:spcPts val="360"/>
                        </a:spcBef>
                      </a:pPr>
                      <a:r>
                        <a:rPr b="0" lang="en-IN" sz="1800" spc="-1" strike="noStrike">
                          <a:solidFill>
                            <a:srgbClr val="000000"/>
                          </a:solidFill>
                          <a:latin typeface="Times New Roman"/>
                        </a:rPr>
                        <a:t>MOV B, A</a:t>
                      </a:r>
                      <a:endParaRPr b="0" lang="en-IN" sz="18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360"/>
                        </a:spcBef>
                      </a:pPr>
                      <a:r>
                        <a:rPr b="0" lang="en-IN" sz="1800" spc="-1" strike="noStrike">
                          <a:solidFill>
                            <a:srgbClr val="000000"/>
                          </a:solidFill>
                          <a:latin typeface="Times New Roman"/>
                        </a:rPr>
                        <a:t>B = 5</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596160">
                <a:tc>
                  <a:txBody>
                    <a:bodyPr/>
                    <a:p>
                      <a:pPr>
                        <a:lnSpc>
                          <a:spcPct val="100000"/>
                        </a:lnSpc>
                        <a:spcBef>
                          <a:spcPts val="360"/>
                        </a:spcBef>
                      </a:pPr>
                      <a:r>
                        <a:rPr b="0" lang="en-IN" sz="1800" spc="-1" strike="noStrike">
                          <a:solidFill>
                            <a:srgbClr val="000000"/>
                          </a:solidFill>
                          <a:latin typeface="Times New Roman"/>
                        </a:rPr>
                        <a:t>XRA A</a:t>
                      </a:r>
                      <a:endParaRPr b="0" lang="en-IN" sz="18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360"/>
                        </a:spcBef>
                      </a:pPr>
                      <a:r>
                        <a:rPr b="0" lang="en-IN" sz="1800" spc="-1" strike="noStrike">
                          <a:solidFill>
                            <a:srgbClr val="000000"/>
                          </a:solidFill>
                          <a:latin typeface="Times New Roman"/>
                        </a:rPr>
                        <a:t>A = 0</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596160">
                <a:tc>
                  <a:txBody>
                    <a:bodyPr/>
                    <a:p>
                      <a:pPr>
                        <a:lnSpc>
                          <a:spcPct val="100000"/>
                        </a:lnSpc>
                        <a:spcBef>
                          <a:spcPts val="360"/>
                        </a:spcBef>
                      </a:pPr>
                      <a:r>
                        <a:rPr b="0" lang="en-IN" sz="1800" spc="-1" strike="noStrike">
                          <a:solidFill>
                            <a:srgbClr val="000000"/>
                          </a:solidFill>
                          <a:latin typeface="Times New Roman"/>
                        </a:rPr>
                        <a:t>ADD B</a:t>
                      </a:r>
                      <a:endParaRPr b="0" lang="en-IN" sz="18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360"/>
                        </a:spcBef>
                      </a:pPr>
                      <a:r>
                        <a:rPr b="0" lang="en-IN" sz="1800" spc="-1" strike="noStrike">
                          <a:solidFill>
                            <a:srgbClr val="000000"/>
                          </a:solidFill>
                          <a:latin typeface="Times New Roman"/>
                        </a:rPr>
                        <a:t>A = 5</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360"/>
                        </a:spcBef>
                      </a:pPr>
                      <a:r>
                        <a:rPr b="0" lang="en-IN" sz="1800" spc="-1" strike="noStrike">
                          <a:solidFill>
                            <a:srgbClr val="000000"/>
                          </a:solidFill>
                          <a:latin typeface="Times New Roman"/>
                        </a:rPr>
                        <a:t>A = 9</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360"/>
                        </a:spcBef>
                      </a:pPr>
                      <a:r>
                        <a:rPr b="0" lang="en-IN" sz="1800" spc="-1" strike="noStrike">
                          <a:solidFill>
                            <a:srgbClr val="000000"/>
                          </a:solidFill>
                          <a:latin typeface="Times New Roman"/>
                        </a:rPr>
                        <a:t>A = 12 </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360"/>
                        </a:spcBef>
                      </a:pPr>
                      <a:r>
                        <a:rPr b="0" lang="en-IN" sz="1800" spc="-1" strike="noStrike">
                          <a:solidFill>
                            <a:srgbClr val="000000"/>
                          </a:solidFill>
                          <a:latin typeface="Times New Roman"/>
                        </a:rPr>
                        <a:t>A = 14</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360"/>
                        </a:spcBef>
                      </a:pPr>
                      <a:r>
                        <a:rPr b="0" lang="en-IN" sz="1800" spc="-1" strike="noStrike">
                          <a:solidFill>
                            <a:srgbClr val="000000"/>
                          </a:solidFill>
                          <a:latin typeface="Times New Roman"/>
                        </a:rPr>
                        <a:t>A = 15</a:t>
                      </a:r>
                      <a:endParaRPr b="0" lang="en-IN" sz="18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643680">
                <a:tc>
                  <a:txBody>
                    <a:bodyPr/>
                    <a:p>
                      <a:pPr>
                        <a:lnSpc>
                          <a:spcPct val="100000"/>
                        </a:lnSpc>
                        <a:spcBef>
                          <a:spcPts val="360"/>
                        </a:spcBef>
                      </a:pPr>
                      <a:r>
                        <a:rPr b="0" lang="en-IN" sz="1800" spc="-1" strike="noStrike">
                          <a:solidFill>
                            <a:srgbClr val="000000"/>
                          </a:solidFill>
                          <a:latin typeface="Times New Roman"/>
                        </a:rPr>
                        <a:t>DCR B</a:t>
                      </a:r>
                      <a:endParaRPr b="0" lang="en-IN" sz="18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360"/>
                        </a:spcBef>
                      </a:pPr>
                      <a:r>
                        <a:rPr b="0" lang="en-IN" sz="1800" spc="-1" strike="noStrike">
                          <a:solidFill>
                            <a:srgbClr val="000000"/>
                          </a:solidFill>
                          <a:latin typeface="Times New Roman"/>
                        </a:rPr>
                        <a:t>B = 4,</a:t>
                      </a:r>
                      <a:endParaRPr b="0" lang="en-IN" sz="1800" spc="-1" strike="noStrike">
                        <a:latin typeface="Arial"/>
                      </a:endParaRPr>
                    </a:p>
                    <a:p>
                      <a:pPr>
                        <a:lnSpc>
                          <a:spcPct val="100000"/>
                        </a:lnSpc>
                        <a:spcBef>
                          <a:spcPts val="360"/>
                        </a:spcBef>
                      </a:pPr>
                      <a:r>
                        <a:rPr b="0" lang="en-IN" sz="1800" spc="-1" strike="noStrike">
                          <a:solidFill>
                            <a:srgbClr val="000000"/>
                          </a:solidFill>
                          <a:latin typeface="Times New Roman"/>
                        </a:rPr>
                        <a:t>Z = 0</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360"/>
                        </a:spcBef>
                      </a:pPr>
                      <a:r>
                        <a:rPr b="0" lang="en-IN" sz="1800" spc="-1" strike="noStrike">
                          <a:solidFill>
                            <a:srgbClr val="000000"/>
                          </a:solidFill>
                          <a:latin typeface="Times New Roman"/>
                        </a:rPr>
                        <a:t>B = 3,</a:t>
                      </a:r>
                      <a:endParaRPr b="0" lang="en-IN" sz="1800" spc="-1" strike="noStrike">
                        <a:latin typeface="Arial"/>
                      </a:endParaRPr>
                    </a:p>
                    <a:p>
                      <a:pPr>
                        <a:lnSpc>
                          <a:spcPct val="100000"/>
                        </a:lnSpc>
                        <a:spcBef>
                          <a:spcPts val="360"/>
                        </a:spcBef>
                      </a:pPr>
                      <a:r>
                        <a:rPr b="0" lang="en-IN" sz="1800" spc="-1" strike="noStrike">
                          <a:solidFill>
                            <a:srgbClr val="000000"/>
                          </a:solidFill>
                          <a:latin typeface="Times New Roman"/>
                        </a:rPr>
                        <a:t>Z = 0</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360"/>
                        </a:spcBef>
                      </a:pPr>
                      <a:r>
                        <a:rPr b="0" lang="en-IN" sz="1800" spc="-1" strike="noStrike">
                          <a:solidFill>
                            <a:srgbClr val="000000"/>
                          </a:solidFill>
                          <a:latin typeface="Times New Roman"/>
                        </a:rPr>
                        <a:t>B = 2,</a:t>
                      </a:r>
                      <a:endParaRPr b="0" lang="en-IN" sz="1800" spc="-1" strike="noStrike">
                        <a:latin typeface="Arial"/>
                      </a:endParaRPr>
                    </a:p>
                    <a:p>
                      <a:pPr>
                        <a:lnSpc>
                          <a:spcPct val="100000"/>
                        </a:lnSpc>
                        <a:spcBef>
                          <a:spcPts val="360"/>
                        </a:spcBef>
                      </a:pPr>
                      <a:r>
                        <a:rPr b="0" lang="en-IN" sz="1800" spc="-1" strike="noStrike">
                          <a:solidFill>
                            <a:srgbClr val="000000"/>
                          </a:solidFill>
                          <a:latin typeface="Times New Roman"/>
                        </a:rPr>
                        <a:t>Z = 0</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360"/>
                        </a:spcBef>
                      </a:pPr>
                      <a:r>
                        <a:rPr b="0" lang="en-IN" sz="1800" spc="-1" strike="noStrike">
                          <a:solidFill>
                            <a:srgbClr val="000000"/>
                          </a:solidFill>
                          <a:latin typeface="Times New Roman"/>
                        </a:rPr>
                        <a:t>B = 1,</a:t>
                      </a:r>
                      <a:endParaRPr b="0" lang="en-IN" sz="1800" spc="-1" strike="noStrike">
                        <a:latin typeface="Arial"/>
                      </a:endParaRPr>
                    </a:p>
                    <a:p>
                      <a:pPr>
                        <a:lnSpc>
                          <a:spcPct val="100000"/>
                        </a:lnSpc>
                        <a:spcBef>
                          <a:spcPts val="360"/>
                        </a:spcBef>
                      </a:pPr>
                      <a:r>
                        <a:rPr b="0" lang="en-IN" sz="1800" spc="-1" strike="noStrike">
                          <a:solidFill>
                            <a:srgbClr val="000000"/>
                          </a:solidFill>
                          <a:latin typeface="Times New Roman"/>
                        </a:rPr>
                        <a:t>Z = 0</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360"/>
                        </a:spcBef>
                      </a:pPr>
                      <a:r>
                        <a:rPr b="0" lang="en-IN" sz="1800" spc="-1" strike="noStrike">
                          <a:solidFill>
                            <a:srgbClr val="000000"/>
                          </a:solidFill>
                          <a:latin typeface="Times New Roman"/>
                        </a:rPr>
                        <a:t>B = 0,</a:t>
                      </a:r>
                      <a:endParaRPr b="0" lang="en-IN" sz="1800" spc="-1" strike="noStrike">
                        <a:latin typeface="Arial"/>
                      </a:endParaRPr>
                    </a:p>
                    <a:p>
                      <a:pPr>
                        <a:lnSpc>
                          <a:spcPct val="100000"/>
                        </a:lnSpc>
                        <a:spcBef>
                          <a:spcPts val="360"/>
                        </a:spcBef>
                      </a:pPr>
                      <a:r>
                        <a:rPr b="0" lang="en-IN" sz="1800" spc="-1" strike="noStrike">
                          <a:solidFill>
                            <a:srgbClr val="000000"/>
                          </a:solidFill>
                          <a:latin typeface="Times New Roman"/>
                        </a:rPr>
                        <a:t>Z = 1</a:t>
                      </a:r>
                      <a:endParaRPr b="0" lang="en-IN" sz="18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596160">
                <a:tc>
                  <a:txBody>
                    <a:bodyPr/>
                    <a:p>
                      <a:pPr>
                        <a:lnSpc>
                          <a:spcPct val="100000"/>
                        </a:lnSpc>
                        <a:spcBef>
                          <a:spcPts val="360"/>
                        </a:spcBef>
                      </a:pPr>
                      <a:r>
                        <a:rPr b="0" lang="en-IN" sz="1800" spc="-1" strike="noStrike">
                          <a:solidFill>
                            <a:srgbClr val="000000"/>
                          </a:solidFill>
                          <a:latin typeface="Times New Roman"/>
                        </a:rPr>
                        <a:t>JNZ </a:t>
                      </a:r>
                      <a:r>
                        <a:rPr b="0" i="1" lang="en-IN" sz="1800" spc="-1" strike="noStrike">
                          <a:solidFill>
                            <a:srgbClr val="000000"/>
                          </a:solidFill>
                          <a:latin typeface="Times New Roman"/>
                        </a:rPr>
                        <a:t>Loop</a:t>
                      </a:r>
                      <a:endParaRPr b="0" lang="en-IN" sz="18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360"/>
                        </a:spcBef>
                      </a:pPr>
                      <a:r>
                        <a:rPr b="0" lang="en-IN" sz="1800" spc="-1" strike="noStrike">
                          <a:solidFill>
                            <a:srgbClr val="000000"/>
                          </a:solidFill>
                          <a:latin typeface="Times New Roman"/>
                        </a:rPr>
                        <a:t>JUMP</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360"/>
                        </a:spcBef>
                      </a:pPr>
                      <a:r>
                        <a:rPr b="0" lang="en-IN" sz="1800" spc="-1" strike="noStrike">
                          <a:solidFill>
                            <a:srgbClr val="000000"/>
                          </a:solidFill>
                          <a:latin typeface="Times New Roman"/>
                        </a:rPr>
                        <a:t>JUMP</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360"/>
                        </a:spcBef>
                      </a:pPr>
                      <a:r>
                        <a:rPr b="0" lang="en-IN" sz="1800" spc="-1" strike="noStrike">
                          <a:solidFill>
                            <a:srgbClr val="000000"/>
                          </a:solidFill>
                          <a:latin typeface="Times New Roman"/>
                        </a:rPr>
                        <a:t>JUMP</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360"/>
                        </a:spcBef>
                      </a:pPr>
                      <a:r>
                        <a:rPr b="0" lang="en-IN" sz="1800" spc="-1" strike="noStrike">
                          <a:solidFill>
                            <a:srgbClr val="000000"/>
                          </a:solidFill>
                          <a:latin typeface="Times New Roman"/>
                        </a:rPr>
                        <a:t>JUMP</a:t>
                      </a:r>
                      <a:endParaRPr b="0" lang="en-IN"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360"/>
                        </a:spcBef>
                      </a:pPr>
                      <a:r>
                        <a:rPr b="0" lang="en-IN" sz="1800" spc="-1" strike="noStrike">
                          <a:solidFill>
                            <a:srgbClr val="000000"/>
                          </a:solidFill>
                          <a:latin typeface="Times New Roman"/>
                        </a:rPr>
                        <a:t>NO JUMP</a:t>
                      </a:r>
                      <a:endParaRPr b="0" lang="en-IN" sz="18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594720">
                <a:tc>
                  <a:txBody>
                    <a:bodyPr/>
                    <a:p>
                      <a:pPr>
                        <a:lnSpc>
                          <a:spcPct val="100000"/>
                        </a:lnSpc>
                        <a:spcBef>
                          <a:spcPts val="360"/>
                        </a:spcBef>
                      </a:pPr>
                      <a:r>
                        <a:rPr b="0" lang="en-IN" sz="1800" spc="-1" strike="noStrike">
                          <a:solidFill>
                            <a:srgbClr val="000000"/>
                          </a:solidFill>
                          <a:latin typeface="Times New Roman"/>
                        </a:rPr>
                        <a:t>STA </a:t>
                      </a:r>
                      <a:r>
                        <a:rPr b="0" i="1" lang="en-IN" sz="1800" spc="-1" strike="noStrike">
                          <a:solidFill>
                            <a:srgbClr val="000000"/>
                          </a:solidFill>
                          <a:latin typeface="Times New Roman"/>
                        </a:rPr>
                        <a:t>total</a:t>
                      </a:r>
                      <a:endParaRPr b="0" lang="en-IN" sz="1800" spc="-1" strike="noStrike">
                        <a:latin typeface="Arial"/>
                      </a:endParaRPr>
                    </a:p>
                  </a:txBody>
                  <a:tcPr marL="91440" marR="91440">
                    <a:lnL w="28080">
                      <a:solidFill>
                        <a:srgbClr val="000000"/>
                      </a:solidFill>
                    </a:lnL>
                    <a:lnR w="12240">
                      <a:solidFill>
                        <a:srgbClr val="000000"/>
                      </a:solidFill>
                    </a:lnR>
                    <a:lnT w="12240">
                      <a:solidFill>
                        <a:srgbClr val="000000"/>
                      </a:solidFill>
                    </a:lnT>
                    <a:lnB w="28080">
                      <a:solidFill>
                        <a:srgbClr val="000000"/>
                      </a:solidFill>
                    </a:lnB>
                    <a:noFill/>
                  </a:tcPr>
                </a:tc>
                <a:tc>
                  <a:tcPr marL="91440" marR="91440">
                    <a:lnL w="12240">
                      <a:solidFill>
                        <a:srgbClr val="000000"/>
                      </a:solidFill>
                    </a:lnL>
                    <a:lnR w="12240">
                      <a:solidFill>
                        <a:srgbClr val="000000"/>
                      </a:solidFill>
                    </a:lnR>
                    <a:lnT w="12240">
                      <a:solidFill>
                        <a:srgbClr val="000000"/>
                      </a:solidFill>
                    </a:lnT>
                    <a:lnB w="28080">
                      <a:solidFill>
                        <a:srgbClr val="000000"/>
                      </a:solidFill>
                    </a:lnB>
                    <a:noFill/>
                  </a:tcPr>
                </a:tc>
                <a:tc>
                  <a:tcPr marL="91440" marR="91440">
                    <a:lnL w="12240">
                      <a:solidFill>
                        <a:srgbClr val="000000"/>
                      </a:solidFill>
                    </a:lnL>
                    <a:lnR w="12240">
                      <a:solidFill>
                        <a:srgbClr val="000000"/>
                      </a:solidFill>
                    </a:lnR>
                    <a:lnT w="12240">
                      <a:solidFill>
                        <a:srgbClr val="000000"/>
                      </a:solidFill>
                    </a:lnT>
                    <a:lnB w="28080">
                      <a:solidFill>
                        <a:srgbClr val="000000"/>
                      </a:solidFill>
                    </a:lnB>
                    <a:noFill/>
                  </a:tcPr>
                </a:tc>
                <a:tc>
                  <a:tcPr marL="91440" marR="91440">
                    <a:lnL w="12240">
                      <a:solidFill>
                        <a:srgbClr val="000000"/>
                      </a:solidFill>
                    </a:lnL>
                    <a:lnR w="12240">
                      <a:solidFill>
                        <a:srgbClr val="000000"/>
                      </a:solidFill>
                    </a:lnR>
                    <a:lnT w="12240">
                      <a:solidFill>
                        <a:srgbClr val="000000"/>
                      </a:solidFill>
                    </a:lnT>
                    <a:lnB w="28080">
                      <a:solidFill>
                        <a:srgbClr val="000000"/>
                      </a:solidFill>
                    </a:lnB>
                    <a:noFill/>
                  </a:tcPr>
                </a:tc>
                <a:tc>
                  <a:tcPr marL="91440" marR="91440">
                    <a:lnL w="12240">
                      <a:solidFill>
                        <a:srgbClr val="000000"/>
                      </a:solidFill>
                    </a:lnL>
                    <a:lnR w="12240">
                      <a:solidFill>
                        <a:srgbClr val="000000"/>
                      </a:solidFill>
                    </a:lnR>
                    <a:lnT w="12240">
                      <a:solidFill>
                        <a:srgbClr val="000000"/>
                      </a:solidFill>
                    </a:lnT>
                    <a:lnB w="28080">
                      <a:solidFill>
                        <a:srgbClr val="000000"/>
                      </a:solidFill>
                    </a:lnB>
                    <a:noFill/>
                  </a:tcPr>
                </a:tc>
                <a:tc>
                  <a:txBody>
                    <a:bodyPr/>
                    <a:p>
                      <a:pPr>
                        <a:lnSpc>
                          <a:spcPct val="100000"/>
                        </a:lnSpc>
                        <a:spcBef>
                          <a:spcPts val="360"/>
                        </a:spcBef>
                      </a:pPr>
                      <a:r>
                        <a:rPr b="0" i="1" lang="en-IN" sz="1800" spc="-1" strike="noStrike">
                          <a:solidFill>
                            <a:srgbClr val="000000"/>
                          </a:solidFill>
                          <a:latin typeface="Times New Roman"/>
                        </a:rPr>
                        <a:t>total </a:t>
                      </a:r>
                      <a:r>
                        <a:rPr b="0" lang="en-IN" sz="1800" spc="-1" strike="noStrike">
                          <a:solidFill>
                            <a:srgbClr val="000000"/>
                          </a:solidFill>
                          <a:latin typeface="Times New Roman"/>
                        </a:rPr>
                        <a:t>= 15</a:t>
                      </a:r>
                      <a:endParaRPr b="0" lang="en-IN" sz="1800" spc="-1" strike="noStrike">
                        <a:latin typeface="Arial"/>
                      </a:endParaRPr>
                    </a:p>
                  </a:txBody>
                  <a:tcPr marL="91440" marR="91440">
                    <a:lnL w="12240">
                      <a:solidFill>
                        <a:srgbClr val="000000"/>
                      </a:solidFill>
                    </a:lnL>
                    <a:lnR w="28080">
                      <a:solidFill>
                        <a:srgbClr val="000000"/>
                      </a:solidFill>
                    </a:lnR>
                    <a:lnT w="12240">
                      <a:solidFill>
                        <a:srgbClr val="000000"/>
                      </a:solidFill>
                    </a:lnT>
                    <a:lnB w="28080">
                      <a:solidFill>
                        <a:srgbClr val="000000"/>
                      </a:solidFill>
                    </a:lnB>
                    <a:noFill/>
                  </a:tcPr>
                </a:tc>
              </a:tr>
            </a:tbl>
          </a:graphicData>
        </a:graphic>
      </p:graphicFrame>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3" name="TextShape 1"/>
          <p:cNvSpPr txBox="1"/>
          <p:nvPr/>
        </p:nvSpPr>
        <p:spPr>
          <a:xfrm>
            <a:off x="457200" y="274680"/>
            <a:ext cx="8229240" cy="1142640"/>
          </a:xfrm>
          <a:prstGeom prst="rect">
            <a:avLst/>
          </a:prstGeom>
          <a:noFill/>
          <a:ln>
            <a:noFill/>
          </a:ln>
        </p:spPr>
        <p:txBody>
          <a:bodyPr anchor="ctr"/>
          <a:p>
            <a:pPr algn="ctr">
              <a:lnSpc>
                <a:spcPct val="100000"/>
              </a:lnSpc>
            </a:pPr>
            <a:r>
              <a:rPr b="1" i="1" lang="en-US" sz="4400" spc="-1" strike="noStrike" u="sng">
                <a:solidFill>
                  <a:srgbClr val="ff0000"/>
                </a:solidFill>
                <a:uFillTx/>
                <a:latin typeface="Calibri"/>
              </a:rPr>
              <a:t>Simple Assembly Program</a:t>
            </a:r>
            <a:endParaRPr b="0" lang="en-US" sz="4400" spc="-1" strike="noStrike">
              <a:solidFill>
                <a:srgbClr val="000000"/>
              </a:solidFill>
              <a:latin typeface="Calibri"/>
            </a:endParaRPr>
          </a:p>
        </p:txBody>
      </p:sp>
      <p:sp>
        <p:nvSpPr>
          <p:cNvPr id="824" name="TextShape 2"/>
          <p:cNvSpPr txBox="1"/>
          <p:nvPr/>
        </p:nvSpPr>
        <p:spPr>
          <a:xfrm>
            <a:off x="228600" y="1371600"/>
            <a:ext cx="8762760" cy="5181120"/>
          </a:xfrm>
          <a:prstGeom prst="rect">
            <a:avLst/>
          </a:prstGeom>
          <a:noFill/>
          <a:ln>
            <a:noFill/>
          </a:ln>
        </p:spPr>
        <p:txBody>
          <a:bodyPr>
            <a:normAutofit fontScale="91000"/>
          </a:bodyPr>
          <a:p>
            <a:pPr marL="343080" indent="-342720">
              <a:lnSpc>
                <a:spcPct val="100000"/>
              </a:lnSpc>
              <a:spcBef>
                <a:spcPts val="641"/>
              </a:spcBef>
            </a:pPr>
            <a:r>
              <a:rPr b="0" lang="en-US" sz="3200" spc="-1" strike="noStrike">
                <a:solidFill>
                  <a:srgbClr val="000000"/>
                </a:solidFill>
                <a:latin typeface="Calibri"/>
              </a:rPr>
              <a:t>	</a:t>
            </a:r>
            <a:r>
              <a:rPr b="0" lang="en-US" sz="3200" spc="-1" strike="noStrike">
                <a:solidFill>
                  <a:srgbClr val="000000"/>
                </a:solidFill>
                <a:latin typeface="Calibri"/>
              </a:rPr>
              <a:t>MVI   A, 24H       </a:t>
            </a:r>
            <a:r>
              <a:rPr b="0" i="1" lang="en-US" sz="2800" spc="-1" strike="noStrike">
                <a:solidFill>
                  <a:srgbClr val="000000"/>
                </a:solidFill>
                <a:latin typeface="Calibri"/>
              </a:rPr>
              <a:t>// load Reg  ACC with 24H</a:t>
            </a:r>
            <a:endParaRPr b="0" lang="en-US" sz="2800" spc="-1" strike="noStrike">
              <a:solidFill>
                <a:srgbClr val="000000"/>
              </a:solidFill>
              <a:latin typeface="Calibri"/>
            </a:endParaRPr>
          </a:p>
          <a:p>
            <a:pPr marL="343080" indent="-342720">
              <a:lnSpc>
                <a:spcPct val="100000"/>
              </a:lnSpc>
              <a:spcBef>
                <a:spcPts val="641"/>
              </a:spcBef>
            </a:pPr>
            <a:r>
              <a:rPr b="0" lang="en-US" sz="3200" spc="-1" strike="noStrike">
                <a:solidFill>
                  <a:srgbClr val="000000"/>
                </a:solidFill>
                <a:latin typeface="Calibri"/>
              </a:rPr>
              <a:t>	</a:t>
            </a:r>
            <a:r>
              <a:rPr b="0" lang="en-US" sz="3200" spc="-1" strike="noStrike">
                <a:solidFill>
                  <a:srgbClr val="000000"/>
                </a:solidFill>
                <a:latin typeface="Calibri"/>
              </a:rPr>
              <a:t>MVI   B , 56H       </a:t>
            </a:r>
            <a:r>
              <a:rPr b="0" i="1" lang="en-US" sz="2800" spc="-1" strike="noStrike">
                <a:solidFill>
                  <a:srgbClr val="000000"/>
                </a:solidFill>
                <a:latin typeface="Calibri"/>
              </a:rPr>
              <a:t>// load Reg B with 56H</a:t>
            </a:r>
            <a:endParaRPr b="0" lang="en-US" sz="2800" spc="-1" strike="noStrike">
              <a:solidFill>
                <a:srgbClr val="000000"/>
              </a:solidFill>
              <a:latin typeface="Calibri"/>
            </a:endParaRPr>
          </a:p>
          <a:p>
            <a:pPr marL="343080" indent="-342720">
              <a:lnSpc>
                <a:spcPct val="100000"/>
              </a:lnSpc>
              <a:spcBef>
                <a:spcPts val="641"/>
              </a:spcBef>
            </a:pPr>
            <a:r>
              <a:rPr b="0" lang="en-US" sz="3200" spc="-1" strike="noStrike">
                <a:solidFill>
                  <a:srgbClr val="000000"/>
                </a:solidFill>
                <a:latin typeface="Calibri"/>
              </a:rPr>
              <a:t>	</a:t>
            </a:r>
            <a:r>
              <a:rPr b="0" lang="en-US" sz="3200" spc="-1" strike="noStrike">
                <a:solidFill>
                  <a:srgbClr val="000000"/>
                </a:solidFill>
                <a:latin typeface="Calibri"/>
              </a:rPr>
              <a:t>ADD   B                </a:t>
            </a:r>
            <a:r>
              <a:rPr b="0" i="1" lang="en-US" sz="2800" spc="-1" strike="noStrike">
                <a:solidFill>
                  <a:srgbClr val="000000"/>
                </a:solidFill>
                <a:latin typeface="Calibri"/>
              </a:rPr>
              <a:t>// ACC= ACC+B </a:t>
            </a:r>
            <a:endParaRPr b="0" lang="en-US" sz="2800" spc="-1" strike="noStrike">
              <a:solidFill>
                <a:srgbClr val="000000"/>
              </a:solidFill>
              <a:latin typeface="Calibri"/>
            </a:endParaRPr>
          </a:p>
          <a:p>
            <a:pPr marL="343080" indent="-342720">
              <a:lnSpc>
                <a:spcPct val="100000"/>
              </a:lnSpc>
              <a:spcBef>
                <a:spcPts val="641"/>
              </a:spcBef>
            </a:pPr>
            <a:r>
              <a:rPr b="0" lang="en-US" sz="3200" spc="-1" strike="noStrike">
                <a:solidFill>
                  <a:srgbClr val="000000"/>
                </a:solidFill>
                <a:latin typeface="Calibri"/>
              </a:rPr>
              <a:t>	</a:t>
            </a:r>
            <a:r>
              <a:rPr b="0" lang="en-US" sz="3200" spc="-1" strike="noStrike">
                <a:solidFill>
                  <a:srgbClr val="000000"/>
                </a:solidFill>
                <a:latin typeface="Calibri"/>
              </a:rPr>
              <a:t>OUT 01H            </a:t>
            </a:r>
            <a:r>
              <a:rPr b="0" i="1" lang="en-US" sz="2800" spc="-1" strike="noStrike">
                <a:solidFill>
                  <a:srgbClr val="000000"/>
                </a:solidFill>
                <a:latin typeface="Calibri"/>
              </a:rPr>
              <a:t>// Display ACC contents on port 01H</a:t>
            </a:r>
            <a:endParaRPr b="0" lang="en-US" sz="2800" spc="-1" strike="noStrike">
              <a:solidFill>
                <a:srgbClr val="000000"/>
              </a:solidFill>
              <a:latin typeface="Calibri"/>
            </a:endParaRPr>
          </a:p>
          <a:p>
            <a:pPr marL="343080" indent="-342720">
              <a:lnSpc>
                <a:spcPct val="100000"/>
              </a:lnSpc>
              <a:spcBef>
                <a:spcPts val="641"/>
              </a:spcBef>
            </a:pPr>
            <a:r>
              <a:rPr b="0" lang="en-US" sz="3200" spc="-1" strike="noStrike">
                <a:solidFill>
                  <a:srgbClr val="000000"/>
                </a:solidFill>
                <a:latin typeface="Calibri"/>
              </a:rPr>
              <a:t>	</a:t>
            </a:r>
            <a:r>
              <a:rPr b="0" lang="en-US" sz="3200" spc="-1" strike="noStrike">
                <a:solidFill>
                  <a:srgbClr val="000000"/>
                </a:solidFill>
                <a:latin typeface="Calibri"/>
              </a:rPr>
              <a:t>HALT                   </a:t>
            </a:r>
            <a:r>
              <a:rPr b="0" i="1" lang="en-US" sz="2800" spc="-1" strike="noStrike">
                <a:solidFill>
                  <a:srgbClr val="000000"/>
                </a:solidFill>
                <a:latin typeface="Calibri"/>
              </a:rPr>
              <a:t>// End the program   </a:t>
            </a:r>
            <a:endParaRPr b="0" lang="en-US" sz="2800" spc="-1" strike="noStrike">
              <a:solidFill>
                <a:srgbClr val="000000"/>
              </a:solidFill>
              <a:latin typeface="Calibri"/>
            </a:endParaRPr>
          </a:p>
          <a:p>
            <a:pPr marL="343080" indent="-342720">
              <a:lnSpc>
                <a:spcPct val="100000"/>
              </a:lnSpc>
              <a:spcBef>
                <a:spcPts val="641"/>
              </a:spcBef>
            </a:pPr>
            <a:endParaRPr b="0" lang="en-US" sz="2800" spc="-1" strike="noStrike">
              <a:solidFill>
                <a:srgbClr val="000000"/>
              </a:solidFill>
              <a:latin typeface="Calibri"/>
            </a:endParaRPr>
          </a:p>
          <a:p>
            <a:pPr marL="343080" indent="-342720">
              <a:lnSpc>
                <a:spcPct val="100000"/>
              </a:lnSpc>
              <a:spcBef>
                <a:spcPts val="641"/>
              </a:spcBef>
            </a:pPr>
            <a:endParaRPr b="0" lang="en-US" sz="2800" spc="-1" strike="noStrike">
              <a:solidFill>
                <a:srgbClr val="000000"/>
              </a:solidFill>
              <a:latin typeface="Calibri"/>
            </a:endParaRPr>
          </a:p>
          <a:p>
            <a:pPr marL="343080" indent="-342720">
              <a:lnSpc>
                <a:spcPct val="100000"/>
              </a:lnSpc>
              <a:spcBef>
                <a:spcPts val="641"/>
              </a:spcBef>
            </a:pPr>
            <a:r>
              <a:rPr b="0" lang="en-US" sz="3200" spc="-1" strike="noStrike">
                <a:solidFill>
                  <a:srgbClr val="000000"/>
                </a:solidFill>
                <a:latin typeface="Calibri"/>
              </a:rPr>
              <a:t> </a:t>
            </a:r>
            <a:r>
              <a:rPr b="0" lang="en-US" sz="3200" spc="-1" strike="noStrike">
                <a:solidFill>
                  <a:srgbClr val="000000"/>
                </a:solidFill>
                <a:latin typeface="Calibri"/>
              </a:rPr>
              <a:t>Result: 7A (All are in Hex)</a:t>
            </a:r>
            <a:endParaRPr b="0" lang="en-US" sz="3200" spc="-1" strike="noStrike">
              <a:solidFill>
                <a:srgbClr val="000000"/>
              </a:solidFill>
              <a:latin typeface="Calibri"/>
            </a:endParaRPr>
          </a:p>
          <a:p>
            <a:pPr marL="343080" indent="-342720">
              <a:lnSpc>
                <a:spcPct val="100000"/>
              </a:lnSpc>
              <a:spcBef>
                <a:spcPts val="641"/>
              </a:spcBef>
            </a:pP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324" dur="indefinite" restart="never" nodeType="tmRoot">
          <p:childTnLst>
            <p:seq>
              <p:cTn id="325" dur="indefinite" nodeType="mainSeq">
                <p:childTnLst>
                  <p:par>
                    <p:cTn id="326" fill="hold">
                      <p:stCondLst>
                        <p:cond delay="indefinite"/>
                      </p:stCondLst>
                      <p:childTnLst>
                        <p:par>
                          <p:cTn id="327" fill="hold">
                            <p:stCondLst>
                              <p:cond delay="0"/>
                            </p:stCondLst>
                            <p:childTnLst>
                              <p:par>
                                <p:cTn id="328" nodeType="clickEffect" fill="hold" presetClass="entr" presetID="3" presetSubtype="10">
                                  <p:stCondLst>
                                    <p:cond delay="0"/>
                                  </p:stCondLst>
                                  <p:childTnLst>
                                    <p:set>
                                      <p:cBhvr>
                                        <p:cTn id="329" dur="1" fill="hold">
                                          <p:stCondLst>
                                            <p:cond delay="0"/>
                                          </p:stCondLst>
                                        </p:cTn>
                                        <p:tgtEl>
                                          <p:spTgt spid="824">
                                            <p:txEl>
                                              <p:pRg st="0" end="0"/>
                                            </p:txEl>
                                          </p:spTgt>
                                        </p:tgtEl>
                                        <p:attrNameLst>
                                          <p:attrName>style.visibility</p:attrName>
                                        </p:attrNameLst>
                                      </p:cBhvr>
                                      <p:to>
                                        <p:strVal val="visible"/>
                                      </p:to>
                                    </p:set>
                                    <p:animEffect filter="blinds(horizontal)" transition="in">
                                      <p:cBhvr additive="repl">
                                        <p:cTn id="330" dur="500"/>
                                        <p:tgtEl>
                                          <p:spTgt spid="824">
                                            <p:txEl>
                                              <p:pRg st="0" end="0"/>
                                            </p:txEl>
                                          </p:spTgt>
                                        </p:tgtEl>
                                      </p:cBhvr>
                                    </p:animEffect>
                                  </p:childTnLst>
                                </p:cTn>
                              </p:par>
                              <p:par>
                                <p:cTn id="331" nodeType="withEffect" fill="hold" presetClass="entr" presetID="3" presetSubtype="10">
                                  <p:stCondLst>
                                    <p:cond delay="0"/>
                                  </p:stCondLst>
                                  <p:childTnLst>
                                    <p:set>
                                      <p:cBhvr>
                                        <p:cTn id="332" dur="1" fill="hold">
                                          <p:stCondLst>
                                            <p:cond delay="0"/>
                                          </p:stCondLst>
                                        </p:cTn>
                                        <p:tgtEl>
                                          <p:spTgt spid="824">
                                            <p:txEl>
                                              <p:pRg st="1" end="1"/>
                                            </p:txEl>
                                          </p:spTgt>
                                        </p:tgtEl>
                                        <p:attrNameLst>
                                          <p:attrName>style.visibility</p:attrName>
                                        </p:attrNameLst>
                                      </p:cBhvr>
                                      <p:to>
                                        <p:strVal val="visible"/>
                                      </p:to>
                                    </p:set>
                                    <p:animEffect filter="blinds(horizontal)" transition="in">
                                      <p:cBhvr additive="repl">
                                        <p:cTn id="333" dur="500"/>
                                        <p:tgtEl>
                                          <p:spTgt spid="824">
                                            <p:txEl>
                                              <p:pRg st="1" end="1"/>
                                            </p:txEl>
                                          </p:spTgt>
                                        </p:tgtEl>
                                      </p:cBhvr>
                                    </p:animEffect>
                                  </p:childTnLst>
                                </p:cTn>
                              </p:par>
                              <p:par>
                                <p:cTn id="334" nodeType="withEffect" fill="hold" presetClass="entr" presetID="3" presetSubtype="10">
                                  <p:stCondLst>
                                    <p:cond delay="0"/>
                                  </p:stCondLst>
                                  <p:childTnLst>
                                    <p:set>
                                      <p:cBhvr>
                                        <p:cTn id="335" dur="1" fill="hold">
                                          <p:stCondLst>
                                            <p:cond delay="0"/>
                                          </p:stCondLst>
                                        </p:cTn>
                                        <p:tgtEl>
                                          <p:spTgt spid="824">
                                            <p:txEl>
                                              <p:pRg st="2" end="2"/>
                                            </p:txEl>
                                          </p:spTgt>
                                        </p:tgtEl>
                                        <p:attrNameLst>
                                          <p:attrName>style.visibility</p:attrName>
                                        </p:attrNameLst>
                                      </p:cBhvr>
                                      <p:to>
                                        <p:strVal val="visible"/>
                                      </p:to>
                                    </p:set>
                                    <p:animEffect filter="blinds(horizontal)" transition="in">
                                      <p:cBhvr additive="repl">
                                        <p:cTn id="336" dur="500"/>
                                        <p:tgtEl>
                                          <p:spTgt spid="824">
                                            <p:txEl>
                                              <p:pRg st="2" end="2"/>
                                            </p:txEl>
                                          </p:spTgt>
                                        </p:tgtEl>
                                      </p:cBhvr>
                                    </p:animEffect>
                                  </p:childTnLst>
                                </p:cTn>
                              </p:par>
                              <p:par>
                                <p:cTn id="337" nodeType="withEffect" fill="hold" presetClass="entr" presetID="3" presetSubtype="10">
                                  <p:stCondLst>
                                    <p:cond delay="0"/>
                                  </p:stCondLst>
                                  <p:childTnLst>
                                    <p:set>
                                      <p:cBhvr>
                                        <p:cTn id="338" dur="1" fill="hold">
                                          <p:stCondLst>
                                            <p:cond delay="0"/>
                                          </p:stCondLst>
                                        </p:cTn>
                                        <p:tgtEl>
                                          <p:spTgt spid="824">
                                            <p:txEl>
                                              <p:pRg st="3" end="3"/>
                                            </p:txEl>
                                          </p:spTgt>
                                        </p:tgtEl>
                                        <p:attrNameLst>
                                          <p:attrName>style.visibility</p:attrName>
                                        </p:attrNameLst>
                                      </p:cBhvr>
                                      <p:to>
                                        <p:strVal val="visible"/>
                                      </p:to>
                                    </p:set>
                                    <p:animEffect filter="blinds(horizontal)" transition="in">
                                      <p:cBhvr additive="repl">
                                        <p:cTn id="339" dur="500"/>
                                        <p:tgtEl>
                                          <p:spTgt spid="824">
                                            <p:txEl>
                                              <p:pRg st="3" end="3"/>
                                            </p:txEl>
                                          </p:spTgt>
                                        </p:tgtEl>
                                      </p:cBhvr>
                                    </p:animEffect>
                                  </p:childTnLst>
                                </p:cTn>
                              </p:par>
                              <p:par>
                                <p:cTn id="340" nodeType="withEffect" fill="hold" presetClass="entr" presetID="3" presetSubtype="10">
                                  <p:stCondLst>
                                    <p:cond delay="0"/>
                                  </p:stCondLst>
                                  <p:childTnLst>
                                    <p:set>
                                      <p:cBhvr>
                                        <p:cTn id="341" dur="1" fill="hold">
                                          <p:stCondLst>
                                            <p:cond delay="0"/>
                                          </p:stCondLst>
                                        </p:cTn>
                                        <p:tgtEl>
                                          <p:spTgt spid="824">
                                            <p:txEl>
                                              <p:pRg st="4" end="4"/>
                                            </p:txEl>
                                          </p:spTgt>
                                        </p:tgtEl>
                                        <p:attrNameLst>
                                          <p:attrName>style.visibility</p:attrName>
                                        </p:attrNameLst>
                                      </p:cBhvr>
                                      <p:to>
                                        <p:strVal val="visible"/>
                                      </p:to>
                                    </p:set>
                                    <p:animEffect filter="blinds(horizontal)" transition="in">
                                      <p:cBhvr additive="repl">
                                        <p:cTn id="342" dur="500"/>
                                        <p:tgtEl>
                                          <p:spTgt spid="824">
                                            <p:txEl>
                                              <p:pRg st="4" end="4"/>
                                            </p:txEl>
                                          </p:spTgt>
                                        </p:tgtEl>
                                      </p:cBhvr>
                                    </p:animEffect>
                                  </p:childTnLst>
                                </p:cTn>
                              </p:par>
                            </p:childTnLst>
                          </p:cTn>
                        </p:par>
                      </p:childTnLst>
                    </p:cTn>
                  </p:par>
                  <p:par>
                    <p:cTn id="343" fill="hold">
                      <p:stCondLst>
                        <p:cond delay="indefinite"/>
                      </p:stCondLst>
                      <p:childTnLst>
                        <p:par>
                          <p:cTn id="344" fill="hold">
                            <p:stCondLst>
                              <p:cond delay="0"/>
                            </p:stCondLst>
                            <p:childTnLst>
                              <p:par>
                                <p:cTn id="345" nodeType="clickEffect" fill="hold" presetClass="entr" presetID="3" presetSubtype="10">
                                  <p:stCondLst>
                                    <p:cond delay="0"/>
                                  </p:stCondLst>
                                  <p:childTnLst>
                                    <p:set>
                                      <p:cBhvr>
                                        <p:cTn id="346" dur="1" fill="hold">
                                          <p:stCondLst>
                                            <p:cond delay="0"/>
                                          </p:stCondLst>
                                        </p:cTn>
                                        <p:tgtEl>
                                          <p:spTgt spid="824">
                                            <p:txEl>
                                              <p:pRg st="7" end="7"/>
                                            </p:txEl>
                                          </p:spTgt>
                                        </p:tgtEl>
                                        <p:attrNameLst>
                                          <p:attrName>style.visibility</p:attrName>
                                        </p:attrNameLst>
                                      </p:cBhvr>
                                      <p:to>
                                        <p:strVal val="visible"/>
                                      </p:to>
                                    </p:set>
                                    <p:animEffect filter="blinds(horizontal)" transition="in">
                                      <p:cBhvr additive="repl">
                                        <p:cTn id="347" dur="500"/>
                                        <p:tgtEl>
                                          <p:spTgt spid="824">
                                            <p:txEl>
                                              <p:pRg st="7" end="7"/>
                                            </p:txEl>
                                          </p:spTgt>
                                        </p:tgtEl>
                                      </p:cBhvr>
                                    </p:animEffect>
                                  </p:childTnLst>
                                </p:cTn>
                              </p:par>
                              <p:par>
                                <p:cTn id="348" nodeType="withEffect" fill="hold" presetClass="entr" presetID="3" presetSubtype="10">
                                  <p:stCondLst>
                                    <p:cond delay="0"/>
                                  </p:stCondLst>
                                  <p:childTnLst>
                                    <p:set>
                                      <p:cBhvr>
                                        <p:cTn id="349" dur="1" fill="hold">
                                          <p:stCondLst>
                                            <p:cond delay="0"/>
                                          </p:stCondLst>
                                        </p:cTn>
                                        <p:tgtEl>
                                          <p:spTgt spid="824">
                                            <p:txEl>
                                              <p:pRg st="8" end="8"/>
                                            </p:txEl>
                                          </p:spTgt>
                                        </p:tgtEl>
                                        <p:attrNameLst>
                                          <p:attrName>style.visibility</p:attrName>
                                        </p:attrNameLst>
                                      </p:cBhvr>
                                      <p:to>
                                        <p:strVal val="visible"/>
                                      </p:to>
                                    </p:set>
                                    <p:animEffect filter="blinds(horizontal)" transition="in">
                                      <p:cBhvr additive="repl">
                                        <p:cTn id="350" dur="500"/>
                                        <p:tgtEl>
                                          <p:spTgt spid="824">
                                            <p:txEl>
                                              <p:pRg st="8" end="8"/>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CustomShape 1"/>
          <p:cNvSpPr/>
          <p:nvPr/>
        </p:nvSpPr>
        <p:spPr>
          <a:xfrm>
            <a:off x="1252440" y="939240"/>
            <a:ext cx="178920" cy="419760"/>
          </a:xfrm>
          <a:prstGeom prst="rect">
            <a:avLst/>
          </a:prstGeom>
          <a:noFill/>
          <a:ln w="9360">
            <a:noFill/>
          </a:ln>
        </p:spPr>
        <p:style>
          <a:lnRef idx="0"/>
          <a:fillRef idx="0"/>
          <a:effectRef idx="0"/>
          <a:fontRef idx="minor"/>
        </p:style>
      </p:sp>
      <p:sp>
        <p:nvSpPr>
          <p:cNvPr id="344" name="CustomShape 2"/>
          <p:cNvSpPr/>
          <p:nvPr/>
        </p:nvSpPr>
        <p:spPr>
          <a:xfrm>
            <a:off x="807120" y="1919160"/>
            <a:ext cx="178920" cy="419760"/>
          </a:xfrm>
          <a:prstGeom prst="rect">
            <a:avLst/>
          </a:prstGeom>
          <a:noFill/>
          <a:ln w="9360">
            <a:noFill/>
          </a:ln>
        </p:spPr>
        <p:style>
          <a:lnRef idx="0"/>
          <a:fillRef idx="0"/>
          <a:effectRef idx="0"/>
          <a:fontRef idx="minor"/>
        </p:style>
      </p:sp>
      <p:sp>
        <p:nvSpPr>
          <p:cNvPr id="345" name="CustomShape 3"/>
          <p:cNvSpPr/>
          <p:nvPr/>
        </p:nvSpPr>
        <p:spPr>
          <a:xfrm>
            <a:off x="1045440" y="5451120"/>
            <a:ext cx="890640" cy="349560"/>
          </a:xfrm>
          <a:prstGeom prst="rect">
            <a:avLst/>
          </a:prstGeom>
          <a:solidFill>
            <a:schemeClr val="bg1"/>
          </a:solidFill>
          <a:ln w="9360">
            <a:solidFill>
              <a:schemeClr val="bg1"/>
            </a:solidFill>
            <a:miter/>
          </a:ln>
        </p:spPr>
        <p:style>
          <a:lnRef idx="0"/>
          <a:fillRef idx="0"/>
          <a:effectRef idx="0"/>
          <a:fontRef idx="minor"/>
        </p:style>
      </p:sp>
      <p:sp>
        <p:nvSpPr>
          <p:cNvPr id="346" name="CustomShape 4"/>
          <p:cNvSpPr/>
          <p:nvPr/>
        </p:nvSpPr>
        <p:spPr>
          <a:xfrm>
            <a:off x="896760" y="1951200"/>
            <a:ext cx="890640" cy="349560"/>
          </a:xfrm>
          <a:prstGeom prst="rect">
            <a:avLst/>
          </a:prstGeom>
          <a:solidFill>
            <a:schemeClr val="bg1"/>
          </a:solidFill>
          <a:ln w="9360">
            <a:solidFill>
              <a:schemeClr val="bg1"/>
            </a:solidFill>
            <a:miter/>
          </a:ln>
        </p:spPr>
        <p:style>
          <a:lnRef idx="0"/>
          <a:fillRef idx="0"/>
          <a:effectRef idx="0"/>
          <a:fontRef idx="minor"/>
        </p:style>
      </p:sp>
      <p:sp>
        <p:nvSpPr>
          <p:cNvPr id="347" name="CustomShape 5"/>
          <p:cNvSpPr/>
          <p:nvPr/>
        </p:nvSpPr>
        <p:spPr>
          <a:xfrm>
            <a:off x="6316920" y="3001320"/>
            <a:ext cx="816480" cy="349560"/>
          </a:xfrm>
          <a:prstGeom prst="rect">
            <a:avLst/>
          </a:prstGeom>
          <a:ln>
            <a:solidFill>
              <a:srgbClr val="be4b48"/>
            </a:solidFill>
            <a:round/>
          </a:ln>
          <a:effectLst>
            <a:outerShdw blurRad="40000" dir="5400000" dist="20160" rotWithShape="0">
              <a:srgbClr val="000000">
                <a:alpha val="38000"/>
              </a:srgbClr>
            </a:outerShdw>
          </a:effectLst>
        </p:spPr>
        <p:style>
          <a:lnRef idx="1">
            <a:schemeClr val="accent2"/>
          </a:lnRef>
          <a:fillRef idx="2">
            <a:schemeClr val="accent2"/>
          </a:fillRef>
          <a:effectRef idx="1">
            <a:schemeClr val="accent2"/>
          </a:effectRef>
          <a:fontRef idx="minor"/>
        </p:style>
        <p:txBody>
          <a:bodyPr lIns="90000" rIns="90000" tIns="45000" bIns="45000" anchor="ctr"/>
          <a:p>
            <a:pPr algn="ctr">
              <a:lnSpc>
                <a:spcPct val="100000"/>
              </a:lnSpc>
            </a:pPr>
            <a:r>
              <a:rPr b="1" lang="en-IN" sz="1800" spc="-1" strike="noStrike">
                <a:solidFill>
                  <a:srgbClr val="000000"/>
                </a:solidFill>
                <a:latin typeface="Calibri"/>
              </a:rPr>
              <a:t>W</a:t>
            </a:r>
            <a:endParaRPr b="0" lang="en-IN" sz="1800" spc="-1" strike="noStrike">
              <a:latin typeface="Arial"/>
            </a:endParaRPr>
          </a:p>
        </p:txBody>
      </p:sp>
      <p:sp>
        <p:nvSpPr>
          <p:cNvPr id="348" name="CustomShape 6"/>
          <p:cNvSpPr/>
          <p:nvPr/>
        </p:nvSpPr>
        <p:spPr>
          <a:xfrm>
            <a:off x="7133400" y="3001320"/>
            <a:ext cx="816480" cy="349560"/>
          </a:xfrm>
          <a:prstGeom prst="rect">
            <a:avLst/>
          </a:prstGeom>
          <a:ln>
            <a:solidFill>
              <a:srgbClr val="be4b48"/>
            </a:solidFill>
            <a:round/>
          </a:ln>
          <a:effectLst>
            <a:outerShdw blurRad="40000" dir="5400000" dist="20160" rotWithShape="0">
              <a:srgbClr val="000000">
                <a:alpha val="38000"/>
              </a:srgbClr>
            </a:outerShdw>
          </a:effectLst>
        </p:spPr>
        <p:style>
          <a:lnRef idx="1">
            <a:schemeClr val="accent2"/>
          </a:lnRef>
          <a:fillRef idx="2">
            <a:schemeClr val="accent2"/>
          </a:fillRef>
          <a:effectRef idx="1">
            <a:schemeClr val="accent2"/>
          </a:effectRef>
          <a:fontRef idx="minor"/>
        </p:style>
        <p:txBody>
          <a:bodyPr lIns="90000" rIns="90000" tIns="45000" bIns="45000" anchor="ctr"/>
          <a:p>
            <a:pPr algn="ctr">
              <a:lnSpc>
                <a:spcPct val="100000"/>
              </a:lnSpc>
            </a:pPr>
            <a:r>
              <a:rPr b="1" lang="en-IN" sz="1800" spc="-1" strike="noStrike">
                <a:solidFill>
                  <a:srgbClr val="000000"/>
                </a:solidFill>
                <a:latin typeface="Calibri"/>
              </a:rPr>
              <a:t>Z</a:t>
            </a:r>
            <a:endParaRPr b="0" lang="en-IN" sz="1800" spc="-1" strike="noStrike">
              <a:latin typeface="Arial"/>
            </a:endParaRPr>
          </a:p>
        </p:txBody>
      </p:sp>
      <p:sp>
        <p:nvSpPr>
          <p:cNvPr id="349" name="CustomShape 7"/>
          <p:cNvSpPr/>
          <p:nvPr/>
        </p:nvSpPr>
        <p:spPr>
          <a:xfrm>
            <a:off x="6316920" y="3351240"/>
            <a:ext cx="816480" cy="349560"/>
          </a:xfrm>
          <a:prstGeom prst="rect">
            <a:avLst/>
          </a:prstGeom>
          <a:ln>
            <a:solidFill>
              <a:srgbClr val="be4b48"/>
            </a:solidFill>
            <a:round/>
          </a:ln>
          <a:effectLst>
            <a:outerShdw blurRad="40000" dir="5400000" dist="20160" rotWithShape="0">
              <a:srgbClr val="000000">
                <a:alpha val="38000"/>
              </a:srgbClr>
            </a:outerShdw>
          </a:effectLst>
        </p:spPr>
        <p:style>
          <a:lnRef idx="1">
            <a:schemeClr val="accent2"/>
          </a:lnRef>
          <a:fillRef idx="2">
            <a:schemeClr val="accent2"/>
          </a:fillRef>
          <a:effectRef idx="1">
            <a:schemeClr val="accent2"/>
          </a:effectRef>
          <a:fontRef idx="minor"/>
        </p:style>
        <p:txBody>
          <a:bodyPr lIns="90000" rIns="90000" tIns="45000" bIns="45000" anchor="ctr"/>
          <a:p>
            <a:pPr algn="ctr">
              <a:lnSpc>
                <a:spcPct val="100000"/>
              </a:lnSpc>
            </a:pPr>
            <a:r>
              <a:rPr b="1" lang="en-IN" sz="1800" spc="-1" strike="noStrike">
                <a:solidFill>
                  <a:srgbClr val="000000"/>
                </a:solidFill>
                <a:latin typeface="Calibri"/>
              </a:rPr>
              <a:t>B</a:t>
            </a:r>
            <a:endParaRPr b="0" lang="en-IN" sz="1800" spc="-1" strike="noStrike">
              <a:latin typeface="Arial"/>
            </a:endParaRPr>
          </a:p>
        </p:txBody>
      </p:sp>
      <p:sp>
        <p:nvSpPr>
          <p:cNvPr id="350" name="CustomShape 8"/>
          <p:cNvSpPr/>
          <p:nvPr/>
        </p:nvSpPr>
        <p:spPr>
          <a:xfrm>
            <a:off x="7133400" y="3351240"/>
            <a:ext cx="816480" cy="349560"/>
          </a:xfrm>
          <a:prstGeom prst="rect">
            <a:avLst/>
          </a:prstGeom>
          <a:ln>
            <a:solidFill>
              <a:srgbClr val="be4b48"/>
            </a:solidFill>
            <a:round/>
          </a:ln>
          <a:effectLst>
            <a:outerShdw blurRad="40000" dir="5400000" dist="20160" rotWithShape="0">
              <a:srgbClr val="000000">
                <a:alpha val="38000"/>
              </a:srgbClr>
            </a:outerShdw>
          </a:effectLst>
        </p:spPr>
        <p:style>
          <a:lnRef idx="1">
            <a:schemeClr val="accent2"/>
          </a:lnRef>
          <a:fillRef idx="2">
            <a:schemeClr val="accent2"/>
          </a:fillRef>
          <a:effectRef idx="1">
            <a:schemeClr val="accent2"/>
          </a:effectRef>
          <a:fontRef idx="minor"/>
        </p:style>
        <p:txBody>
          <a:bodyPr lIns="90000" rIns="90000" tIns="45000" bIns="45000" anchor="ctr"/>
          <a:p>
            <a:pPr algn="ctr">
              <a:lnSpc>
                <a:spcPct val="100000"/>
              </a:lnSpc>
            </a:pPr>
            <a:r>
              <a:rPr b="1" lang="en-IN" sz="1800" spc="-1" strike="noStrike">
                <a:solidFill>
                  <a:srgbClr val="000000"/>
                </a:solidFill>
                <a:latin typeface="Calibri"/>
              </a:rPr>
              <a:t>C</a:t>
            </a:r>
            <a:endParaRPr b="0" lang="en-IN" sz="1800" spc="-1" strike="noStrike">
              <a:latin typeface="Arial"/>
            </a:endParaRPr>
          </a:p>
        </p:txBody>
      </p:sp>
      <p:sp>
        <p:nvSpPr>
          <p:cNvPr id="351" name="CustomShape 9"/>
          <p:cNvSpPr/>
          <p:nvPr/>
        </p:nvSpPr>
        <p:spPr>
          <a:xfrm>
            <a:off x="6316920" y="3701160"/>
            <a:ext cx="816480" cy="349560"/>
          </a:xfrm>
          <a:prstGeom prst="rect">
            <a:avLst/>
          </a:prstGeom>
          <a:ln>
            <a:solidFill>
              <a:srgbClr val="be4b48"/>
            </a:solidFill>
            <a:round/>
          </a:ln>
          <a:effectLst>
            <a:outerShdw blurRad="40000" dir="5400000" dist="20160" rotWithShape="0">
              <a:srgbClr val="000000">
                <a:alpha val="38000"/>
              </a:srgbClr>
            </a:outerShdw>
          </a:effectLst>
        </p:spPr>
        <p:style>
          <a:lnRef idx="1">
            <a:schemeClr val="accent2"/>
          </a:lnRef>
          <a:fillRef idx="2">
            <a:schemeClr val="accent2"/>
          </a:fillRef>
          <a:effectRef idx="1">
            <a:schemeClr val="accent2"/>
          </a:effectRef>
          <a:fontRef idx="minor"/>
        </p:style>
        <p:txBody>
          <a:bodyPr lIns="90000" rIns="90000" tIns="45000" bIns="45000" anchor="ctr"/>
          <a:p>
            <a:pPr algn="ctr">
              <a:lnSpc>
                <a:spcPct val="100000"/>
              </a:lnSpc>
            </a:pPr>
            <a:r>
              <a:rPr b="1" lang="en-IN" sz="1800" spc="-1" strike="noStrike">
                <a:solidFill>
                  <a:srgbClr val="000000"/>
                </a:solidFill>
                <a:latin typeface="Calibri"/>
              </a:rPr>
              <a:t>D</a:t>
            </a:r>
            <a:endParaRPr b="0" lang="en-IN" sz="1800" spc="-1" strike="noStrike">
              <a:latin typeface="Arial"/>
            </a:endParaRPr>
          </a:p>
        </p:txBody>
      </p:sp>
      <p:sp>
        <p:nvSpPr>
          <p:cNvPr id="352" name="CustomShape 10"/>
          <p:cNvSpPr/>
          <p:nvPr/>
        </p:nvSpPr>
        <p:spPr>
          <a:xfrm>
            <a:off x="7133400" y="3701160"/>
            <a:ext cx="816480" cy="349560"/>
          </a:xfrm>
          <a:prstGeom prst="rect">
            <a:avLst/>
          </a:prstGeom>
          <a:ln>
            <a:solidFill>
              <a:srgbClr val="be4b48"/>
            </a:solidFill>
            <a:round/>
          </a:ln>
          <a:effectLst>
            <a:outerShdw blurRad="40000" dir="5400000" dist="20160" rotWithShape="0">
              <a:srgbClr val="000000">
                <a:alpha val="38000"/>
              </a:srgbClr>
            </a:outerShdw>
          </a:effectLst>
        </p:spPr>
        <p:style>
          <a:lnRef idx="1">
            <a:schemeClr val="accent2"/>
          </a:lnRef>
          <a:fillRef idx="2">
            <a:schemeClr val="accent2"/>
          </a:fillRef>
          <a:effectRef idx="1">
            <a:schemeClr val="accent2"/>
          </a:effectRef>
          <a:fontRef idx="minor"/>
        </p:style>
        <p:txBody>
          <a:bodyPr lIns="90000" rIns="90000" tIns="45000" bIns="45000" anchor="ctr"/>
          <a:p>
            <a:pPr algn="ctr">
              <a:lnSpc>
                <a:spcPct val="100000"/>
              </a:lnSpc>
            </a:pPr>
            <a:r>
              <a:rPr b="1" lang="en-IN" sz="1800" spc="-1" strike="noStrike">
                <a:solidFill>
                  <a:srgbClr val="000000"/>
                </a:solidFill>
                <a:latin typeface="Calibri"/>
              </a:rPr>
              <a:t>E</a:t>
            </a:r>
            <a:endParaRPr b="0" lang="en-IN" sz="1800" spc="-1" strike="noStrike">
              <a:latin typeface="Arial"/>
            </a:endParaRPr>
          </a:p>
        </p:txBody>
      </p:sp>
      <p:sp>
        <p:nvSpPr>
          <p:cNvPr id="353" name="CustomShape 11"/>
          <p:cNvSpPr/>
          <p:nvPr/>
        </p:nvSpPr>
        <p:spPr>
          <a:xfrm>
            <a:off x="6316920" y="4051080"/>
            <a:ext cx="816480" cy="349560"/>
          </a:xfrm>
          <a:prstGeom prst="rect">
            <a:avLst/>
          </a:prstGeom>
          <a:ln>
            <a:solidFill>
              <a:srgbClr val="be4b48"/>
            </a:solidFill>
            <a:round/>
          </a:ln>
          <a:effectLst>
            <a:outerShdw blurRad="40000" dir="5400000" dist="20160" rotWithShape="0">
              <a:srgbClr val="000000">
                <a:alpha val="38000"/>
              </a:srgbClr>
            </a:outerShdw>
          </a:effectLst>
        </p:spPr>
        <p:style>
          <a:lnRef idx="1">
            <a:schemeClr val="accent2"/>
          </a:lnRef>
          <a:fillRef idx="2">
            <a:schemeClr val="accent2"/>
          </a:fillRef>
          <a:effectRef idx="1">
            <a:schemeClr val="accent2"/>
          </a:effectRef>
          <a:fontRef idx="minor"/>
        </p:style>
        <p:txBody>
          <a:bodyPr lIns="90000" rIns="90000" tIns="45000" bIns="45000" anchor="ctr"/>
          <a:p>
            <a:pPr algn="ctr">
              <a:lnSpc>
                <a:spcPct val="100000"/>
              </a:lnSpc>
            </a:pPr>
            <a:r>
              <a:rPr b="1" lang="en-IN" sz="1800" spc="-1" strike="noStrike">
                <a:solidFill>
                  <a:srgbClr val="000000"/>
                </a:solidFill>
                <a:latin typeface="Calibri"/>
              </a:rPr>
              <a:t>H</a:t>
            </a:r>
            <a:endParaRPr b="0" lang="en-IN" sz="1800" spc="-1" strike="noStrike">
              <a:latin typeface="Arial"/>
            </a:endParaRPr>
          </a:p>
        </p:txBody>
      </p:sp>
      <p:sp>
        <p:nvSpPr>
          <p:cNvPr id="354" name="CustomShape 12"/>
          <p:cNvSpPr/>
          <p:nvPr/>
        </p:nvSpPr>
        <p:spPr>
          <a:xfrm>
            <a:off x="7133400" y="4051080"/>
            <a:ext cx="816480" cy="349560"/>
          </a:xfrm>
          <a:prstGeom prst="rect">
            <a:avLst/>
          </a:prstGeom>
          <a:ln>
            <a:solidFill>
              <a:srgbClr val="be4b48"/>
            </a:solidFill>
            <a:round/>
          </a:ln>
          <a:effectLst>
            <a:outerShdw blurRad="40000" dir="5400000" dist="20160" rotWithShape="0">
              <a:srgbClr val="000000">
                <a:alpha val="38000"/>
              </a:srgbClr>
            </a:outerShdw>
          </a:effectLst>
        </p:spPr>
        <p:style>
          <a:lnRef idx="1">
            <a:schemeClr val="accent2"/>
          </a:lnRef>
          <a:fillRef idx="2">
            <a:schemeClr val="accent2"/>
          </a:fillRef>
          <a:effectRef idx="1">
            <a:schemeClr val="accent2"/>
          </a:effectRef>
          <a:fontRef idx="minor"/>
        </p:style>
        <p:txBody>
          <a:bodyPr lIns="90000" rIns="90000" tIns="45000" bIns="45000" anchor="ctr"/>
          <a:p>
            <a:pPr algn="ctr">
              <a:lnSpc>
                <a:spcPct val="100000"/>
              </a:lnSpc>
            </a:pPr>
            <a:r>
              <a:rPr b="1" lang="en-IN" sz="1800" spc="-1" strike="noStrike">
                <a:solidFill>
                  <a:srgbClr val="000000"/>
                </a:solidFill>
                <a:latin typeface="Calibri"/>
              </a:rPr>
              <a:t>L</a:t>
            </a:r>
            <a:endParaRPr b="0" lang="en-IN" sz="1800" spc="-1" strike="noStrike">
              <a:latin typeface="Arial"/>
            </a:endParaRPr>
          </a:p>
        </p:txBody>
      </p:sp>
      <p:sp>
        <p:nvSpPr>
          <p:cNvPr id="355" name="CustomShape 13"/>
          <p:cNvSpPr/>
          <p:nvPr/>
        </p:nvSpPr>
        <p:spPr>
          <a:xfrm>
            <a:off x="6316920" y="4401000"/>
            <a:ext cx="1632960" cy="349560"/>
          </a:xfrm>
          <a:prstGeom prst="rect">
            <a:avLst/>
          </a:prstGeom>
          <a:ln>
            <a:solidFill>
              <a:srgbClr val="be4b48"/>
            </a:solidFill>
            <a:round/>
          </a:ln>
          <a:effectLst>
            <a:outerShdw blurRad="40000" dir="5400000" dist="20160" rotWithShape="0">
              <a:srgbClr val="000000">
                <a:alpha val="38000"/>
              </a:srgbClr>
            </a:outerShdw>
          </a:effectLst>
        </p:spPr>
        <p:style>
          <a:lnRef idx="1">
            <a:schemeClr val="accent2"/>
          </a:lnRef>
          <a:fillRef idx="2">
            <a:schemeClr val="accent2"/>
          </a:fillRef>
          <a:effectRef idx="1">
            <a:schemeClr val="accent2"/>
          </a:effectRef>
          <a:fontRef idx="minor"/>
        </p:style>
        <p:txBody>
          <a:bodyPr lIns="90000" rIns="90000" tIns="45000" bIns="45000" anchor="ctr"/>
          <a:p>
            <a:pPr algn="ctr">
              <a:lnSpc>
                <a:spcPct val="100000"/>
              </a:lnSpc>
            </a:pPr>
            <a:r>
              <a:rPr b="1" lang="en-IN" sz="1800" spc="-1" strike="noStrike">
                <a:solidFill>
                  <a:srgbClr val="000000"/>
                </a:solidFill>
                <a:latin typeface="Calibri"/>
              </a:rPr>
              <a:t>SP</a:t>
            </a:r>
            <a:endParaRPr b="0" lang="en-IN" sz="1800" spc="-1" strike="noStrike">
              <a:latin typeface="Arial"/>
            </a:endParaRPr>
          </a:p>
        </p:txBody>
      </p:sp>
      <p:sp>
        <p:nvSpPr>
          <p:cNvPr id="356" name="CustomShape 14"/>
          <p:cNvSpPr/>
          <p:nvPr/>
        </p:nvSpPr>
        <p:spPr>
          <a:xfrm>
            <a:off x="6316920" y="4751280"/>
            <a:ext cx="1632960" cy="349560"/>
          </a:xfrm>
          <a:prstGeom prst="rect">
            <a:avLst/>
          </a:prstGeom>
          <a:ln>
            <a:solidFill>
              <a:srgbClr val="be4b48"/>
            </a:solidFill>
            <a:round/>
          </a:ln>
          <a:effectLst>
            <a:outerShdw blurRad="40000" dir="5400000" dist="20160" rotWithShape="0">
              <a:srgbClr val="000000">
                <a:alpha val="38000"/>
              </a:srgbClr>
            </a:outerShdw>
          </a:effectLst>
        </p:spPr>
        <p:style>
          <a:lnRef idx="1">
            <a:schemeClr val="accent2"/>
          </a:lnRef>
          <a:fillRef idx="2">
            <a:schemeClr val="accent2"/>
          </a:fillRef>
          <a:effectRef idx="1">
            <a:schemeClr val="accent2"/>
          </a:effectRef>
          <a:fontRef idx="minor"/>
        </p:style>
        <p:txBody>
          <a:bodyPr lIns="90000" rIns="90000" tIns="45000" bIns="45000" anchor="ctr"/>
          <a:p>
            <a:pPr algn="ctr">
              <a:lnSpc>
                <a:spcPct val="100000"/>
              </a:lnSpc>
            </a:pPr>
            <a:r>
              <a:rPr b="1" lang="en-IN" sz="1800" spc="-1" strike="noStrike">
                <a:solidFill>
                  <a:srgbClr val="000000"/>
                </a:solidFill>
                <a:latin typeface="Calibri"/>
              </a:rPr>
              <a:t>PC</a:t>
            </a:r>
            <a:endParaRPr b="0" lang="en-IN" sz="1800" spc="-1" strike="noStrike">
              <a:latin typeface="Arial"/>
            </a:endParaRPr>
          </a:p>
        </p:txBody>
      </p:sp>
      <p:sp>
        <p:nvSpPr>
          <p:cNvPr id="357" name="CustomShape 15"/>
          <p:cNvSpPr/>
          <p:nvPr/>
        </p:nvSpPr>
        <p:spPr>
          <a:xfrm>
            <a:off x="6316920" y="5101200"/>
            <a:ext cx="1632960" cy="349560"/>
          </a:xfrm>
          <a:prstGeom prst="rect">
            <a:avLst/>
          </a:prstGeom>
          <a:ln>
            <a:solidFill>
              <a:srgbClr val="be4b48"/>
            </a:solidFill>
            <a:round/>
          </a:ln>
          <a:effectLst>
            <a:outerShdw blurRad="40000" dir="5400000" dist="20160" rotWithShape="0">
              <a:srgbClr val="000000">
                <a:alpha val="38000"/>
              </a:srgbClr>
            </a:outerShdw>
          </a:effectLst>
        </p:spPr>
        <p:style>
          <a:lnRef idx="1">
            <a:schemeClr val="accent2"/>
          </a:lnRef>
          <a:fillRef idx="2">
            <a:schemeClr val="accent2"/>
          </a:fillRef>
          <a:effectRef idx="1">
            <a:schemeClr val="accent2"/>
          </a:effectRef>
          <a:fontRef idx="minor"/>
        </p:style>
        <p:txBody>
          <a:bodyPr lIns="90000" rIns="90000" tIns="45000" bIns="45000" anchor="ctr"/>
          <a:p>
            <a:pPr algn="ctr">
              <a:lnSpc>
                <a:spcPct val="100000"/>
              </a:lnSpc>
            </a:pPr>
            <a:r>
              <a:rPr b="1" lang="en-IN" sz="1400" spc="-1" strike="noStrike">
                <a:solidFill>
                  <a:srgbClr val="000000"/>
                </a:solidFill>
                <a:latin typeface="Calibri"/>
              </a:rPr>
              <a:t>Inc/Dec. ter</a:t>
            </a:r>
            <a:endParaRPr b="0" lang="en-IN" sz="1400" spc="-1" strike="noStrike">
              <a:latin typeface="Arial"/>
            </a:endParaRPr>
          </a:p>
          <a:p>
            <a:pPr algn="ctr">
              <a:lnSpc>
                <a:spcPct val="100000"/>
              </a:lnSpc>
            </a:pPr>
            <a:r>
              <a:rPr b="1" lang="en-IN" sz="1400" spc="-1" strike="noStrike">
                <a:solidFill>
                  <a:srgbClr val="000000"/>
                </a:solidFill>
                <a:latin typeface="Calibri"/>
              </a:rPr>
              <a:t> </a:t>
            </a:r>
            <a:r>
              <a:rPr b="1" lang="en-IN" sz="1400" spc="-1" strike="noStrike">
                <a:solidFill>
                  <a:srgbClr val="000000"/>
                </a:solidFill>
                <a:latin typeface="Calibri"/>
              </a:rPr>
              <a:t>Add latch </a:t>
            </a:r>
            <a:endParaRPr b="0" lang="en-IN" sz="1400" spc="-1" strike="noStrike">
              <a:latin typeface="Arial"/>
            </a:endParaRPr>
          </a:p>
        </p:txBody>
      </p:sp>
      <p:sp>
        <p:nvSpPr>
          <p:cNvPr id="358" name="CustomShape 16"/>
          <p:cNvSpPr/>
          <p:nvPr/>
        </p:nvSpPr>
        <p:spPr>
          <a:xfrm>
            <a:off x="6688080" y="2791080"/>
            <a:ext cx="964800" cy="209520"/>
          </a:xfrm>
          <a:prstGeom prst="rect">
            <a:avLst/>
          </a:prstGeom>
          <a:ln>
            <a:noFill/>
          </a:ln>
          <a:effectLst>
            <a:outerShdw blurRad="40000" dir="5400000" dist="23040" rotWithShape="0">
              <a:srgbClr val="000000">
                <a:alpha val="35000"/>
              </a:srgbClr>
            </a:outerShdw>
          </a:effectLst>
        </p:spPr>
        <p:style>
          <a:lnRef idx="0">
            <a:schemeClr val="accent4"/>
          </a:lnRef>
          <a:fillRef idx="3">
            <a:schemeClr val="accent4"/>
          </a:fillRef>
          <a:effectRef idx="3">
            <a:schemeClr val="accent4"/>
          </a:effectRef>
          <a:fontRef idx="minor"/>
        </p:style>
        <p:txBody>
          <a:bodyPr lIns="90000" rIns="90000" tIns="45000" bIns="45000" anchor="ctr"/>
          <a:p>
            <a:pPr algn="ctr">
              <a:lnSpc>
                <a:spcPct val="100000"/>
              </a:lnSpc>
            </a:pPr>
            <a:r>
              <a:rPr b="0" lang="en-IN" sz="1800" spc="-1" strike="noStrike">
                <a:solidFill>
                  <a:srgbClr val="ffffff"/>
                </a:solidFill>
                <a:latin typeface="Calibri"/>
              </a:rPr>
              <a:t>MUX</a:t>
            </a:r>
            <a:endParaRPr b="0" lang="en-IN" sz="1800" spc="-1" strike="noStrike">
              <a:latin typeface="Arial"/>
            </a:endParaRPr>
          </a:p>
        </p:txBody>
      </p:sp>
      <p:sp>
        <p:nvSpPr>
          <p:cNvPr id="359" name="CustomShape 17"/>
          <p:cNvSpPr/>
          <p:nvPr/>
        </p:nvSpPr>
        <p:spPr>
          <a:xfrm>
            <a:off x="8098560" y="2371320"/>
            <a:ext cx="296640" cy="3569400"/>
          </a:xfrm>
          <a:prstGeom prst="upDownArrow">
            <a:avLst>
              <a:gd name="adj1" fmla="val 50000"/>
              <a:gd name="adj2" fmla="val 50000"/>
            </a:avLst>
          </a:prstGeom>
          <a:ln>
            <a:noFill/>
          </a:ln>
          <a:effectLst>
            <a:outerShdw blurRad="40000" dir="5400000" dist="23040" rotWithShape="0">
              <a:srgbClr val="000000">
                <a:alpha val="35000"/>
              </a:srgbClr>
            </a:outerShdw>
          </a:effectLst>
        </p:spPr>
        <p:style>
          <a:lnRef idx="0">
            <a:schemeClr val="accent3"/>
          </a:lnRef>
          <a:fillRef idx="3">
            <a:schemeClr val="accent3"/>
          </a:fillRef>
          <a:effectRef idx="3">
            <a:schemeClr val="accent3"/>
          </a:effectRef>
          <a:fontRef idx="minor"/>
        </p:style>
      </p:sp>
      <p:sp>
        <p:nvSpPr>
          <p:cNvPr id="360" name="CustomShape 18"/>
          <p:cNvSpPr/>
          <p:nvPr/>
        </p:nvSpPr>
        <p:spPr>
          <a:xfrm>
            <a:off x="376920" y="2161080"/>
            <a:ext cx="8092440" cy="209520"/>
          </a:xfrm>
          <a:prstGeom prst="rect">
            <a:avLst/>
          </a:prstGeom>
          <a:ln>
            <a:noFill/>
          </a:ln>
          <a:effectLst>
            <a:outerShdw blurRad="40000" dir="5400000" dist="23040" rotWithShape="0">
              <a:srgbClr val="000000">
                <a:alpha val="35000"/>
              </a:srgbClr>
            </a:outerShdw>
          </a:effectLst>
        </p:spPr>
        <p:style>
          <a:lnRef idx="0">
            <a:schemeClr val="accent3"/>
          </a:lnRef>
          <a:fillRef idx="3">
            <a:schemeClr val="accent3"/>
          </a:fillRef>
          <a:effectRef idx="3">
            <a:schemeClr val="accent3"/>
          </a:effectRef>
          <a:fontRef idx="minor"/>
        </p:style>
        <p:txBody>
          <a:bodyPr lIns="90000" rIns="90000" tIns="45000" bIns="45000" anchor="ctr"/>
          <a:p>
            <a:pPr>
              <a:lnSpc>
                <a:spcPct val="100000"/>
              </a:lnSpc>
            </a:pPr>
            <a:r>
              <a:rPr b="1" lang="en-IN" sz="1800" spc="-1" strike="noStrike">
                <a:solidFill>
                  <a:srgbClr val="000000"/>
                </a:solidFill>
                <a:latin typeface="Calibri"/>
              </a:rPr>
              <a:t>                                                  </a:t>
            </a:r>
            <a:r>
              <a:rPr b="1" lang="en-IN" sz="1800" spc="-1" strike="noStrike">
                <a:solidFill>
                  <a:srgbClr val="000000"/>
                </a:solidFill>
                <a:latin typeface="Calibri"/>
              </a:rPr>
              <a:t>Bus 8 Bit</a:t>
            </a:r>
            <a:endParaRPr b="0" lang="en-IN" sz="1800" spc="-1" strike="noStrike">
              <a:latin typeface="Arial"/>
            </a:endParaRPr>
          </a:p>
        </p:txBody>
      </p:sp>
      <p:sp>
        <p:nvSpPr>
          <p:cNvPr id="361" name="CustomShape 19"/>
          <p:cNvSpPr/>
          <p:nvPr/>
        </p:nvSpPr>
        <p:spPr>
          <a:xfrm>
            <a:off x="6985080" y="2371320"/>
            <a:ext cx="296640" cy="419760"/>
          </a:xfrm>
          <a:prstGeom prst="upDownArrow">
            <a:avLst>
              <a:gd name="adj1" fmla="val 50000"/>
              <a:gd name="adj2" fmla="val 50000"/>
            </a:avLst>
          </a:prstGeom>
          <a:ln>
            <a:noFill/>
          </a:ln>
          <a:effectLst>
            <a:outerShdw blurRad="40000" dir="5400000" dist="23040" rotWithShape="0">
              <a:srgbClr val="000000">
                <a:alpha val="35000"/>
              </a:srgbClr>
            </a:outerShdw>
          </a:effectLst>
        </p:spPr>
        <p:style>
          <a:lnRef idx="0">
            <a:schemeClr val="accent3"/>
          </a:lnRef>
          <a:fillRef idx="3">
            <a:schemeClr val="accent3"/>
          </a:fillRef>
          <a:effectRef idx="3">
            <a:schemeClr val="accent3"/>
          </a:effectRef>
          <a:fontRef idx="minor"/>
        </p:style>
      </p:sp>
      <p:sp>
        <p:nvSpPr>
          <p:cNvPr id="362" name="CustomShape 20"/>
          <p:cNvSpPr/>
          <p:nvPr/>
        </p:nvSpPr>
        <p:spPr>
          <a:xfrm>
            <a:off x="1045440" y="1531080"/>
            <a:ext cx="3414960" cy="279720"/>
          </a:xfrm>
          <a:prstGeom prst="rect">
            <a:avLst/>
          </a:prstGeom>
          <a:ln>
            <a:noFill/>
          </a:ln>
          <a:effectLst>
            <a:outerShdw blurRad="40000" dir="5400000" dist="23040" rotWithShape="0">
              <a:srgbClr val="000000">
                <a:alpha val="35000"/>
              </a:srgbClr>
            </a:outerShdw>
          </a:effectLst>
        </p:spPr>
        <p:style>
          <a:lnRef idx="0">
            <a:schemeClr val="accent2"/>
          </a:lnRef>
          <a:fillRef idx="3">
            <a:schemeClr val="accent2"/>
          </a:fillRef>
          <a:effectRef idx="3">
            <a:schemeClr val="accent2"/>
          </a:effectRef>
          <a:fontRef idx="minor"/>
        </p:style>
        <p:txBody>
          <a:bodyPr lIns="90000" rIns="90000" tIns="45000" bIns="45000" anchor="ctr"/>
          <a:p>
            <a:pPr algn="ctr">
              <a:lnSpc>
                <a:spcPct val="100000"/>
              </a:lnSpc>
            </a:pPr>
            <a:r>
              <a:rPr b="0" lang="en-IN" sz="1800" spc="-1" strike="noStrike">
                <a:solidFill>
                  <a:srgbClr val="ffffff"/>
                </a:solidFill>
                <a:latin typeface="Calibri"/>
              </a:rPr>
              <a:t>Interrupt Control </a:t>
            </a:r>
            <a:endParaRPr b="0" lang="en-IN" sz="1800" spc="-1" strike="noStrike">
              <a:latin typeface="Arial"/>
            </a:endParaRPr>
          </a:p>
        </p:txBody>
      </p:sp>
      <p:sp>
        <p:nvSpPr>
          <p:cNvPr id="363" name="CustomShape 21"/>
          <p:cNvSpPr/>
          <p:nvPr/>
        </p:nvSpPr>
        <p:spPr>
          <a:xfrm>
            <a:off x="5425920" y="1531080"/>
            <a:ext cx="1929960" cy="279720"/>
          </a:xfrm>
          <a:prstGeom prst="rect">
            <a:avLst/>
          </a:prstGeom>
          <a:ln>
            <a:noFill/>
          </a:ln>
          <a:effectLst>
            <a:outerShdw blurRad="40000" dir="5400000" dist="23040" rotWithShape="0">
              <a:srgbClr val="000000">
                <a:alpha val="35000"/>
              </a:srgbClr>
            </a:outerShdw>
          </a:effectLst>
        </p:spPr>
        <p:style>
          <a:lnRef idx="0">
            <a:schemeClr val="accent4"/>
          </a:lnRef>
          <a:fillRef idx="3">
            <a:schemeClr val="accent4"/>
          </a:fillRef>
          <a:effectRef idx="3">
            <a:schemeClr val="accent4"/>
          </a:effectRef>
          <a:fontRef idx="minor"/>
        </p:style>
        <p:txBody>
          <a:bodyPr lIns="90000" rIns="90000" tIns="45000" bIns="45000" anchor="ctr"/>
          <a:p>
            <a:pPr algn="ctr">
              <a:lnSpc>
                <a:spcPct val="100000"/>
              </a:lnSpc>
            </a:pPr>
            <a:r>
              <a:rPr b="0" lang="en-IN" sz="1800" spc="-1" strike="noStrike">
                <a:solidFill>
                  <a:srgbClr val="ffffff"/>
                </a:solidFill>
                <a:latin typeface="Calibri"/>
              </a:rPr>
              <a:t>Serial I/O Control </a:t>
            </a:r>
            <a:endParaRPr b="0" lang="en-IN" sz="1800" spc="-1" strike="noStrike">
              <a:latin typeface="Arial"/>
            </a:endParaRPr>
          </a:p>
        </p:txBody>
      </p:sp>
      <p:sp>
        <p:nvSpPr>
          <p:cNvPr id="364" name="CustomShape 22"/>
          <p:cNvSpPr/>
          <p:nvPr/>
        </p:nvSpPr>
        <p:spPr>
          <a:xfrm>
            <a:off x="2158920" y="1811160"/>
            <a:ext cx="222480" cy="349560"/>
          </a:xfrm>
          <a:prstGeom prst="upDownArrow">
            <a:avLst>
              <a:gd name="adj1" fmla="val 50000"/>
              <a:gd name="adj2" fmla="val 50000"/>
            </a:avLst>
          </a:prstGeom>
          <a:ln>
            <a:noFill/>
          </a:ln>
          <a:effectLst>
            <a:outerShdw blurRad="40000" dir="5400000" dist="23040" rotWithShape="0">
              <a:srgbClr val="000000">
                <a:alpha val="35000"/>
              </a:srgbClr>
            </a:outerShdw>
          </a:effectLst>
        </p:spPr>
        <p:style>
          <a:lnRef idx="0">
            <a:schemeClr val="accent3"/>
          </a:lnRef>
          <a:fillRef idx="3">
            <a:schemeClr val="accent3"/>
          </a:fillRef>
          <a:effectRef idx="3">
            <a:schemeClr val="accent3"/>
          </a:effectRef>
          <a:fontRef idx="minor"/>
        </p:style>
      </p:sp>
      <p:sp>
        <p:nvSpPr>
          <p:cNvPr id="365" name="CustomShape 23"/>
          <p:cNvSpPr/>
          <p:nvPr/>
        </p:nvSpPr>
        <p:spPr>
          <a:xfrm>
            <a:off x="6242400" y="1811160"/>
            <a:ext cx="222480" cy="349560"/>
          </a:xfrm>
          <a:prstGeom prst="upDownArrow">
            <a:avLst>
              <a:gd name="adj1" fmla="val 50000"/>
              <a:gd name="adj2" fmla="val 50000"/>
            </a:avLst>
          </a:prstGeom>
          <a:ln>
            <a:noFill/>
          </a:ln>
          <a:effectLst>
            <a:outerShdw blurRad="40000" dir="5400000" dist="23040" rotWithShape="0">
              <a:srgbClr val="000000">
                <a:alpha val="35000"/>
              </a:srgbClr>
            </a:outerShdw>
          </a:effectLst>
        </p:spPr>
        <p:style>
          <a:lnRef idx="0">
            <a:schemeClr val="accent3"/>
          </a:lnRef>
          <a:fillRef idx="3">
            <a:schemeClr val="accent3"/>
          </a:fillRef>
          <a:effectRef idx="3">
            <a:schemeClr val="accent3"/>
          </a:effectRef>
          <a:fontRef idx="minor"/>
        </p:style>
      </p:sp>
      <p:sp>
        <p:nvSpPr>
          <p:cNvPr id="366" name="CustomShape 24"/>
          <p:cNvSpPr/>
          <p:nvPr/>
        </p:nvSpPr>
        <p:spPr>
          <a:xfrm>
            <a:off x="4757760" y="3001320"/>
            <a:ext cx="816480" cy="349560"/>
          </a:xfrm>
          <a:prstGeom prst="rect">
            <a:avLst/>
          </a:prstGeom>
          <a:ln>
            <a:solidFill>
              <a:srgbClr val="be4b48"/>
            </a:solidFill>
            <a:round/>
          </a:ln>
          <a:effectLst>
            <a:outerShdw blurRad="40000" dir="5400000" dist="20160" rotWithShape="0">
              <a:srgbClr val="000000">
                <a:alpha val="38000"/>
              </a:srgbClr>
            </a:outerShdw>
          </a:effectLst>
        </p:spPr>
        <p:style>
          <a:lnRef idx="1">
            <a:schemeClr val="accent2"/>
          </a:lnRef>
          <a:fillRef idx="2">
            <a:schemeClr val="accent2"/>
          </a:fillRef>
          <a:effectRef idx="1">
            <a:schemeClr val="accent2"/>
          </a:effectRef>
          <a:fontRef idx="minor"/>
        </p:style>
        <p:txBody>
          <a:bodyPr lIns="90000" rIns="90000" tIns="45000" bIns="45000" anchor="ctr"/>
          <a:p>
            <a:pPr algn="ctr">
              <a:lnSpc>
                <a:spcPct val="100000"/>
              </a:lnSpc>
            </a:pPr>
            <a:r>
              <a:rPr b="1" lang="en-IN" sz="1800" spc="-1" strike="noStrike">
                <a:solidFill>
                  <a:srgbClr val="000000"/>
                </a:solidFill>
                <a:latin typeface="Calibri"/>
              </a:rPr>
              <a:t>IR</a:t>
            </a:r>
            <a:endParaRPr b="0" lang="en-IN" sz="1800" spc="-1" strike="noStrike">
              <a:latin typeface="Arial"/>
            </a:endParaRPr>
          </a:p>
        </p:txBody>
      </p:sp>
      <p:sp>
        <p:nvSpPr>
          <p:cNvPr id="367" name="CustomShape 25"/>
          <p:cNvSpPr/>
          <p:nvPr/>
        </p:nvSpPr>
        <p:spPr>
          <a:xfrm>
            <a:off x="4609080" y="3841200"/>
            <a:ext cx="1038960" cy="1259640"/>
          </a:xfrm>
          <a:prstGeom prst="rect">
            <a:avLst/>
          </a:prstGeom>
          <a:ln>
            <a:noFill/>
          </a:ln>
          <a:effectLst>
            <a:outerShdw blurRad="40000" dir="5400000" dist="23040" rotWithShape="0">
              <a:srgbClr val="000000">
                <a:alpha val="35000"/>
              </a:srgbClr>
            </a:outerShdw>
          </a:effectLst>
        </p:spPr>
        <p:style>
          <a:lnRef idx="0">
            <a:schemeClr val="accent2"/>
          </a:lnRef>
          <a:fillRef idx="3">
            <a:schemeClr val="accent2"/>
          </a:fillRef>
          <a:effectRef idx="3">
            <a:schemeClr val="accent2"/>
          </a:effectRef>
          <a:fontRef idx="minor"/>
        </p:style>
        <p:txBody>
          <a:bodyPr lIns="90000" rIns="90000" tIns="45000" bIns="45000" anchor="ctr"/>
          <a:p>
            <a:pPr algn="ctr">
              <a:lnSpc>
                <a:spcPct val="100000"/>
              </a:lnSpc>
            </a:pPr>
            <a:r>
              <a:rPr b="1" lang="en-IN" sz="1800" spc="-1" strike="noStrike">
                <a:solidFill>
                  <a:srgbClr val="ffffff"/>
                </a:solidFill>
                <a:latin typeface="Calibri"/>
              </a:rPr>
              <a:t>I Decode</a:t>
            </a:r>
            <a:endParaRPr b="0" lang="en-IN" sz="1800" spc="-1" strike="noStrike">
              <a:latin typeface="Arial"/>
            </a:endParaRPr>
          </a:p>
          <a:p>
            <a:pPr algn="ctr">
              <a:lnSpc>
                <a:spcPct val="100000"/>
              </a:lnSpc>
            </a:pPr>
            <a:r>
              <a:rPr b="1" lang="en-IN" sz="1800" spc="-1" strike="noStrike">
                <a:solidFill>
                  <a:srgbClr val="ffffff"/>
                </a:solidFill>
                <a:latin typeface="Calibri"/>
              </a:rPr>
              <a:t>&amp; </a:t>
            </a:r>
            <a:endParaRPr b="0" lang="en-IN" sz="1800" spc="-1" strike="noStrike">
              <a:latin typeface="Arial"/>
            </a:endParaRPr>
          </a:p>
          <a:p>
            <a:pPr algn="ctr">
              <a:lnSpc>
                <a:spcPct val="100000"/>
              </a:lnSpc>
            </a:pPr>
            <a:r>
              <a:rPr b="1" lang="en-IN" sz="1800" spc="-1" strike="noStrike">
                <a:solidFill>
                  <a:srgbClr val="ffffff"/>
                </a:solidFill>
                <a:latin typeface="Calibri"/>
              </a:rPr>
              <a:t>M/C</a:t>
            </a:r>
            <a:endParaRPr b="0" lang="en-IN" sz="1800" spc="-1" strike="noStrike">
              <a:latin typeface="Arial"/>
            </a:endParaRPr>
          </a:p>
          <a:p>
            <a:pPr algn="ctr">
              <a:lnSpc>
                <a:spcPct val="100000"/>
              </a:lnSpc>
            </a:pPr>
            <a:r>
              <a:rPr b="1" lang="en-IN" sz="1800" spc="-1" strike="noStrike">
                <a:solidFill>
                  <a:srgbClr val="ffffff"/>
                </a:solidFill>
                <a:latin typeface="Calibri"/>
              </a:rPr>
              <a:t>Encoding</a:t>
            </a:r>
            <a:endParaRPr b="0" lang="en-IN" sz="1800" spc="-1" strike="noStrike">
              <a:latin typeface="Arial"/>
            </a:endParaRPr>
          </a:p>
        </p:txBody>
      </p:sp>
      <p:sp>
        <p:nvSpPr>
          <p:cNvPr id="368" name="CustomShape 26"/>
          <p:cNvSpPr/>
          <p:nvPr/>
        </p:nvSpPr>
        <p:spPr>
          <a:xfrm>
            <a:off x="5054760" y="2301120"/>
            <a:ext cx="296640" cy="699480"/>
          </a:xfrm>
          <a:prstGeom prst="downArrow">
            <a:avLst>
              <a:gd name="adj1" fmla="val 50000"/>
              <a:gd name="adj2" fmla="val 50000"/>
            </a:avLst>
          </a:prstGeom>
          <a:ln>
            <a:noFill/>
          </a:ln>
          <a:effectLst>
            <a:outerShdw blurRad="40000" dir="5400000" dist="23040" rotWithShape="0">
              <a:srgbClr val="000000">
                <a:alpha val="35000"/>
              </a:srgbClr>
            </a:outerShdw>
          </a:effectLst>
        </p:spPr>
        <p:style>
          <a:lnRef idx="0">
            <a:schemeClr val="accent3"/>
          </a:lnRef>
          <a:fillRef idx="3">
            <a:schemeClr val="accent3"/>
          </a:fillRef>
          <a:effectRef idx="3">
            <a:schemeClr val="accent3"/>
          </a:effectRef>
          <a:fontRef idx="minor"/>
        </p:style>
      </p:sp>
      <p:sp>
        <p:nvSpPr>
          <p:cNvPr id="369" name="CustomShape 27"/>
          <p:cNvSpPr/>
          <p:nvPr/>
        </p:nvSpPr>
        <p:spPr>
          <a:xfrm>
            <a:off x="5054760" y="3351240"/>
            <a:ext cx="296640" cy="489600"/>
          </a:xfrm>
          <a:prstGeom prst="downArrow">
            <a:avLst>
              <a:gd name="adj1" fmla="val 50000"/>
              <a:gd name="adj2" fmla="val 50000"/>
            </a:avLst>
          </a:prstGeom>
          <a:ln>
            <a:noFill/>
          </a:ln>
          <a:effectLst>
            <a:outerShdw blurRad="40000" dir="5400000" dist="23040" rotWithShape="0">
              <a:srgbClr val="000000">
                <a:alpha val="35000"/>
              </a:srgbClr>
            </a:outerShdw>
          </a:effectLst>
        </p:spPr>
        <p:style>
          <a:lnRef idx="0">
            <a:schemeClr val="accent3"/>
          </a:lnRef>
          <a:fillRef idx="3">
            <a:schemeClr val="accent3"/>
          </a:fillRef>
          <a:effectRef idx="3">
            <a:schemeClr val="accent3"/>
          </a:effectRef>
          <a:fontRef idx="minor"/>
        </p:style>
      </p:sp>
      <p:sp>
        <p:nvSpPr>
          <p:cNvPr id="370" name="CustomShape 28"/>
          <p:cNvSpPr/>
          <p:nvPr/>
        </p:nvSpPr>
        <p:spPr>
          <a:xfrm>
            <a:off x="5054760" y="5101200"/>
            <a:ext cx="296640" cy="629640"/>
          </a:xfrm>
          <a:prstGeom prst="downArrow">
            <a:avLst>
              <a:gd name="adj1" fmla="val 50000"/>
              <a:gd name="adj2" fmla="val 50000"/>
            </a:avLst>
          </a:prstGeom>
          <a:ln>
            <a:noFill/>
          </a:ln>
          <a:effectLst>
            <a:outerShdw blurRad="40000" dir="5400000" dist="23040" rotWithShape="0">
              <a:srgbClr val="000000">
                <a:alpha val="35000"/>
              </a:srgbClr>
            </a:outerShdw>
          </a:effectLst>
        </p:spPr>
        <p:style>
          <a:lnRef idx="0">
            <a:schemeClr val="accent3"/>
          </a:lnRef>
          <a:fillRef idx="3">
            <a:schemeClr val="accent3"/>
          </a:fillRef>
          <a:effectRef idx="3">
            <a:schemeClr val="accent3"/>
          </a:effectRef>
          <a:fontRef idx="minor"/>
        </p:style>
      </p:sp>
      <p:sp>
        <p:nvSpPr>
          <p:cNvPr id="371" name="CustomShape 29"/>
          <p:cNvSpPr/>
          <p:nvPr/>
        </p:nvSpPr>
        <p:spPr>
          <a:xfrm>
            <a:off x="2010600" y="2861280"/>
            <a:ext cx="964800" cy="349560"/>
          </a:xfrm>
          <a:prstGeom prst="rect">
            <a:avLst/>
          </a:prstGeom>
          <a:ln>
            <a:solidFill>
              <a:srgbClr val="be4b48"/>
            </a:solidFill>
            <a:round/>
          </a:ln>
          <a:effectLst>
            <a:outerShdw blurRad="40000" dir="5400000" dist="20160" rotWithShape="0">
              <a:srgbClr val="000000">
                <a:alpha val="38000"/>
              </a:srgbClr>
            </a:outerShdw>
          </a:effectLst>
        </p:spPr>
        <p:style>
          <a:lnRef idx="1">
            <a:schemeClr val="accent2"/>
          </a:lnRef>
          <a:fillRef idx="2">
            <a:schemeClr val="accent2"/>
          </a:fillRef>
          <a:effectRef idx="1">
            <a:schemeClr val="accent2"/>
          </a:effectRef>
          <a:fontRef idx="minor"/>
        </p:style>
        <p:txBody>
          <a:bodyPr lIns="90000" rIns="90000" tIns="45000" bIns="45000" anchor="ctr"/>
          <a:p>
            <a:pPr algn="ctr">
              <a:lnSpc>
                <a:spcPct val="100000"/>
              </a:lnSpc>
            </a:pPr>
            <a:r>
              <a:rPr b="1" lang="en-IN" sz="1800" spc="-1" strike="noStrike">
                <a:solidFill>
                  <a:srgbClr val="000000"/>
                </a:solidFill>
                <a:latin typeface="Calibri"/>
              </a:rPr>
              <a:t>tmp R</a:t>
            </a:r>
            <a:endParaRPr b="0" lang="en-IN" sz="1800" spc="-1" strike="noStrike">
              <a:latin typeface="Arial"/>
            </a:endParaRPr>
          </a:p>
        </p:txBody>
      </p:sp>
      <p:sp>
        <p:nvSpPr>
          <p:cNvPr id="372" name="CustomShape 30"/>
          <p:cNvSpPr/>
          <p:nvPr/>
        </p:nvSpPr>
        <p:spPr>
          <a:xfrm>
            <a:off x="748440" y="2861280"/>
            <a:ext cx="964800" cy="349560"/>
          </a:xfrm>
          <a:prstGeom prst="rect">
            <a:avLst/>
          </a:prstGeom>
          <a:ln>
            <a:solidFill>
              <a:srgbClr val="be4b48"/>
            </a:solidFill>
            <a:round/>
          </a:ln>
          <a:effectLst>
            <a:outerShdw blurRad="40000" dir="5400000" dist="20160" rotWithShape="0">
              <a:srgbClr val="000000">
                <a:alpha val="38000"/>
              </a:srgbClr>
            </a:outerShdw>
          </a:effectLst>
        </p:spPr>
        <p:style>
          <a:lnRef idx="1">
            <a:schemeClr val="accent2"/>
          </a:lnRef>
          <a:fillRef idx="2">
            <a:schemeClr val="accent2"/>
          </a:fillRef>
          <a:effectRef idx="1">
            <a:schemeClr val="accent2"/>
          </a:effectRef>
          <a:fontRef idx="minor"/>
        </p:style>
        <p:txBody>
          <a:bodyPr lIns="90000" rIns="90000" tIns="45000" bIns="45000" anchor="ctr"/>
          <a:p>
            <a:pPr algn="ctr">
              <a:lnSpc>
                <a:spcPct val="100000"/>
              </a:lnSpc>
            </a:pPr>
            <a:r>
              <a:rPr b="1" lang="en-IN" sz="1800" spc="-1" strike="noStrike">
                <a:solidFill>
                  <a:srgbClr val="000000"/>
                </a:solidFill>
                <a:latin typeface="Calibri"/>
              </a:rPr>
              <a:t>ACC</a:t>
            </a:r>
            <a:endParaRPr b="0" lang="en-IN" sz="1800" spc="-1" strike="noStrike">
              <a:latin typeface="Arial"/>
            </a:endParaRPr>
          </a:p>
        </p:txBody>
      </p:sp>
      <p:sp>
        <p:nvSpPr>
          <p:cNvPr id="373" name="CustomShape 31"/>
          <p:cNvSpPr/>
          <p:nvPr/>
        </p:nvSpPr>
        <p:spPr>
          <a:xfrm>
            <a:off x="2233080" y="2371320"/>
            <a:ext cx="296640" cy="489600"/>
          </a:xfrm>
          <a:prstGeom prst="downArrow">
            <a:avLst>
              <a:gd name="adj1" fmla="val 50000"/>
              <a:gd name="adj2" fmla="val 50000"/>
            </a:avLst>
          </a:prstGeom>
          <a:ln>
            <a:noFill/>
          </a:ln>
          <a:effectLst>
            <a:outerShdw blurRad="40000" dir="5400000" dist="23040" rotWithShape="0">
              <a:srgbClr val="000000">
                <a:alpha val="35000"/>
              </a:srgbClr>
            </a:outerShdw>
          </a:effectLst>
        </p:spPr>
        <p:style>
          <a:lnRef idx="0">
            <a:schemeClr val="accent3"/>
          </a:lnRef>
          <a:fillRef idx="3">
            <a:schemeClr val="accent3"/>
          </a:fillRef>
          <a:effectRef idx="3">
            <a:schemeClr val="accent3"/>
          </a:effectRef>
          <a:fontRef idx="minor"/>
        </p:style>
      </p:sp>
      <p:sp>
        <p:nvSpPr>
          <p:cNvPr id="374" name="CustomShape 32"/>
          <p:cNvSpPr/>
          <p:nvPr/>
        </p:nvSpPr>
        <p:spPr>
          <a:xfrm>
            <a:off x="1045440" y="2371320"/>
            <a:ext cx="296640" cy="489600"/>
          </a:xfrm>
          <a:prstGeom prst="upDownArrow">
            <a:avLst>
              <a:gd name="adj1" fmla="val 50000"/>
              <a:gd name="adj2" fmla="val 50000"/>
            </a:avLst>
          </a:prstGeom>
          <a:ln>
            <a:noFill/>
          </a:ln>
          <a:effectLst>
            <a:outerShdw blurRad="40000" dir="5400000" dist="23040" rotWithShape="0">
              <a:srgbClr val="000000">
                <a:alpha val="35000"/>
              </a:srgbClr>
            </a:outerShdw>
          </a:effectLst>
        </p:spPr>
        <p:style>
          <a:lnRef idx="0">
            <a:schemeClr val="accent3"/>
          </a:lnRef>
          <a:fillRef idx="3">
            <a:schemeClr val="accent3"/>
          </a:fillRef>
          <a:effectRef idx="3">
            <a:schemeClr val="accent3"/>
          </a:effectRef>
          <a:fontRef idx="minor"/>
        </p:style>
      </p:sp>
      <p:sp>
        <p:nvSpPr>
          <p:cNvPr id="375" name="CustomShape 33"/>
          <p:cNvSpPr/>
          <p:nvPr/>
        </p:nvSpPr>
        <p:spPr>
          <a:xfrm>
            <a:off x="599760" y="5731200"/>
            <a:ext cx="4974120" cy="559800"/>
          </a:xfrm>
          <a:prstGeom prst="rect">
            <a:avLst/>
          </a:prstGeom>
          <a:ln>
            <a:solidFill>
              <a:srgbClr val="4a7ebb"/>
            </a:solidFill>
            <a:round/>
          </a:ln>
          <a:effectLst>
            <a:outerShdw blurRad="40000" dir="5400000" dist="20160" rotWithShape="0">
              <a:srgbClr val="000000">
                <a:alpha val="38000"/>
              </a:srgbClr>
            </a:outerShdw>
          </a:effectLst>
        </p:spPr>
        <p:style>
          <a:lnRef idx="1">
            <a:schemeClr val="accent1"/>
          </a:lnRef>
          <a:fillRef idx="2">
            <a:schemeClr val="accent1"/>
          </a:fillRef>
          <a:effectRef idx="1">
            <a:schemeClr val="accent1"/>
          </a:effectRef>
          <a:fontRef idx="minor"/>
        </p:style>
        <p:txBody>
          <a:bodyPr lIns="90000" rIns="90000" tIns="45000" bIns="45000" anchor="ctr"/>
          <a:p>
            <a:pPr algn="ctr">
              <a:lnSpc>
                <a:spcPct val="100000"/>
              </a:lnSpc>
            </a:pPr>
            <a:r>
              <a:rPr b="1" lang="en-IN" sz="1800" spc="-1" strike="noStrike">
                <a:solidFill>
                  <a:srgbClr val="000000"/>
                </a:solidFill>
                <a:latin typeface="Calibri"/>
              </a:rPr>
              <a:t>Timing and Control  </a:t>
            </a:r>
            <a:endParaRPr b="0" lang="en-IN" sz="1800" spc="-1" strike="noStrike">
              <a:latin typeface="Arial"/>
            </a:endParaRPr>
          </a:p>
        </p:txBody>
      </p:sp>
      <p:sp>
        <p:nvSpPr>
          <p:cNvPr id="376" name="CustomShape 34"/>
          <p:cNvSpPr/>
          <p:nvPr/>
        </p:nvSpPr>
        <p:spPr>
          <a:xfrm>
            <a:off x="2678760" y="4051080"/>
            <a:ext cx="1038960" cy="1189440"/>
          </a:xfrm>
          <a:prstGeom prst="rect">
            <a:avLst/>
          </a:prstGeom>
          <a:ln>
            <a:noFill/>
          </a:ln>
          <a:effectLst>
            <a:outerShdw blurRad="40000" dir="5400000" dist="23040" rotWithShape="0">
              <a:srgbClr val="000000">
                <a:alpha val="35000"/>
              </a:srgbClr>
            </a:outerShdw>
          </a:effectLst>
        </p:spPr>
        <p:style>
          <a:lnRef idx="0">
            <a:schemeClr val="accent6"/>
          </a:lnRef>
          <a:fillRef idx="3">
            <a:schemeClr val="accent6"/>
          </a:fillRef>
          <a:effectRef idx="3">
            <a:schemeClr val="accent6"/>
          </a:effectRef>
          <a:fontRef idx="minor"/>
        </p:style>
        <p:txBody>
          <a:bodyPr lIns="90000" rIns="90000" tIns="45000" bIns="45000" anchor="ctr"/>
          <a:p>
            <a:pPr algn="ctr">
              <a:lnSpc>
                <a:spcPct val="100000"/>
              </a:lnSpc>
            </a:pPr>
            <a:r>
              <a:rPr b="1" lang="en-IN" sz="3200" spc="-1" strike="noStrike">
                <a:solidFill>
                  <a:srgbClr val="000000"/>
                </a:solidFill>
                <a:latin typeface="Calibri"/>
              </a:rPr>
              <a:t>ALU</a:t>
            </a:r>
            <a:endParaRPr b="0" lang="en-IN" sz="3200" spc="-1" strike="noStrike">
              <a:latin typeface="Arial"/>
            </a:endParaRPr>
          </a:p>
        </p:txBody>
      </p:sp>
      <p:sp>
        <p:nvSpPr>
          <p:cNvPr id="377" name="CustomShape 35"/>
          <p:cNvSpPr/>
          <p:nvPr/>
        </p:nvSpPr>
        <p:spPr>
          <a:xfrm>
            <a:off x="1119600" y="4961160"/>
            <a:ext cx="1558800" cy="279720"/>
          </a:xfrm>
          <a:prstGeom prst="rightArrow">
            <a:avLst>
              <a:gd name="adj1" fmla="val 50000"/>
              <a:gd name="adj2" fmla="val 50000"/>
            </a:avLst>
          </a:prstGeom>
          <a:ln>
            <a:noFill/>
          </a:ln>
          <a:effectLst>
            <a:outerShdw blurRad="40000" dir="5400000" dist="23040" rotWithShape="0">
              <a:srgbClr val="000000">
                <a:alpha val="35000"/>
              </a:srgbClr>
            </a:outerShdw>
          </a:effectLst>
        </p:spPr>
        <p:style>
          <a:lnRef idx="0">
            <a:schemeClr val="accent3"/>
          </a:lnRef>
          <a:fillRef idx="3">
            <a:schemeClr val="accent3"/>
          </a:fillRef>
          <a:effectRef idx="3">
            <a:schemeClr val="accent3"/>
          </a:effectRef>
          <a:fontRef idx="minor"/>
        </p:style>
      </p:sp>
      <p:sp>
        <p:nvSpPr>
          <p:cNvPr id="378" name="CustomShape 36"/>
          <p:cNvSpPr/>
          <p:nvPr/>
        </p:nvSpPr>
        <p:spPr>
          <a:xfrm>
            <a:off x="1045440" y="3211200"/>
            <a:ext cx="147960" cy="1959480"/>
          </a:xfrm>
          <a:prstGeom prst="rect">
            <a:avLst/>
          </a:prstGeom>
          <a:ln>
            <a:noFill/>
          </a:ln>
          <a:effectLst>
            <a:outerShdw blurRad="40000" dir="5400000" dist="23040" rotWithShape="0">
              <a:srgbClr val="000000">
                <a:alpha val="35000"/>
              </a:srgbClr>
            </a:outerShdw>
          </a:effectLst>
        </p:spPr>
        <p:style>
          <a:lnRef idx="0">
            <a:schemeClr val="accent3"/>
          </a:lnRef>
          <a:fillRef idx="3">
            <a:schemeClr val="accent3"/>
          </a:fillRef>
          <a:effectRef idx="3">
            <a:schemeClr val="accent3"/>
          </a:effectRef>
          <a:fontRef idx="minor"/>
        </p:style>
      </p:sp>
      <p:sp>
        <p:nvSpPr>
          <p:cNvPr id="379" name="CustomShape 37"/>
          <p:cNvSpPr/>
          <p:nvPr/>
        </p:nvSpPr>
        <p:spPr>
          <a:xfrm>
            <a:off x="2307600" y="3211200"/>
            <a:ext cx="147960" cy="1189440"/>
          </a:xfrm>
          <a:prstGeom prst="rect">
            <a:avLst/>
          </a:prstGeom>
          <a:ln>
            <a:noFill/>
          </a:ln>
          <a:effectLst>
            <a:outerShdw blurRad="40000" dir="5400000" dist="23040" rotWithShape="0">
              <a:srgbClr val="000000">
                <a:alpha val="35000"/>
              </a:srgbClr>
            </a:outerShdw>
          </a:effectLst>
        </p:spPr>
        <p:style>
          <a:lnRef idx="0">
            <a:schemeClr val="accent3"/>
          </a:lnRef>
          <a:fillRef idx="3">
            <a:schemeClr val="accent3"/>
          </a:fillRef>
          <a:effectRef idx="3">
            <a:schemeClr val="accent3"/>
          </a:effectRef>
          <a:fontRef idx="minor"/>
        </p:style>
      </p:sp>
      <p:sp>
        <p:nvSpPr>
          <p:cNvPr id="380" name="CustomShape 38"/>
          <p:cNvSpPr/>
          <p:nvPr/>
        </p:nvSpPr>
        <p:spPr>
          <a:xfrm>
            <a:off x="2307600" y="4191120"/>
            <a:ext cx="444960" cy="279720"/>
          </a:xfrm>
          <a:prstGeom prst="rightArrow">
            <a:avLst>
              <a:gd name="adj1" fmla="val 50000"/>
              <a:gd name="adj2" fmla="val 50000"/>
            </a:avLst>
          </a:prstGeom>
          <a:ln>
            <a:noFill/>
          </a:ln>
          <a:effectLst>
            <a:outerShdw blurRad="40000" dir="5400000" dist="23040" rotWithShape="0">
              <a:srgbClr val="000000">
                <a:alpha val="35000"/>
              </a:srgbClr>
            </a:outerShdw>
          </a:effectLst>
        </p:spPr>
        <p:style>
          <a:lnRef idx="0">
            <a:schemeClr val="accent3"/>
          </a:lnRef>
          <a:fillRef idx="3">
            <a:schemeClr val="accent3"/>
          </a:fillRef>
          <a:effectRef idx="3">
            <a:schemeClr val="accent3"/>
          </a:effectRef>
          <a:fontRef idx="minor"/>
        </p:style>
      </p:sp>
      <p:sp>
        <p:nvSpPr>
          <p:cNvPr id="381" name="CustomShape 39"/>
          <p:cNvSpPr/>
          <p:nvPr/>
        </p:nvSpPr>
        <p:spPr>
          <a:xfrm>
            <a:off x="3866760" y="2371320"/>
            <a:ext cx="296640" cy="2589480"/>
          </a:xfrm>
          <a:prstGeom prst="upArrow">
            <a:avLst>
              <a:gd name="adj1" fmla="val 50000"/>
              <a:gd name="adj2" fmla="val 50000"/>
            </a:avLst>
          </a:prstGeom>
          <a:ln>
            <a:noFill/>
          </a:ln>
          <a:effectLst>
            <a:outerShdw blurRad="40000" dir="5400000" dist="23040" rotWithShape="0">
              <a:srgbClr val="000000">
                <a:alpha val="35000"/>
              </a:srgbClr>
            </a:outerShdw>
          </a:effectLst>
        </p:spPr>
        <p:style>
          <a:lnRef idx="0">
            <a:schemeClr val="accent3"/>
          </a:lnRef>
          <a:fillRef idx="3">
            <a:schemeClr val="accent3"/>
          </a:fillRef>
          <a:effectRef idx="3">
            <a:schemeClr val="accent3"/>
          </a:effectRef>
          <a:fontRef idx="minor"/>
        </p:style>
      </p:sp>
      <p:sp>
        <p:nvSpPr>
          <p:cNvPr id="382" name="CustomShape 40"/>
          <p:cNvSpPr/>
          <p:nvPr/>
        </p:nvSpPr>
        <p:spPr>
          <a:xfrm>
            <a:off x="3718080" y="4890960"/>
            <a:ext cx="370800" cy="139680"/>
          </a:xfrm>
          <a:prstGeom prst="rect">
            <a:avLst/>
          </a:prstGeom>
          <a:ln>
            <a:noFill/>
          </a:ln>
          <a:effectLst>
            <a:outerShdw blurRad="40000" dir="5400000" dist="23040" rotWithShape="0">
              <a:srgbClr val="000000">
                <a:alpha val="35000"/>
              </a:srgbClr>
            </a:outerShdw>
          </a:effectLst>
        </p:spPr>
        <p:style>
          <a:lnRef idx="0">
            <a:schemeClr val="accent3"/>
          </a:lnRef>
          <a:fillRef idx="3">
            <a:schemeClr val="accent3"/>
          </a:fillRef>
          <a:effectRef idx="3">
            <a:schemeClr val="accent3"/>
          </a:effectRef>
          <a:fontRef idx="minor"/>
        </p:style>
      </p:sp>
      <p:sp>
        <p:nvSpPr>
          <p:cNvPr id="383" name="CustomShape 41"/>
          <p:cNvSpPr/>
          <p:nvPr/>
        </p:nvSpPr>
        <p:spPr>
          <a:xfrm>
            <a:off x="6019920" y="5941080"/>
            <a:ext cx="1187640" cy="349560"/>
          </a:xfrm>
          <a:prstGeom prst="rect">
            <a:avLst/>
          </a:prstGeom>
          <a:ln>
            <a:solidFill>
              <a:srgbClr val="be4b48"/>
            </a:solidFill>
            <a:round/>
          </a:ln>
          <a:effectLst>
            <a:outerShdw blurRad="40000" dir="5400000" dist="20160" rotWithShape="0">
              <a:srgbClr val="000000">
                <a:alpha val="38000"/>
              </a:srgbClr>
            </a:outerShdw>
          </a:effectLst>
        </p:spPr>
        <p:style>
          <a:lnRef idx="1">
            <a:schemeClr val="accent2"/>
          </a:lnRef>
          <a:fillRef idx="2">
            <a:schemeClr val="accent2"/>
          </a:fillRef>
          <a:effectRef idx="1">
            <a:schemeClr val="accent2"/>
          </a:effectRef>
          <a:fontRef idx="minor"/>
        </p:style>
        <p:txBody>
          <a:bodyPr lIns="90000" rIns="90000" tIns="45000" bIns="45000" anchor="ctr"/>
          <a:p>
            <a:pPr algn="ctr">
              <a:lnSpc>
                <a:spcPct val="100000"/>
              </a:lnSpc>
            </a:pPr>
            <a:r>
              <a:rPr b="1" lang="en-IN" sz="1800" spc="-1" strike="noStrike">
                <a:solidFill>
                  <a:srgbClr val="000000"/>
                </a:solidFill>
                <a:latin typeface="Calibri"/>
              </a:rPr>
              <a:t>Add Buff</a:t>
            </a:r>
            <a:endParaRPr b="0" lang="en-IN" sz="1800" spc="-1" strike="noStrike">
              <a:latin typeface="Arial"/>
            </a:endParaRPr>
          </a:p>
        </p:txBody>
      </p:sp>
      <p:sp>
        <p:nvSpPr>
          <p:cNvPr id="384" name="CustomShape 42"/>
          <p:cNvSpPr/>
          <p:nvPr/>
        </p:nvSpPr>
        <p:spPr>
          <a:xfrm>
            <a:off x="7356240" y="5941080"/>
            <a:ext cx="1558800" cy="349560"/>
          </a:xfrm>
          <a:prstGeom prst="rect">
            <a:avLst/>
          </a:prstGeom>
          <a:ln>
            <a:solidFill>
              <a:srgbClr val="be4b48"/>
            </a:solidFill>
            <a:round/>
          </a:ln>
          <a:effectLst>
            <a:outerShdw blurRad="40000" dir="5400000" dist="20160" rotWithShape="0">
              <a:srgbClr val="000000">
                <a:alpha val="38000"/>
              </a:srgbClr>
            </a:outerShdw>
          </a:effectLst>
        </p:spPr>
        <p:style>
          <a:lnRef idx="1">
            <a:schemeClr val="accent2"/>
          </a:lnRef>
          <a:fillRef idx="2">
            <a:schemeClr val="accent2"/>
          </a:fillRef>
          <a:effectRef idx="1">
            <a:schemeClr val="accent2"/>
          </a:effectRef>
          <a:fontRef idx="minor"/>
        </p:style>
        <p:txBody>
          <a:bodyPr lIns="90000" rIns="90000" tIns="45000" bIns="45000" anchor="ctr"/>
          <a:p>
            <a:pPr algn="ctr">
              <a:lnSpc>
                <a:spcPct val="100000"/>
              </a:lnSpc>
            </a:pPr>
            <a:r>
              <a:rPr b="1" lang="en-IN" sz="1800" spc="-1" strike="noStrike">
                <a:solidFill>
                  <a:srgbClr val="000000"/>
                </a:solidFill>
                <a:latin typeface="Calibri"/>
              </a:rPr>
              <a:t>Data/Add Buff</a:t>
            </a:r>
            <a:endParaRPr b="0" lang="en-IN" sz="1800" spc="-1" strike="noStrike">
              <a:latin typeface="Arial"/>
            </a:endParaRPr>
          </a:p>
        </p:txBody>
      </p:sp>
      <p:sp>
        <p:nvSpPr>
          <p:cNvPr id="385" name="CustomShape 43"/>
          <p:cNvSpPr/>
          <p:nvPr/>
        </p:nvSpPr>
        <p:spPr>
          <a:xfrm>
            <a:off x="6688080" y="5451120"/>
            <a:ext cx="222480" cy="489600"/>
          </a:xfrm>
          <a:prstGeom prst="downArrow">
            <a:avLst>
              <a:gd name="adj1" fmla="val 50000"/>
              <a:gd name="adj2" fmla="val 50000"/>
            </a:avLst>
          </a:prstGeom>
          <a:ln>
            <a:noFill/>
          </a:ln>
          <a:effectLst>
            <a:outerShdw blurRad="40000" dir="5400000" dist="23040" rotWithShape="0">
              <a:srgbClr val="000000">
                <a:alpha val="35000"/>
              </a:srgbClr>
            </a:outerShdw>
          </a:effectLst>
        </p:spPr>
        <p:style>
          <a:lnRef idx="0">
            <a:schemeClr val="accent3"/>
          </a:lnRef>
          <a:fillRef idx="3">
            <a:schemeClr val="accent3"/>
          </a:fillRef>
          <a:effectRef idx="3">
            <a:schemeClr val="accent3"/>
          </a:effectRef>
          <a:fontRef idx="minor"/>
        </p:style>
      </p:sp>
      <p:sp>
        <p:nvSpPr>
          <p:cNvPr id="386" name="CustomShape 44"/>
          <p:cNvSpPr/>
          <p:nvPr/>
        </p:nvSpPr>
        <p:spPr>
          <a:xfrm>
            <a:off x="7579080" y="5661000"/>
            <a:ext cx="222480" cy="279720"/>
          </a:xfrm>
          <a:prstGeom prst="downArrow">
            <a:avLst>
              <a:gd name="adj1" fmla="val 50000"/>
              <a:gd name="adj2" fmla="val 50000"/>
            </a:avLst>
          </a:prstGeom>
          <a:ln>
            <a:noFill/>
          </a:ln>
          <a:effectLst>
            <a:outerShdw blurRad="40000" dir="5400000" dist="23040" rotWithShape="0">
              <a:srgbClr val="000000">
                <a:alpha val="35000"/>
              </a:srgbClr>
            </a:outerShdw>
          </a:effectLst>
        </p:spPr>
        <p:style>
          <a:lnRef idx="0">
            <a:schemeClr val="accent3"/>
          </a:lnRef>
          <a:fillRef idx="3">
            <a:schemeClr val="accent3"/>
          </a:fillRef>
          <a:effectRef idx="3">
            <a:schemeClr val="accent3"/>
          </a:effectRef>
          <a:fontRef idx="minor"/>
        </p:style>
      </p:sp>
      <p:sp>
        <p:nvSpPr>
          <p:cNvPr id="387" name="CustomShape 45"/>
          <p:cNvSpPr/>
          <p:nvPr/>
        </p:nvSpPr>
        <p:spPr>
          <a:xfrm>
            <a:off x="6762240" y="5591160"/>
            <a:ext cx="964800" cy="139680"/>
          </a:xfrm>
          <a:prstGeom prst="rect">
            <a:avLst/>
          </a:prstGeom>
          <a:ln>
            <a:noFill/>
          </a:ln>
          <a:effectLst>
            <a:outerShdw blurRad="40000" dir="5400000" dist="23040" rotWithShape="0">
              <a:srgbClr val="000000">
                <a:alpha val="35000"/>
              </a:srgbClr>
            </a:outerShdw>
          </a:effectLst>
        </p:spPr>
        <p:style>
          <a:lnRef idx="0">
            <a:schemeClr val="accent3"/>
          </a:lnRef>
          <a:fillRef idx="3">
            <a:schemeClr val="accent3"/>
          </a:fillRef>
          <a:effectRef idx="3">
            <a:schemeClr val="accent3"/>
          </a:effectRef>
          <a:fontRef idx="minor"/>
        </p:style>
      </p:sp>
      <p:sp>
        <p:nvSpPr>
          <p:cNvPr id="388" name="CustomShape 46"/>
          <p:cNvSpPr/>
          <p:nvPr/>
        </p:nvSpPr>
        <p:spPr>
          <a:xfrm>
            <a:off x="6539400" y="6291000"/>
            <a:ext cx="296640" cy="419760"/>
          </a:xfrm>
          <a:prstGeom prst="downArrow">
            <a:avLst>
              <a:gd name="adj1" fmla="val 50000"/>
              <a:gd name="adj2" fmla="val 50000"/>
            </a:avLst>
          </a:prstGeom>
          <a:ln>
            <a:noFill/>
          </a:ln>
          <a:effectLst>
            <a:outerShdw blurRad="40000" dir="5400000" dist="23040" rotWithShape="0">
              <a:srgbClr val="000000">
                <a:alpha val="35000"/>
              </a:srgbClr>
            </a:outerShdw>
          </a:effectLst>
        </p:spPr>
        <p:style>
          <a:lnRef idx="0">
            <a:schemeClr val="accent3"/>
          </a:lnRef>
          <a:fillRef idx="3">
            <a:schemeClr val="accent3"/>
          </a:fillRef>
          <a:effectRef idx="3">
            <a:schemeClr val="accent3"/>
          </a:effectRef>
          <a:fontRef idx="minor"/>
        </p:style>
      </p:sp>
      <p:sp>
        <p:nvSpPr>
          <p:cNvPr id="389" name="CustomShape 47"/>
          <p:cNvSpPr/>
          <p:nvPr/>
        </p:nvSpPr>
        <p:spPr>
          <a:xfrm>
            <a:off x="7876080" y="6291000"/>
            <a:ext cx="222480" cy="419760"/>
          </a:xfrm>
          <a:prstGeom prst="upDownArrow">
            <a:avLst>
              <a:gd name="adj1" fmla="val 50000"/>
              <a:gd name="adj2" fmla="val 50000"/>
            </a:avLst>
          </a:prstGeom>
          <a:ln>
            <a:noFill/>
          </a:ln>
          <a:effectLst>
            <a:outerShdw blurRad="40000" dir="5400000" dist="23040" rotWithShape="0">
              <a:srgbClr val="000000">
                <a:alpha val="35000"/>
              </a:srgbClr>
            </a:outerShdw>
          </a:effectLst>
        </p:spPr>
        <p:style>
          <a:lnRef idx="0">
            <a:schemeClr val="accent3"/>
          </a:lnRef>
          <a:fillRef idx="3">
            <a:schemeClr val="accent3"/>
          </a:fillRef>
          <a:effectRef idx="3">
            <a:schemeClr val="accent3"/>
          </a:effectRef>
          <a:fontRef idx="minor"/>
        </p:style>
      </p:sp>
      <p:sp>
        <p:nvSpPr>
          <p:cNvPr id="390" name="CustomShape 48"/>
          <p:cNvSpPr/>
          <p:nvPr/>
        </p:nvSpPr>
        <p:spPr>
          <a:xfrm rot="5400000">
            <a:off x="1094400" y="1356120"/>
            <a:ext cx="349560" cy="1080"/>
          </a:xfrm>
          <a:custGeom>
            <a:avLst/>
            <a:gdLst/>
            <a:ahLst/>
            <a:rect l="l" t="t" r="r" b="b"/>
            <a:pathLst>
              <a:path w="21600" h="21600">
                <a:moveTo>
                  <a:pt x="0" y="0"/>
                </a:moveTo>
                <a:lnTo>
                  <a:pt x="21600" y="21600"/>
                </a:lnTo>
              </a:path>
            </a:pathLst>
          </a:custGeom>
          <a:noFill/>
          <a:ln>
            <a:round/>
            <a:tailEnd len="med" type="triangle" w="med"/>
          </a:ln>
          <a:effectLst>
            <a:outerShdw blurRad="40000" dir="5400000" dist="23040" rotWithShape="0">
              <a:srgbClr val="000000">
                <a:alpha val="35000"/>
              </a:srgbClr>
            </a:outerShdw>
          </a:effectLst>
        </p:spPr>
        <p:style>
          <a:lnRef idx="3">
            <a:schemeClr val="dk1"/>
          </a:lnRef>
          <a:fillRef idx="0">
            <a:schemeClr val="dk1"/>
          </a:fillRef>
          <a:effectRef idx="2">
            <a:schemeClr val="dk1"/>
          </a:effectRef>
          <a:fontRef idx="minor"/>
        </p:style>
      </p:sp>
      <p:sp>
        <p:nvSpPr>
          <p:cNvPr id="391" name="CustomShape 49"/>
          <p:cNvSpPr/>
          <p:nvPr/>
        </p:nvSpPr>
        <p:spPr>
          <a:xfrm rot="5400000">
            <a:off x="1465560" y="1355400"/>
            <a:ext cx="349560" cy="1080"/>
          </a:xfrm>
          <a:custGeom>
            <a:avLst/>
            <a:gdLst/>
            <a:ahLst/>
            <a:rect l="l" t="t" r="r" b="b"/>
            <a:pathLst>
              <a:path w="21600" h="21600">
                <a:moveTo>
                  <a:pt x="0" y="0"/>
                </a:moveTo>
                <a:lnTo>
                  <a:pt x="21600" y="21600"/>
                </a:lnTo>
              </a:path>
            </a:pathLst>
          </a:custGeom>
          <a:noFill/>
          <a:ln>
            <a:round/>
            <a:tailEnd len="med" type="triangle" w="med"/>
          </a:ln>
          <a:effectLst>
            <a:outerShdw blurRad="40000" dir="5400000" dist="23040" rotWithShape="0">
              <a:srgbClr val="000000">
                <a:alpha val="35000"/>
              </a:srgbClr>
            </a:outerShdw>
          </a:effectLst>
        </p:spPr>
        <p:style>
          <a:lnRef idx="3">
            <a:schemeClr val="dk1"/>
          </a:lnRef>
          <a:fillRef idx="0">
            <a:schemeClr val="dk1"/>
          </a:fillRef>
          <a:effectRef idx="2">
            <a:schemeClr val="dk1"/>
          </a:effectRef>
          <a:fontRef idx="minor"/>
        </p:style>
      </p:sp>
      <p:sp>
        <p:nvSpPr>
          <p:cNvPr id="392" name="CustomShape 50"/>
          <p:cNvSpPr/>
          <p:nvPr/>
        </p:nvSpPr>
        <p:spPr>
          <a:xfrm rot="5400000">
            <a:off x="2057760" y="1355400"/>
            <a:ext cx="349560" cy="1080"/>
          </a:xfrm>
          <a:custGeom>
            <a:avLst/>
            <a:gdLst/>
            <a:ahLst/>
            <a:rect l="l" t="t" r="r" b="b"/>
            <a:pathLst>
              <a:path w="21600" h="21600">
                <a:moveTo>
                  <a:pt x="0" y="0"/>
                </a:moveTo>
                <a:lnTo>
                  <a:pt x="21600" y="21600"/>
                </a:lnTo>
              </a:path>
            </a:pathLst>
          </a:custGeom>
          <a:noFill/>
          <a:ln>
            <a:round/>
            <a:tailEnd len="med" type="triangle" w="med"/>
          </a:ln>
          <a:effectLst>
            <a:outerShdw blurRad="40000" dir="5400000" dist="23040" rotWithShape="0">
              <a:srgbClr val="000000">
                <a:alpha val="35000"/>
              </a:srgbClr>
            </a:outerShdw>
          </a:effectLst>
        </p:spPr>
        <p:style>
          <a:lnRef idx="3">
            <a:schemeClr val="dk1"/>
          </a:lnRef>
          <a:fillRef idx="0">
            <a:schemeClr val="dk1"/>
          </a:fillRef>
          <a:effectRef idx="2">
            <a:schemeClr val="dk1"/>
          </a:effectRef>
          <a:fontRef idx="minor"/>
        </p:style>
      </p:sp>
      <p:sp>
        <p:nvSpPr>
          <p:cNvPr id="393" name="CustomShape 51"/>
          <p:cNvSpPr/>
          <p:nvPr/>
        </p:nvSpPr>
        <p:spPr>
          <a:xfrm rot="5400000">
            <a:off x="2429280" y="1355400"/>
            <a:ext cx="349560" cy="1080"/>
          </a:xfrm>
          <a:custGeom>
            <a:avLst/>
            <a:gdLst/>
            <a:ahLst/>
            <a:rect l="l" t="t" r="r" b="b"/>
            <a:pathLst>
              <a:path w="21600" h="21600">
                <a:moveTo>
                  <a:pt x="0" y="0"/>
                </a:moveTo>
                <a:lnTo>
                  <a:pt x="21600" y="21600"/>
                </a:lnTo>
              </a:path>
            </a:pathLst>
          </a:custGeom>
          <a:noFill/>
          <a:ln>
            <a:round/>
            <a:tailEnd len="med" type="triangle" w="med"/>
          </a:ln>
          <a:effectLst>
            <a:outerShdw blurRad="40000" dir="5400000" dist="23040" rotWithShape="0">
              <a:srgbClr val="000000">
                <a:alpha val="35000"/>
              </a:srgbClr>
            </a:outerShdw>
          </a:effectLst>
        </p:spPr>
        <p:style>
          <a:lnRef idx="3">
            <a:schemeClr val="dk1"/>
          </a:lnRef>
          <a:fillRef idx="0">
            <a:schemeClr val="dk1"/>
          </a:fillRef>
          <a:effectRef idx="2">
            <a:schemeClr val="dk1"/>
          </a:effectRef>
          <a:fontRef idx="minor"/>
        </p:style>
      </p:sp>
      <p:sp>
        <p:nvSpPr>
          <p:cNvPr id="394" name="CustomShape 52"/>
          <p:cNvSpPr/>
          <p:nvPr/>
        </p:nvSpPr>
        <p:spPr>
          <a:xfrm rot="5400000">
            <a:off x="2800440" y="1355400"/>
            <a:ext cx="349560" cy="1080"/>
          </a:xfrm>
          <a:custGeom>
            <a:avLst/>
            <a:gdLst/>
            <a:ahLst/>
            <a:rect l="l" t="t" r="r" b="b"/>
            <a:pathLst>
              <a:path w="21600" h="21600">
                <a:moveTo>
                  <a:pt x="0" y="0"/>
                </a:moveTo>
                <a:lnTo>
                  <a:pt x="21600" y="21600"/>
                </a:lnTo>
              </a:path>
            </a:pathLst>
          </a:custGeom>
          <a:noFill/>
          <a:ln>
            <a:round/>
            <a:tailEnd len="med" type="triangle" w="med"/>
          </a:ln>
          <a:effectLst>
            <a:outerShdw blurRad="40000" dir="5400000" dist="23040" rotWithShape="0">
              <a:srgbClr val="000000">
                <a:alpha val="35000"/>
              </a:srgbClr>
            </a:outerShdw>
          </a:effectLst>
        </p:spPr>
        <p:style>
          <a:lnRef idx="3">
            <a:schemeClr val="dk1"/>
          </a:lnRef>
          <a:fillRef idx="0">
            <a:schemeClr val="dk1"/>
          </a:fillRef>
          <a:effectRef idx="2">
            <a:schemeClr val="dk1"/>
          </a:effectRef>
          <a:fontRef idx="minor"/>
        </p:style>
      </p:sp>
      <p:sp>
        <p:nvSpPr>
          <p:cNvPr id="395" name="CustomShape 53"/>
          <p:cNvSpPr/>
          <p:nvPr/>
        </p:nvSpPr>
        <p:spPr>
          <a:xfrm rot="5400000">
            <a:off x="3320280" y="1355400"/>
            <a:ext cx="349560" cy="1080"/>
          </a:xfrm>
          <a:custGeom>
            <a:avLst/>
            <a:gdLst/>
            <a:ahLst/>
            <a:rect l="l" t="t" r="r" b="b"/>
            <a:pathLst>
              <a:path w="21600" h="21600">
                <a:moveTo>
                  <a:pt x="0" y="0"/>
                </a:moveTo>
                <a:lnTo>
                  <a:pt x="21600" y="21600"/>
                </a:lnTo>
              </a:path>
            </a:pathLst>
          </a:custGeom>
          <a:noFill/>
          <a:ln>
            <a:round/>
            <a:tailEnd len="med" type="triangle" w="med"/>
          </a:ln>
          <a:effectLst>
            <a:outerShdw blurRad="40000" dir="5400000" dist="23040" rotWithShape="0">
              <a:srgbClr val="000000">
                <a:alpha val="35000"/>
              </a:srgbClr>
            </a:outerShdw>
          </a:effectLst>
        </p:spPr>
        <p:style>
          <a:lnRef idx="3">
            <a:schemeClr val="dk1"/>
          </a:lnRef>
          <a:fillRef idx="0">
            <a:schemeClr val="dk1"/>
          </a:fillRef>
          <a:effectRef idx="2">
            <a:schemeClr val="dk1"/>
          </a:effectRef>
          <a:fontRef idx="minor"/>
        </p:style>
      </p:sp>
      <p:sp>
        <p:nvSpPr>
          <p:cNvPr id="396" name="CustomShape 54"/>
          <p:cNvSpPr/>
          <p:nvPr/>
        </p:nvSpPr>
        <p:spPr>
          <a:xfrm rot="5400000">
            <a:off x="5844600" y="1355400"/>
            <a:ext cx="349560" cy="1080"/>
          </a:xfrm>
          <a:custGeom>
            <a:avLst/>
            <a:gdLst/>
            <a:ahLst/>
            <a:rect l="l" t="t" r="r" b="b"/>
            <a:pathLst>
              <a:path w="21600" h="21600">
                <a:moveTo>
                  <a:pt x="0" y="0"/>
                </a:moveTo>
                <a:lnTo>
                  <a:pt x="21600" y="21600"/>
                </a:lnTo>
              </a:path>
            </a:pathLst>
          </a:custGeom>
          <a:noFill/>
          <a:ln>
            <a:round/>
            <a:tailEnd len="med" type="triangle" w="med"/>
          </a:ln>
          <a:effectLst>
            <a:outerShdw blurRad="40000" dir="5400000" dist="23040" rotWithShape="0">
              <a:srgbClr val="000000">
                <a:alpha val="35000"/>
              </a:srgbClr>
            </a:outerShdw>
          </a:effectLst>
        </p:spPr>
        <p:style>
          <a:lnRef idx="3">
            <a:schemeClr val="dk1"/>
          </a:lnRef>
          <a:fillRef idx="0">
            <a:schemeClr val="dk1"/>
          </a:fillRef>
          <a:effectRef idx="2">
            <a:schemeClr val="dk1"/>
          </a:effectRef>
          <a:fontRef idx="minor"/>
        </p:style>
      </p:sp>
      <p:sp>
        <p:nvSpPr>
          <p:cNvPr id="397" name="CustomShape 55"/>
          <p:cNvSpPr/>
          <p:nvPr/>
        </p:nvSpPr>
        <p:spPr>
          <a:xfrm rot="5400000">
            <a:off x="6661080" y="1355400"/>
            <a:ext cx="349560" cy="1080"/>
          </a:xfrm>
          <a:custGeom>
            <a:avLst/>
            <a:gdLst/>
            <a:ahLst/>
            <a:rect l="l" t="t" r="r" b="b"/>
            <a:pathLst>
              <a:path w="21600" h="21600">
                <a:moveTo>
                  <a:pt x="0" y="0"/>
                </a:moveTo>
                <a:lnTo>
                  <a:pt x="21600" y="21600"/>
                </a:lnTo>
              </a:path>
            </a:pathLst>
          </a:custGeom>
          <a:noFill/>
          <a:ln>
            <a:round/>
            <a:headEnd len="med" type="triangle" w="med"/>
          </a:ln>
          <a:effectLst>
            <a:outerShdw blurRad="40000" dir="5400000" dist="23040" rotWithShape="0">
              <a:srgbClr val="000000">
                <a:alpha val="35000"/>
              </a:srgbClr>
            </a:outerShdw>
          </a:effectLst>
        </p:spPr>
        <p:style>
          <a:lnRef idx="3">
            <a:schemeClr val="dk1"/>
          </a:lnRef>
          <a:fillRef idx="0">
            <a:schemeClr val="dk1"/>
          </a:fillRef>
          <a:effectRef idx="2">
            <a:schemeClr val="dk1"/>
          </a:effectRef>
          <a:fontRef idx="minor"/>
        </p:style>
      </p:sp>
      <p:sp>
        <p:nvSpPr>
          <p:cNvPr id="398" name="CustomShape 56"/>
          <p:cNvSpPr/>
          <p:nvPr/>
        </p:nvSpPr>
        <p:spPr>
          <a:xfrm rot="5400000">
            <a:off x="1500480" y="6430320"/>
            <a:ext cx="279720" cy="1080"/>
          </a:xfrm>
          <a:custGeom>
            <a:avLst/>
            <a:gdLst/>
            <a:ahLst/>
            <a:rect l="l" t="t" r="r" b="b"/>
            <a:pathLst>
              <a:path w="21600" h="21600">
                <a:moveTo>
                  <a:pt x="0" y="0"/>
                </a:moveTo>
                <a:lnTo>
                  <a:pt x="21600" y="21600"/>
                </a:lnTo>
              </a:path>
            </a:pathLst>
          </a:custGeom>
          <a:noFill/>
          <a:ln>
            <a:round/>
            <a:tailEnd len="med" type="triangle" w="med"/>
          </a:ln>
          <a:effectLst>
            <a:outerShdw blurRad="40000" dir="5400000" dist="23040" rotWithShape="0">
              <a:srgbClr val="000000">
                <a:alpha val="35000"/>
              </a:srgbClr>
            </a:outerShdw>
          </a:effectLst>
        </p:spPr>
        <p:style>
          <a:lnRef idx="3">
            <a:schemeClr val="dk1"/>
          </a:lnRef>
          <a:fillRef idx="0">
            <a:schemeClr val="dk1"/>
          </a:fillRef>
          <a:effectRef idx="2">
            <a:schemeClr val="dk1"/>
          </a:effectRef>
          <a:fontRef idx="minor"/>
        </p:style>
      </p:sp>
      <p:sp>
        <p:nvSpPr>
          <p:cNvPr id="399" name="CustomShape 57"/>
          <p:cNvSpPr/>
          <p:nvPr/>
        </p:nvSpPr>
        <p:spPr>
          <a:xfrm rot="5400000">
            <a:off x="1721520" y="6430320"/>
            <a:ext cx="279720" cy="1080"/>
          </a:xfrm>
          <a:custGeom>
            <a:avLst/>
            <a:gdLst/>
            <a:ahLst/>
            <a:rect l="l" t="t" r="r" b="b"/>
            <a:pathLst>
              <a:path w="21600" h="21600">
                <a:moveTo>
                  <a:pt x="0" y="0"/>
                </a:moveTo>
                <a:lnTo>
                  <a:pt x="21600" y="21600"/>
                </a:lnTo>
              </a:path>
            </a:pathLst>
          </a:custGeom>
          <a:noFill/>
          <a:ln>
            <a:round/>
            <a:tailEnd len="med" type="triangle" w="med"/>
          </a:ln>
          <a:effectLst>
            <a:outerShdw blurRad="40000" dir="5400000" dist="23040" rotWithShape="0">
              <a:srgbClr val="000000">
                <a:alpha val="35000"/>
              </a:srgbClr>
            </a:outerShdw>
          </a:effectLst>
        </p:spPr>
        <p:style>
          <a:lnRef idx="3">
            <a:schemeClr val="dk1"/>
          </a:lnRef>
          <a:fillRef idx="0">
            <a:schemeClr val="dk1"/>
          </a:fillRef>
          <a:effectRef idx="2">
            <a:schemeClr val="dk1"/>
          </a:effectRef>
          <a:fontRef idx="minor"/>
        </p:style>
      </p:sp>
      <p:sp>
        <p:nvSpPr>
          <p:cNvPr id="400" name="CustomShape 58"/>
          <p:cNvSpPr/>
          <p:nvPr/>
        </p:nvSpPr>
        <p:spPr>
          <a:xfrm rot="5400000">
            <a:off x="1944360" y="6430320"/>
            <a:ext cx="279720" cy="1080"/>
          </a:xfrm>
          <a:custGeom>
            <a:avLst/>
            <a:gdLst/>
            <a:ahLst/>
            <a:rect l="l" t="t" r="r" b="b"/>
            <a:pathLst>
              <a:path w="21600" h="21600">
                <a:moveTo>
                  <a:pt x="0" y="0"/>
                </a:moveTo>
                <a:lnTo>
                  <a:pt x="21600" y="21600"/>
                </a:lnTo>
              </a:path>
            </a:pathLst>
          </a:custGeom>
          <a:noFill/>
          <a:ln>
            <a:round/>
            <a:tailEnd len="med" type="triangle" w="med"/>
          </a:ln>
          <a:effectLst>
            <a:outerShdw blurRad="40000" dir="5400000" dist="23040" rotWithShape="0">
              <a:srgbClr val="000000">
                <a:alpha val="35000"/>
              </a:srgbClr>
            </a:outerShdw>
          </a:effectLst>
        </p:spPr>
        <p:style>
          <a:lnRef idx="3">
            <a:schemeClr val="dk1"/>
          </a:lnRef>
          <a:fillRef idx="0">
            <a:schemeClr val="dk1"/>
          </a:fillRef>
          <a:effectRef idx="2">
            <a:schemeClr val="dk1"/>
          </a:effectRef>
          <a:fontRef idx="minor"/>
        </p:style>
      </p:sp>
      <p:sp>
        <p:nvSpPr>
          <p:cNvPr id="401" name="CustomShape 59"/>
          <p:cNvSpPr/>
          <p:nvPr/>
        </p:nvSpPr>
        <p:spPr>
          <a:xfrm rot="5400000">
            <a:off x="2167200" y="6430320"/>
            <a:ext cx="279720" cy="1080"/>
          </a:xfrm>
          <a:custGeom>
            <a:avLst/>
            <a:gdLst/>
            <a:ahLst/>
            <a:rect l="l" t="t" r="r" b="b"/>
            <a:pathLst>
              <a:path w="21600" h="21600">
                <a:moveTo>
                  <a:pt x="0" y="0"/>
                </a:moveTo>
                <a:lnTo>
                  <a:pt x="21600" y="21600"/>
                </a:lnTo>
              </a:path>
            </a:pathLst>
          </a:custGeom>
          <a:noFill/>
          <a:ln>
            <a:round/>
            <a:tailEnd len="med" type="triangle" w="med"/>
          </a:ln>
          <a:effectLst>
            <a:outerShdw blurRad="40000" dir="5400000" dist="23040" rotWithShape="0">
              <a:srgbClr val="000000">
                <a:alpha val="35000"/>
              </a:srgbClr>
            </a:outerShdw>
          </a:effectLst>
        </p:spPr>
        <p:style>
          <a:lnRef idx="3">
            <a:schemeClr val="dk1"/>
          </a:lnRef>
          <a:fillRef idx="0">
            <a:schemeClr val="dk1"/>
          </a:fillRef>
          <a:effectRef idx="2">
            <a:schemeClr val="dk1"/>
          </a:effectRef>
          <a:fontRef idx="minor"/>
        </p:style>
      </p:sp>
      <p:sp>
        <p:nvSpPr>
          <p:cNvPr id="402" name="CustomShape 60"/>
          <p:cNvSpPr/>
          <p:nvPr/>
        </p:nvSpPr>
        <p:spPr>
          <a:xfrm rot="5400000">
            <a:off x="2389680" y="6430320"/>
            <a:ext cx="279720" cy="1080"/>
          </a:xfrm>
          <a:custGeom>
            <a:avLst/>
            <a:gdLst/>
            <a:ahLst/>
            <a:rect l="l" t="t" r="r" b="b"/>
            <a:pathLst>
              <a:path w="21600" h="21600">
                <a:moveTo>
                  <a:pt x="0" y="0"/>
                </a:moveTo>
                <a:lnTo>
                  <a:pt x="21600" y="21600"/>
                </a:lnTo>
              </a:path>
            </a:pathLst>
          </a:custGeom>
          <a:noFill/>
          <a:ln>
            <a:round/>
            <a:tailEnd len="med" type="triangle" w="med"/>
          </a:ln>
          <a:effectLst>
            <a:outerShdw blurRad="40000" dir="5400000" dist="23040" rotWithShape="0">
              <a:srgbClr val="000000">
                <a:alpha val="35000"/>
              </a:srgbClr>
            </a:outerShdw>
          </a:effectLst>
        </p:spPr>
        <p:style>
          <a:lnRef idx="3">
            <a:schemeClr val="dk1"/>
          </a:lnRef>
          <a:fillRef idx="0">
            <a:schemeClr val="dk1"/>
          </a:fillRef>
          <a:effectRef idx="2">
            <a:schemeClr val="dk1"/>
          </a:effectRef>
          <a:fontRef idx="minor"/>
        </p:style>
      </p:sp>
      <p:sp>
        <p:nvSpPr>
          <p:cNvPr id="403" name="CustomShape 61"/>
          <p:cNvSpPr/>
          <p:nvPr/>
        </p:nvSpPr>
        <p:spPr>
          <a:xfrm rot="5400000">
            <a:off x="2612520" y="6430320"/>
            <a:ext cx="279720" cy="1080"/>
          </a:xfrm>
          <a:custGeom>
            <a:avLst/>
            <a:gdLst/>
            <a:ahLst/>
            <a:rect l="l" t="t" r="r" b="b"/>
            <a:pathLst>
              <a:path w="21600" h="21600">
                <a:moveTo>
                  <a:pt x="0" y="0"/>
                </a:moveTo>
                <a:lnTo>
                  <a:pt x="21600" y="21600"/>
                </a:lnTo>
              </a:path>
            </a:pathLst>
          </a:custGeom>
          <a:noFill/>
          <a:ln>
            <a:round/>
            <a:tailEnd len="med" type="triangle" w="med"/>
          </a:ln>
          <a:effectLst>
            <a:outerShdw blurRad="40000" dir="5400000" dist="23040" rotWithShape="0">
              <a:srgbClr val="000000">
                <a:alpha val="35000"/>
              </a:srgbClr>
            </a:outerShdw>
          </a:effectLst>
        </p:spPr>
        <p:style>
          <a:lnRef idx="3">
            <a:schemeClr val="dk1"/>
          </a:lnRef>
          <a:fillRef idx="0">
            <a:schemeClr val="dk1"/>
          </a:fillRef>
          <a:effectRef idx="2">
            <a:schemeClr val="dk1"/>
          </a:effectRef>
          <a:fontRef idx="minor"/>
        </p:style>
      </p:sp>
      <p:sp>
        <p:nvSpPr>
          <p:cNvPr id="404" name="CustomShape 62"/>
          <p:cNvSpPr/>
          <p:nvPr/>
        </p:nvSpPr>
        <p:spPr>
          <a:xfrm rot="5400000">
            <a:off x="906480" y="6430320"/>
            <a:ext cx="279720" cy="1080"/>
          </a:xfrm>
          <a:custGeom>
            <a:avLst/>
            <a:gdLst/>
            <a:ahLst/>
            <a:rect l="l" t="t" r="r" b="b"/>
            <a:pathLst>
              <a:path w="21600" h="21600">
                <a:moveTo>
                  <a:pt x="0" y="0"/>
                </a:moveTo>
                <a:lnTo>
                  <a:pt x="21600" y="21600"/>
                </a:lnTo>
              </a:path>
            </a:pathLst>
          </a:custGeom>
          <a:noFill/>
          <a:ln>
            <a:round/>
            <a:tailEnd len="med" type="triangle" w="med"/>
          </a:ln>
          <a:effectLst>
            <a:outerShdw blurRad="40000" dir="5400000" dist="23040" rotWithShape="0">
              <a:srgbClr val="000000">
                <a:alpha val="35000"/>
              </a:srgbClr>
            </a:outerShdw>
          </a:effectLst>
        </p:spPr>
        <p:style>
          <a:lnRef idx="3">
            <a:schemeClr val="dk1"/>
          </a:lnRef>
          <a:fillRef idx="0">
            <a:schemeClr val="dk1"/>
          </a:fillRef>
          <a:effectRef idx="2">
            <a:schemeClr val="dk1"/>
          </a:effectRef>
          <a:fontRef idx="minor"/>
        </p:style>
      </p:sp>
      <p:sp>
        <p:nvSpPr>
          <p:cNvPr id="405" name="CustomShape 63"/>
          <p:cNvSpPr/>
          <p:nvPr/>
        </p:nvSpPr>
        <p:spPr>
          <a:xfrm rot="5400000">
            <a:off x="3579480" y="6430320"/>
            <a:ext cx="279720" cy="1080"/>
          </a:xfrm>
          <a:custGeom>
            <a:avLst/>
            <a:gdLst/>
            <a:ahLst/>
            <a:rect l="l" t="t" r="r" b="b"/>
            <a:pathLst>
              <a:path w="21600" h="21600">
                <a:moveTo>
                  <a:pt x="0" y="0"/>
                </a:moveTo>
                <a:lnTo>
                  <a:pt x="21600" y="21600"/>
                </a:lnTo>
              </a:path>
            </a:pathLst>
          </a:custGeom>
          <a:noFill/>
          <a:ln>
            <a:round/>
            <a:tailEnd len="med" type="triangle" w="med"/>
          </a:ln>
          <a:effectLst>
            <a:outerShdw blurRad="40000" dir="5400000" dist="23040" rotWithShape="0">
              <a:srgbClr val="000000">
                <a:alpha val="35000"/>
              </a:srgbClr>
            </a:outerShdw>
          </a:effectLst>
        </p:spPr>
        <p:style>
          <a:lnRef idx="3">
            <a:schemeClr val="dk1"/>
          </a:lnRef>
          <a:fillRef idx="0">
            <a:schemeClr val="dk1"/>
          </a:fillRef>
          <a:effectRef idx="2">
            <a:schemeClr val="dk1"/>
          </a:effectRef>
          <a:fontRef idx="minor"/>
        </p:style>
      </p:sp>
      <p:sp>
        <p:nvSpPr>
          <p:cNvPr id="406" name="CustomShape 64"/>
          <p:cNvSpPr/>
          <p:nvPr/>
        </p:nvSpPr>
        <p:spPr>
          <a:xfrm rot="5400000">
            <a:off x="4988520" y="6430320"/>
            <a:ext cx="279720" cy="1080"/>
          </a:xfrm>
          <a:custGeom>
            <a:avLst/>
            <a:gdLst/>
            <a:ahLst/>
            <a:rect l="l" t="t" r="r" b="b"/>
            <a:pathLst>
              <a:path w="21600" h="21600">
                <a:moveTo>
                  <a:pt x="0" y="0"/>
                </a:moveTo>
                <a:lnTo>
                  <a:pt x="21600" y="21600"/>
                </a:lnTo>
              </a:path>
            </a:pathLst>
          </a:custGeom>
          <a:noFill/>
          <a:ln>
            <a:round/>
            <a:tailEnd len="med" type="triangle" w="med"/>
          </a:ln>
          <a:effectLst>
            <a:outerShdw blurRad="40000" dir="5400000" dist="23040" rotWithShape="0">
              <a:srgbClr val="000000">
                <a:alpha val="35000"/>
              </a:srgbClr>
            </a:outerShdw>
          </a:effectLst>
        </p:spPr>
        <p:style>
          <a:lnRef idx="3">
            <a:schemeClr val="dk1"/>
          </a:lnRef>
          <a:fillRef idx="0">
            <a:schemeClr val="dk1"/>
          </a:fillRef>
          <a:effectRef idx="2">
            <a:schemeClr val="dk1"/>
          </a:effectRef>
          <a:fontRef idx="minor"/>
        </p:style>
      </p:sp>
      <p:sp>
        <p:nvSpPr>
          <p:cNvPr id="407" name="CustomShape 65"/>
          <p:cNvSpPr/>
          <p:nvPr/>
        </p:nvSpPr>
        <p:spPr>
          <a:xfrm>
            <a:off x="2692440" y="3491280"/>
            <a:ext cx="964800" cy="349560"/>
          </a:xfrm>
          <a:prstGeom prst="rect">
            <a:avLst/>
          </a:prstGeom>
          <a:ln>
            <a:solidFill>
              <a:srgbClr val="be4b48"/>
            </a:solidFill>
            <a:round/>
          </a:ln>
          <a:effectLst>
            <a:outerShdw blurRad="40000" dir="5400000" dist="20160" rotWithShape="0">
              <a:srgbClr val="000000">
                <a:alpha val="38000"/>
              </a:srgbClr>
            </a:outerShdw>
          </a:effectLst>
        </p:spPr>
        <p:style>
          <a:lnRef idx="1">
            <a:schemeClr val="accent2"/>
          </a:lnRef>
          <a:fillRef idx="2">
            <a:schemeClr val="accent2"/>
          </a:fillRef>
          <a:effectRef idx="1">
            <a:schemeClr val="accent2"/>
          </a:effectRef>
          <a:fontRef idx="minor"/>
        </p:style>
        <p:txBody>
          <a:bodyPr lIns="90000" rIns="90000" tIns="45000" bIns="45000" anchor="ctr"/>
          <a:p>
            <a:pPr algn="ctr">
              <a:lnSpc>
                <a:spcPct val="100000"/>
              </a:lnSpc>
            </a:pPr>
            <a:r>
              <a:rPr b="1" lang="en-IN" sz="1800" spc="-1" strike="noStrike">
                <a:solidFill>
                  <a:srgbClr val="000000"/>
                </a:solidFill>
                <a:latin typeface="Calibri"/>
              </a:rPr>
              <a:t>Flag</a:t>
            </a:r>
            <a:endParaRPr b="0" lang="en-IN" sz="1800" spc="-1" strike="noStrike">
              <a:latin typeface="Arial"/>
            </a:endParaRPr>
          </a:p>
        </p:txBody>
      </p:sp>
      <p:sp>
        <p:nvSpPr>
          <p:cNvPr id="408" name="CustomShape 66"/>
          <p:cNvSpPr/>
          <p:nvPr/>
        </p:nvSpPr>
        <p:spPr>
          <a:xfrm>
            <a:off x="3124080" y="2371320"/>
            <a:ext cx="296640" cy="1119600"/>
          </a:xfrm>
          <a:prstGeom prst="upArrow">
            <a:avLst>
              <a:gd name="adj1" fmla="val 50000"/>
              <a:gd name="adj2" fmla="val 50000"/>
            </a:avLst>
          </a:prstGeom>
          <a:ln>
            <a:noFill/>
          </a:ln>
          <a:effectLst>
            <a:outerShdw blurRad="40000" dir="5400000" dist="23040" rotWithShape="0">
              <a:srgbClr val="000000">
                <a:alpha val="35000"/>
              </a:srgbClr>
            </a:outerShdw>
          </a:effectLst>
        </p:spPr>
        <p:style>
          <a:lnRef idx="0">
            <a:schemeClr val="accent3"/>
          </a:lnRef>
          <a:fillRef idx="3">
            <a:schemeClr val="accent3"/>
          </a:fillRef>
          <a:effectRef idx="3">
            <a:schemeClr val="accent3"/>
          </a:effectRef>
          <a:fontRef idx="minor"/>
        </p:style>
      </p:sp>
      <p:sp>
        <p:nvSpPr>
          <p:cNvPr id="409" name="CustomShape 67"/>
          <p:cNvSpPr/>
          <p:nvPr/>
        </p:nvSpPr>
        <p:spPr>
          <a:xfrm>
            <a:off x="896760" y="901080"/>
            <a:ext cx="741960" cy="333000"/>
          </a:xfrm>
          <a:prstGeom prst="rect">
            <a:avLst/>
          </a:prstGeom>
          <a:noFill/>
          <a:ln>
            <a:noFill/>
          </a:ln>
        </p:spPr>
        <p:style>
          <a:lnRef idx="0"/>
          <a:fillRef idx="0"/>
          <a:effectRef idx="0"/>
          <a:fontRef idx="minor"/>
        </p:style>
        <p:txBody>
          <a:bodyPr lIns="90000" rIns="90000" tIns="45000" bIns="45000"/>
          <a:p>
            <a:pPr>
              <a:lnSpc>
                <a:spcPct val="100000"/>
              </a:lnSpc>
            </a:pPr>
            <a:r>
              <a:rPr b="1" lang="en-IN" sz="1600" spc="-1" strike="noStrike">
                <a:solidFill>
                  <a:srgbClr val="000000"/>
                </a:solidFill>
                <a:latin typeface="Calibri"/>
              </a:rPr>
              <a:t>INTR</a:t>
            </a:r>
            <a:endParaRPr b="0" lang="en-IN" sz="1600" spc="-1" strike="noStrike">
              <a:latin typeface="Arial"/>
            </a:endParaRPr>
          </a:p>
        </p:txBody>
      </p:sp>
      <p:sp>
        <p:nvSpPr>
          <p:cNvPr id="410" name="CustomShape 68"/>
          <p:cNvSpPr/>
          <p:nvPr/>
        </p:nvSpPr>
        <p:spPr>
          <a:xfrm>
            <a:off x="1342440" y="911880"/>
            <a:ext cx="741960" cy="333000"/>
          </a:xfrm>
          <a:prstGeom prst="rect">
            <a:avLst/>
          </a:prstGeom>
          <a:noFill/>
          <a:ln>
            <a:noFill/>
          </a:ln>
        </p:spPr>
        <p:style>
          <a:lnRef idx="0"/>
          <a:fillRef idx="0"/>
          <a:effectRef idx="0"/>
          <a:fontRef idx="minor"/>
        </p:style>
        <p:txBody>
          <a:bodyPr lIns="90000" rIns="90000" tIns="45000" bIns="45000"/>
          <a:p>
            <a:pPr>
              <a:lnSpc>
                <a:spcPct val="100000"/>
              </a:lnSpc>
            </a:pPr>
            <a:r>
              <a:rPr b="1" lang="en-IN" sz="1600" spc="-1" strike="noStrike">
                <a:solidFill>
                  <a:srgbClr val="000000"/>
                </a:solidFill>
                <a:latin typeface="Calibri"/>
              </a:rPr>
              <a:t>INTA</a:t>
            </a:r>
            <a:endParaRPr b="0" lang="en-IN" sz="1600" spc="-1" strike="noStrike">
              <a:latin typeface="Arial"/>
            </a:endParaRPr>
          </a:p>
        </p:txBody>
      </p:sp>
      <p:sp>
        <p:nvSpPr>
          <p:cNvPr id="411" name="CustomShape 69"/>
          <p:cNvSpPr/>
          <p:nvPr/>
        </p:nvSpPr>
        <p:spPr>
          <a:xfrm>
            <a:off x="1861920" y="940320"/>
            <a:ext cx="816480" cy="819360"/>
          </a:xfrm>
          <a:prstGeom prst="rect">
            <a:avLst/>
          </a:prstGeom>
          <a:noFill/>
          <a:ln>
            <a:noFill/>
          </a:ln>
        </p:spPr>
        <p:style>
          <a:lnRef idx="0"/>
          <a:fillRef idx="0"/>
          <a:effectRef idx="0"/>
          <a:fontRef idx="minor"/>
        </p:style>
        <p:txBody>
          <a:bodyPr lIns="90000" rIns="90000" tIns="45000" bIns="45000"/>
          <a:p>
            <a:pPr>
              <a:lnSpc>
                <a:spcPct val="100000"/>
              </a:lnSpc>
            </a:pPr>
            <a:r>
              <a:rPr b="1" lang="en-IN" sz="1600" spc="-1" strike="noStrike">
                <a:solidFill>
                  <a:srgbClr val="000000"/>
                </a:solidFill>
                <a:latin typeface="Calibri"/>
              </a:rPr>
              <a:t> </a:t>
            </a:r>
            <a:r>
              <a:rPr b="1" lang="en-IN" sz="1600" spc="-1" strike="noStrike">
                <a:solidFill>
                  <a:srgbClr val="000000"/>
                </a:solidFill>
                <a:latin typeface="Calibri"/>
              </a:rPr>
              <a:t>RST5.5</a:t>
            </a:r>
            <a:endParaRPr b="0" lang="en-IN" sz="1600" spc="-1" strike="noStrike">
              <a:latin typeface="Arial"/>
            </a:endParaRPr>
          </a:p>
        </p:txBody>
      </p:sp>
      <p:sp>
        <p:nvSpPr>
          <p:cNvPr id="412" name="CustomShape 70"/>
          <p:cNvSpPr/>
          <p:nvPr/>
        </p:nvSpPr>
        <p:spPr>
          <a:xfrm>
            <a:off x="2209680" y="762120"/>
            <a:ext cx="966960" cy="819360"/>
          </a:xfrm>
          <a:prstGeom prst="rect">
            <a:avLst/>
          </a:prstGeom>
          <a:noFill/>
          <a:ln>
            <a:noFill/>
          </a:ln>
        </p:spPr>
        <p:style>
          <a:lnRef idx="0"/>
          <a:fillRef idx="0"/>
          <a:effectRef idx="0"/>
          <a:fontRef idx="minor"/>
        </p:style>
        <p:txBody>
          <a:bodyPr lIns="90000" rIns="90000" tIns="45000" bIns="45000"/>
          <a:p>
            <a:pPr>
              <a:lnSpc>
                <a:spcPct val="100000"/>
              </a:lnSpc>
            </a:pPr>
            <a:r>
              <a:rPr b="1" lang="en-IN" sz="1600" spc="-1" strike="noStrike">
                <a:solidFill>
                  <a:srgbClr val="000000"/>
                </a:solidFill>
                <a:latin typeface="Calibri"/>
              </a:rPr>
              <a:t> </a:t>
            </a:r>
            <a:r>
              <a:rPr b="1" lang="en-IN" sz="1600" spc="-1" strike="noStrike">
                <a:solidFill>
                  <a:srgbClr val="000000"/>
                </a:solidFill>
                <a:latin typeface="Calibri"/>
              </a:rPr>
              <a:t>RST6.5</a:t>
            </a:r>
            <a:endParaRPr b="0" lang="en-IN" sz="1600" spc="-1" strike="noStrike">
              <a:latin typeface="Arial"/>
            </a:endParaRPr>
          </a:p>
        </p:txBody>
      </p:sp>
      <p:sp>
        <p:nvSpPr>
          <p:cNvPr id="413" name="CustomShape 71"/>
          <p:cNvSpPr/>
          <p:nvPr/>
        </p:nvSpPr>
        <p:spPr>
          <a:xfrm>
            <a:off x="2604600" y="940320"/>
            <a:ext cx="816480" cy="819360"/>
          </a:xfrm>
          <a:prstGeom prst="rect">
            <a:avLst/>
          </a:prstGeom>
          <a:noFill/>
          <a:ln>
            <a:noFill/>
          </a:ln>
        </p:spPr>
        <p:style>
          <a:lnRef idx="0"/>
          <a:fillRef idx="0"/>
          <a:effectRef idx="0"/>
          <a:fontRef idx="minor"/>
        </p:style>
        <p:txBody>
          <a:bodyPr lIns="90000" rIns="90000" tIns="45000" bIns="45000"/>
          <a:p>
            <a:pPr>
              <a:lnSpc>
                <a:spcPct val="100000"/>
              </a:lnSpc>
            </a:pPr>
            <a:r>
              <a:rPr b="1" lang="en-IN" sz="1600" spc="-1" strike="noStrike">
                <a:solidFill>
                  <a:srgbClr val="000000"/>
                </a:solidFill>
                <a:latin typeface="Calibri"/>
              </a:rPr>
              <a:t> </a:t>
            </a:r>
            <a:r>
              <a:rPr b="1" lang="en-IN" sz="1600" spc="-1" strike="noStrike">
                <a:solidFill>
                  <a:srgbClr val="000000"/>
                </a:solidFill>
                <a:latin typeface="Calibri"/>
              </a:rPr>
              <a:t>RST7.5</a:t>
            </a:r>
            <a:endParaRPr b="0" lang="en-IN" sz="1600" spc="-1" strike="noStrike">
              <a:latin typeface="Arial"/>
            </a:endParaRPr>
          </a:p>
        </p:txBody>
      </p:sp>
      <p:sp>
        <p:nvSpPr>
          <p:cNvPr id="414" name="CustomShape 72"/>
          <p:cNvSpPr/>
          <p:nvPr/>
        </p:nvSpPr>
        <p:spPr>
          <a:xfrm>
            <a:off x="3198600" y="901080"/>
            <a:ext cx="816480" cy="576360"/>
          </a:xfrm>
          <a:prstGeom prst="rect">
            <a:avLst/>
          </a:prstGeom>
          <a:noFill/>
          <a:ln>
            <a:noFill/>
          </a:ln>
        </p:spPr>
        <p:style>
          <a:lnRef idx="0"/>
          <a:fillRef idx="0"/>
          <a:effectRef idx="0"/>
          <a:fontRef idx="minor"/>
        </p:style>
        <p:txBody>
          <a:bodyPr lIns="90000" rIns="90000" tIns="45000" bIns="45000"/>
          <a:p>
            <a:pPr>
              <a:lnSpc>
                <a:spcPct val="100000"/>
              </a:lnSpc>
            </a:pPr>
            <a:r>
              <a:rPr b="1" lang="en-IN" sz="1600" spc="-1" strike="noStrike">
                <a:solidFill>
                  <a:srgbClr val="000000"/>
                </a:solidFill>
                <a:latin typeface="Calibri"/>
              </a:rPr>
              <a:t> </a:t>
            </a:r>
            <a:r>
              <a:rPr b="1" lang="en-IN" sz="1600" spc="-1" strike="noStrike">
                <a:solidFill>
                  <a:srgbClr val="000000"/>
                </a:solidFill>
                <a:latin typeface="Calibri"/>
              </a:rPr>
              <a:t>TRAP</a:t>
            </a:r>
            <a:endParaRPr b="0" lang="en-IN" sz="1600" spc="-1" strike="noStrike">
              <a:latin typeface="Arial"/>
            </a:endParaRPr>
          </a:p>
        </p:txBody>
      </p:sp>
      <p:sp>
        <p:nvSpPr>
          <p:cNvPr id="415" name="CustomShape 73"/>
          <p:cNvSpPr/>
          <p:nvPr/>
        </p:nvSpPr>
        <p:spPr>
          <a:xfrm>
            <a:off x="5722920" y="940320"/>
            <a:ext cx="816480" cy="333000"/>
          </a:xfrm>
          <a:prstGeom prst="rect">
            <a:avLst/>
          </a:prstGeom>
          <a:noFill/>
          <a:ln>
            <a:noFill/>
          </a:ln>
        </p:spPr>
        <p:style>
          <a:lnRef idx="0"/>
          <a:fillRef idx="0"/>
          <a:effectRef idx="0"/>
          <a:fontRef idx="minor"/>
        </p:style>
        <p:txBody>
          <a:bodyPr lIns="90000" rIns="90000" tIns="45000" bIns="45000"/>
          <a:p>
            <a:pPr>
              <a:lnSpc>
                <a:spcPct val="100000"/>
              </a:lnSpc>
            </a:pPr>
            <a:r>
              <a:rPr b="1" lang="en-IN" sz="1600" spc="-1" strike="noStrike">
                <a:solidFill>
                  <a:srgbClr val="000000"/>
                </a:solidFill>
                <a:latin typeface="Calibri"/>
              </a:rPr>
              <a:t> </a:t>
            </a:r>
            <a:r>
              <a:rPr b="1" lang="en-IN" sz="1600" spc="-1" strike="noStrike">
                <a:solidFill>
                  <a:srgbClr val="000000"/>
                </a:solidFill>
                <a:latin typeface="Calibri"/>
              </a:rPr>
              <a:t>SID</a:t>
            </a:r>
            <a:endParaRPr b="0" lang="en-IN" sz="1600" spc="-1" strike="noStrike">
              <a:latin typeface="Arial"/>
            </a:endParaRPr>
          </a:p>
        </p:txBody>
      </p:sp>
      <p:sp>
        <p:nvSpPr>
          <p:cNvPr id="416" name="CustomShape 74"/>
          <p:cNvSpPr/>
          <p:nvPr/>
        </p:nvSpPr>
        <p:spPr>
          <a:xfrm>
            <a:off x="6539400" y="940320"/>
            <a:ext cx="816480" cy="333000"/>
          </a:xfrm>
          <a:prstGeom prst="rect">
            <a:avLst/>
          </a:prstGeom>
          <a:noFill/>
          <a:ln>
            <a:noFill/>
          </a:ln>
        </p:spPr>
        <p:style>
          <a:lnRef idx="0"/>
          <a:fillRef idx="0"/>
          <a:effectRef idx="0"/>
          <a:fontRef idx="minor"/>
        </p:style>
        <p:txBody>
          <a:bodyPr lIns="90000" rIns="90000" tIns="45000" bIns="45000"/>
          <a:p>
            <a:pPr>
              <a:lnSpc>
                <a:spcPct val="100000"/>
              </a:lnSpc>
            </a:pPr>
            <a:r>
              <a:rPr b="1" lang="en-IN" sz="1600" spc="-1" strike="noStrike">
                <a:solidFill>
                  <a:srgbClr val="000000"/>
                </a:solidFill>
                <a:latin typeface="Calibri"/>
              </a:rPr>
              <a:t> </a:t>
            </a:r>
            <a:r>
              <a:rPr b="1" lang="en-IN" sz="1600" spc="-1" strike="noStrike">
                <a:solidFill>
                  <a:srgbClr val="000000"/>
                </a:solidFill>
                <a:latin typeface="Calibri"/>
              </a:rPr>
              <a:t>SOD</a:t>
            </a:r>
            <a:endParaRPr b="0" lang="en-IN" sz="1600" spc="-1" strike="noStrike">
              <a:latin typeface="Arial"/>
            </a:endParaRPr>
          </a:p>
        </p:txBody>
      </p:sp>
      <p:sp>
        <p:nvSpPr>
          <p:cNvPr id="417" name="Line 75"/>
          <p:cNvSpPr/>
          <p:nvPr/>
        </p:nvSpPr>
        <p:spPr>
          <a:xfrm flipV="1">
            <a:off x="4311360" y="1811160"/>
            <a:ext cx="720" cy="3920400"/>
          </a:xfrm>
          <a:prstGeom prst="line">
            <a:avLst/>
          </a:prstGeom>
          <a:ln>
            <a:round/>
            <a:tailEnd len="med" type="triangle" w="med"/>
          </a:ln>
        </p:spPr>
        <p:style>
          <a:lnRef idx="3">
            <a:schemeClr val="dk1"/>
          </a:lnRef>
          <a:fillRef idx="0">
            <a:schemeClr val="dk1"/>
          </a:fillRef>
          <a:effectRef idx="2">
            <a:schemeClr val="dk1"/>
          </a:effectRef>
          <a:fontRef idx="minor"/>
        </p:style>
      </p:sp>
      <p:sp>
        <p:nvSpPr>
          <p:cNvPr id="418" name="CustomShape 76"/>
          <p:cNvSpPr/>
          <p:nvPr/>
        </p:nvSpPr>
        <p:spPr>
          <a:xfrm rot="10800000">
            <a:off x="4312080" y="4682520"/>
            <a:ext cx="593640" cy="1080"/>
          </a:xfrm>
          <a:custGeom>
            <a:avLst/>
            <a:gdLst/>
            <a:ahLst/>
            <a:rect l="l" t="t" r="r" b="b"/>
            <a:pathLst>
              <a:path w="21600" h="21600">
                <a:moveTo>
                  <a:pt x="0" y="0"/>
                </a:moveTo>
                <a:lnTo>
                  <a:pt x="21600" y="21600"/>
                </a:lnTo>
              </a:path>
            </a:pathLst>
          </a:custGeom>
          <a:noFill/>
          <a:ln>
            <a:round/>
            <a:tailEnd len="med" type="triangle" w="med"/>
          </a:ln>
          <a:effectLst>
            <a:outerShdw blurRad="40000" dir="5400000" dist="23040" rotWithShape="0">
              <a:srgbClr val="000000">
                <a:alpha val="35000"/>
              </a:srgbClr>
            </a:outerShdw>
          </a:effectLst>
        </p:spPr>
        <p:style>
          <a:lnRef idx="3">
            <a:schemeClr val="dk1"/>
          </a:lnRef>
          <a:fillRef idx="0">
            <a:schemeClr val="dk1"/>
          </a:fillRef>
          <a:effectRef idx="2">
            <a:schemeClr val="dk1"/>
          </a:effectRef>
          <a:fontRef idx="minor"/>
        </p:style>
      </p:sp>
      <p:sp>
        <p:nvSpPr>
          <p:cNvPr id="419" name="CustomShape 77"/>
          <p:cNvSpPr/>
          <p:nvPr/>
        </p:nvSpPr>
        <p:spPr>
          <a:xfrm rot="10800000">
            <a:off x="4312080" y="3659040"/>
            <a:ext cx="667800" cy="1080"/>
          </a:xfrm>
          <a:custGeom>
            <a:avLst/>
            <a:gdLst/>
            <a:ahLst/>
            <a:rect l="l" t="t" r="r" b="b"/>
            <a:pathLst>
              <a:path w="21600" h="21600">
                <a:moveTo>
                  <a:pt x="0" y="0"/>
                </a:moveTo>
                <a:lnTo>
                  <a:pt x="21600" y="21600"/>
                </a:lnTo>
              </a:path>
            </a:pathLst>
          </a:custGeom>
          <a:noFill/>
          <a:ln>
            <a:round/>
            <a:tailEnd len="med" type="triangle" w="med"/>
          </a:ln>
          <a:effectLst>
            <a:outerShdw blurRad="40000" dir="5400000" dist="23040" rotWithShape="0">
              <a:srgbClr val="000000">
                <a:alpha val="35000"/>
              </a:srgbClr>
            </a:outerShdw>
          </a:effectLst>
        </p:spPr>
        <p:style>
          <a:lnRef idx="3">
            <a:schemeClr val="dk1"/>
          </a:lnRef>
          <a:fillRef idx="0">
            <a:schemeClr val="dk1"/>
          </a:fillRef>
          <a:effectRef idx="2">
            <a:schemeClr val="dk1"/>
          </a:effectRef>
          <a:fontRef idx="minor"/>
        </p:style>
      </p:sp>
      <p:sp>
        <p:nvSpPr>
          <p:cNvPr id="420" name="Line 78"/>
          <p:cNvSpPr/>
          <p:nvPr/>
        </p:nvSpPr>
        <p:spPr>
          <a:xfrm flipH="1" flipV="1">
            <a:off x="1490760" y="5450760"/>
            <a:ext cx="2821320" cy="1800"/>
          </a:xfrm>
          <a:prstGeom prst="line">
            <a:avLst/>
          </a:prstGeom>
          <a:ln>
            <a:round/>
          </a:ln>
        </p:spPr>
        <p:style>
          <a:lnRef idx="3">
            <a:schemeClr val="dk1"/>
          </a:lnRef>
          <a:fillRef idx="0">
            <a:schemeClr val="dk1"/>
          </a:fillRef>
          <a:effectRef idx="2">
            <a:schemeClr val="dk1"/>
          </a:effectRef>
          <a:fontRef idx="minor"/>
        </p:style>
      </p:sp>
      <p:sp>
        <p:nvSpPr>
          <p:cNvPr id="421" name="CustomShape 79"/>
          <p:cNvSpPr/>
          <p:nvPr/>
        </p:nvSpPr>
        <p:spPr>
          <a:xfrm flipH="1" flipV="1" rot="5400000">
            <a:off x="370080" y="4330440"/>
            <a:ext cx="2239560" cy="1080"/>
          </a:xfrm>
          <a:custGeom>
            <a:avLst/>
            <a:gdLst/>
            <a:ahLst/>
            <a:rect l="l" t="t" r="r" b="b"/>
            <a:pathLst>
              <a:path w="21600" h="21600">
                <a:moveTo>
                  <a:pt x="0" y="0"/>
                </a:moveTo>
                <a:lnTo>
                  <a:pt x="21600" y="21600"/>
                </a:lnTo>
              </a:path>
            </a:pathLst>
          </a:custGeom>
          <a:noFill/>
          <a:ln>
            <a:round/>
            <a:tailEnd len="med" type="triangle" w="med"/>
          </a:ln>
          <a:effectLst>
            <a:outerShdw blurRad="40000" dir="5400000" dist="23040" rotWithShape="0">
              <a:srgbClr val="000000">
                <a:alpha val="35000"/>
              </a:srgbClr>
            </a:outerShdw>
          </a:effectLst>
        </p:spPr>
        <p:style>
          <a:lnRef idx="3">
            <a:schemeClr val="dk1"/>
          </a:lnRef>
          <a:fillRef idx="0">
            <a:schemeClr val="dk1"/>
          </a:fillRef>
          <a:effectRef idx="2">
            <a:schemeClr val="dk1"/>
          </a:effectRef>
          <a:fontRef idx="minor"/>
        </p:style>
      </p:sp>
      <p:sp>
        <p:nvSpPr>
          <p:cNvPr id="422" name="CustomShape 80"/>
          <p:cNvSpPr/>
          <p:nvPr/>
        </p:nvSpPr>
        <p:spPr>
          <a:xfrm flipH="1" flipV="1" rot="5400000">
            <a:off x="1038240" y="4330440"/>
            <a:ext cx="2239560" cy="1080"/>
          </a:xfrm>
          <a:custGeom>
            <a:avLst/>
            <a:gdLst/>
            <a:ahLst/>
            <a:rect l="l" t="t" r="r" b="b"/>
            <a:pathLst>
              <a:path w="21600" h="21600">
                <a:moveTo>
                  <a:pt x="0" y="0"/>
                </a:moveTo>
                <a:lnTo>
                  <a:pt x="21600" y="21600"/>
                </a:lnTo>
              </a:path>
            </a:pathLst>
          </a:custGeom>
          <a:noFill/>
          <a:ln>
            <a:round/>
            <a:tailEnd len="med" type="triangle" w="med"/>
          </a:ln>
          <a:effectLst>
            <a:outerShdw blurRad="40000" dir="5400000" dist="23040" rotWithShape="0">
              <a:srgbClr val="000000">
                <a:alpha val="35000"/>
              </a:srgbClr>
            </a:outerShdw>
          </a:effectLst>
        </p:spPr>
        <p:style>
          <a:lnRef idx="3">
            <a:schemeClr val="dk1"/>
          </a:lnRef>
          <a:fillRef idx="0">
            <a:schemeClr val="dk1"/>
          </a:fillRef>
          <a:effectRef idx="2">
            <a:schemeClr val="dk1"/>
          </a:effectRef>
          <a:fontRef idx="minor"/>
        </p:style>
      </p:sp>
      <p:sp>
        <p:nvSpPr>
          <p:cNvPr id="423" name="Line 81"/>
          <p:cNvSpPr/>
          <p:nvPr/>
        </p:nvSpPr>
        <p:spPr>
          <a:xfrm>
            <a:off x="5574240" y="6010920"/>
            <a:ext cx="297000" cy="1440"/>
          </a:xfrm>
          <a:prstGeom prst="line">
            <a:avLst/>
          </a:prstGeom>
          <a:ln>
            <a:round/>
          </a:ln>
        </p:spPr>
        <p:style>
          <a:lnRef idx="3">
            <a:schemeClr val="dk1"/>
          </a:lnRef>
          <a:fillRef idx="0">
            <a:schemeClr val="dk1"/>
          </a:fillRef>
          <a:effectRef idx="2">
            <a:schemeClr val="dk1"/>
          </a:effectRef>
          <a:fontRef idx="minor"/>
        </p:style>
      </p:sp>
      <p:sp>
        <p:nvSpPr>
          <p:cNvPr id="424" name="Line 82"/>
          <p:cNvSpPr/>
          <p:nvPr/>
        </p:nvSpPr>
        <p:spPr>
          <a:xfrm flipV="1">
            <a:off x="5869440" y="1811880"/>
            <a:ext cx="1800" cy="4199760"/>
          </a:xfrm>
          <a:prstGeom prst="line">
            <a:avLst/>
          </a:prstGeom>
          <a:ln>
            <a:round/>
            <a:tailEnd len="med" type="triangle" w="med"/>
          </a:ln>
        </p:spPr>
        <p:style>
          <a:lnRef idx="3">
            <a:schemeClr val="dk1"/>
          </a:lnRef>
          <a:fillRef idx="0">
            <a:schemeClr val="dk1"/>
          </a:fillRef>
          <a:effectRef idx="2">
            <a:schemeClr val="dk1"/>
          </a:effectRef>
          <a:fontRef idx="minor"/>
        </p:style>
      </p:sp>
      <p:sp>
        <p:nvSpPr>
          <p:cNvPr id="425" name="CustomShape 83"/>
          <p:cNvSpPr/>
          <p:nvPr/>
        </p:nvSpPr>
        <p:spPr>
          <a:xfrm rot="10800000">
            <a:off x="5871240" y="4472640"/>
            <a:ext cx="222480" cy="1080"/>
          </a:xfrm>
          <a:custGeom>
            <a:avLst/>
            <a:gdLst/>
            <a:ahLst/>
            <a:rect l="l" t="t" r="r" b="b"/>
            <a:pathLst>
              <a:path w="21600" h="21600">
                <a:moveTo>
                  <a:pt x="0" y="0"/>
                </a:moveTo>
                <a:lnTo>
                  <a:pt x="21600" y="21600"/>
                </a:lnTo>
              </a:path>
            </a:pathLst>
          </a:custGeom>
          <a:noFill/>
          <a:ln>
            <a:round/>
            <a:tailEnd len="med" type="triangle" w="med"/>
          </a:ln>
          <a:effectLst>
            <a:outerShdw blurRad="40000" dir="5400000" dist="23040" rotWithShape="0">
              <a:srgbClr val="000000">
                <a:alpha val="35000"/>
              </a:srgbClr>
            </a:outerShdw>
          </a:effectLst>
        </p:spPr>
        <p:style>
          <a:lnRef idx="3">
            <a:schemeClr val="dk1"/>
          </a:lnRef>
          <a:fillRef idx="0">
            <a:schemeClr val="dk1"/>
          </a:fillRef>
          <a:effectRef idx="2">
            <a:schemeClr val="dk1"/>
          </a:effectRef>
          <a:fontRef idx="minor"/>
        </p:style>
      </p:sp>
      <p:sp>
        <p:nvSpPr>
          <p:cNvPr id="426" name="CustomShape 84"/>
          <p:cNvSpPr/>
          <p:nvPr/>
        </p:nvSpPr>
        <p:spPr>
          <a:xfrm>
            <a:off x="5871240" y="2861280"/>
            <a:ext cx="816480" cy="1080"/>
          </a:xfrm>
          <a:custGeom>
            <a:avLst/>
            <a:gdLst/>
            <a:ahLst/>
            <a:rect l="l" t="t" r="r" b="b"/>
            <a:pathLst>
              <a:path w="21600" h="21600">
                <a:moveTo>
                  <a:pt x="0" y="0"/>
                </a:moveTo>
                <a:lnTo>
                  <a:pt x="21600" y="21600"/>
                </a:lnTo>
              </a:path>
            </a:pathLst>
          </a:custGeom>
          <a:noFill/>
          <a:ln>
            <a:round/>
            <a:tailEnd len="med" type="triangle" w="med"/>
          </a:ln>
          <a:effectLst>
            <a:outerShdw blurRad="40000" dir="5400000" dist="23040" rotWithShape="0">
              <a:srgbClr val="000000">
                <a:alpha val="35000"/>
              </a:srgbClr>
            </a:outerShdw>
          </a:effectLst>
        </p:spPr>
        <p:style>
          <a:lnRef idx="3">
            <a:schemeClr val="dk1"/>
          </a:lnRef>
          <a:fillRef idx="0">
            <a:schemeClr val="dk1"/>
          </a:fillRef>
          <a:effectRef idx="2">
            <a:schemeClr val="dk1"/>
          </a:effectRef>
          <a:fontRef idx="minor"/>
        </p:style>
      </p:sp>
      <p:sp>
        <p:nvSpPr>
          <p:cNvPr id="427" name="CustomShape 85"/>
          <p:cNvSpPr/>
          <p:nvPr/>
        </p:nvSpPr>
        <p:spPr>
          <a:xfrm rot="10800000">
            <a:off x="5871240" y="3142440"/>
            <a:ext cx="296640" cy="1080"/>
          </a:xfrm>
          <a:custGeom>
            <a:avLst/>
            <a:gdLst/>
            <a:ahLst/>
            <a:rect l="l" t="t" r="r" b="b"/>
            <a:pathLst>
              <a:path w="21600" h="21600">
                <a:moveTo>
                  <a:pt x="0" y="0"/>
                </a:moveTo>
                <a:lnTo>
                  <a:pt x="21600" y="21600"/>
                </a:lnTo>
              </a:path>
            </a:pathLst>
          </a:custGeom>
          <a:noFill/>
          <a:ln>
            <a:round/>
            <a:tailEnd len="med" type="triangle" w="med"/>
          </a:ln>
          <a:effectLst>
            <a:outerShdw blurRad="40000" dir="5400000" dist="23040" rotWithShape="0">
              <a:srgbClr val="000000">
                <a:alpha val="35000"/>
              </a:srgbClr>
            </a:outerShdw>
          </a:effectLst>
        </p:spPr>
        <p:style>
          <a:lnRef idx="3">
            <a:schemeClr val="dk1"/>
          </a:lnRef>
          <a:fillRef idx="0">
            <a:schemeClr val="dk1"/>
          </a:fillRef>
          <a:effectRef idx="2">
            <a:schemeClr val="dk1"/>
          </a:effectRef>
          <a:fontRef idx="minor"/>
        </p:style>
      </p:sp>
      <p:sp>
        <p:nvSpPr>
          <p:cNvPr id="428" name="CustomShape 86"/>
          <p:cNvSpPr/>
          <p:nvPr/>
        </p:nvSpPr>
        <p:spPr>
          <a:xfrm>
            <a:off x="228600" y="5871240"/>
            <a:ext cx="370800" cy="1080"/>
          </a:xfrm>
          <a:custGeom>
            <a:avLst/>
            <a:gdLst/>
            <a:ahLst/>
            <a:rect l="l" t="t" r="r" b="b"/>
            <a:pathLst>
              <a:path w="21600" h="21600">
                <a:moveTo>
                  <a:pt x="0" y="0"/>
                </a:moveTo>
                <a:lnTo>
                  <a:pt x="21600" y="21600"/>
                </a:lnTo>
              </a:path>
            </a:pathLst>
          </a:custGeom>
          <a:noFill/>
          <a:ln>
            <a:round/>
            <a:tailEnd len="med" type="triangle" w="med"/>
          </a:ln>
          <a:effectLst>
            <a:outerShdw blurRad="40000" dir="5400000" dist="23040" rotWithShape="0">
              <a:srgbClr val="000000">
                <a:alpha val="35000"/>
              </a:srgbClr>
            </a:outerShdw>
          </a:effectLst>
        </p:spPr>
        <p:style>
          <a:lnRef idx="3">
            <a:schemeClr val="dk1"/>
          </a:lnRef>
          <a:fillRef idx="0">
            <a:schemeClr val="dk1"/>
          </a:fillRef>
          <a:effectRef idx="2">
            <a:schemeClr val="dk1"/>
          </a:effectRef>
          <a:fontRef idx="minor"/>
        </p:style>
      </p:sp>
      <p:sp>
        <p:nvSpPr>
          <p:cNvPr id="429" name="CustomShape 87"/>
          <p:cNvSpPr/>
          <p:nvPr/>
        </p:nvSpPr>
        <p:spPr>
          <a:xfrm>
            <a:off x="228600" y="6149520"/>
            <a:ext cx="370800" cy="1080"/>
          </a:xfrm>
          <a:custGeom>
            <a:avLst/>
            <a:gdLst/>
            <a:ahLst/>
            <a:rect l="l" t="t" r="r" b="b"/>
            <a:pathLst>
              <a:path w="21600" h="21600">
                <a:moveTo>
                  <a:pt x="0" y="0"/>
                </a:moveTo>
                <a:lnTo>
                  <a:pt x="21600" y="21600"/>
                </a:lnTo>
              </a:path>
            </a:pathLst>
          </a:custGeom>
          <a:noFill/>
          <a:ln>
            <a:round/>
            <a:tailEnd len="med" type="triangle" w="med"/>
          </a:ln>
          <a:effectLst>
            <a:outerShdw blurRad="40000" dir="5400000" dist="23040" rotWithShape="0">
              <a:srgbClr val="000000">
                <a:alpha val="35000"/>
              </a:srgbClr>
            </a:outerShdw>
          </a:effectLst>
        </p:spPr>
        <p:style>
          <a:lnRef idx="3">
            <a:schemeClr val="dk1"/>
          </a:lnRef>
          <a:fillRef idx="0">
            <a:schemeClr val="dk1"/>
          </a:fillRef>
          <a:effectRef idx="2">
            <a:schemeClr val="dk1"/>
          </a:effectRef>
          <a:fontRef idx="minor"/>
        </p:style>
      </p:sp>
      <p:sp>
        <p:nvSpPr>
          <p:cNvPr id="430" name="CustomShape 88"/>
          <p:cNvSpPr/>
          <p:nvPr/>
        </p:nvSpPr>
        <p:spPr>
          <a:xfrm flipH="1" flipV="1" rot="5400000">
            <a:off x="1096920" y="6535800"/>
            <a:ext cx="489600" cy="1080"/>
          </a:xfrm>
          <a:custGeom>
            <a:avLst/>
            <a:gdLst/>
            <a:ahLst/>
            <a:rect l="l" t="t" r="r" b="b"/>
            <a:pathLst>
              <a:path w="21600" h="21600">
                <a:moveTo>
                  <a:pt x="0" y="0"/>
                </a:moveTo>
                <a:lnTo>
                  <a:pt x="21600" y="21600"/>
                </a:lnTo>
              </a:path>
            </a:pathLst>
          </a:custGeom>
          <a:noFill/>
          <a:ln>
            <a:round/>
            <a:tailEnd len="med" type="triangle" w="med"/>
          </a:ln>
          <a:effectLst>
            <a:outerShdw blurRad="40000" dir="5400000" dist="23040" rotWithShape="0">
              <a:srgbClr val="000000">
                <a:alpha val="35000"/>
              </a:srgbClr>
            </a:outerShdw>
          </a:effectLst>
        </p:spPr>
        <p:style>
          <a:lnRef idx="3">
            <a:schemeClr val="dk1"/>
          </a:lnRef>
          <a:fillRef idx="0">
            <a:schemeClr val="dk1"/>
          </a:fillRef>
          <a:effectRef idx="2">
            <a:schemeClr val="dk1"/>
          </a:effectRef>
          <a:fontRef idx="minor"/>
        </p:style>
      </p:sp>
      <p:sp>
        <p:nvSpPr>
          <p:cNvPr id="431" name="CustomShape 89"/>
          <p:cNvSpPr/>
          <p:nvPr/>
        </p:nvSpPr>
        <p:spPr>
          <a:xfrm flipH="1" flipV="1" rot="5400000">
            <a:off x="2953800" y="6535080"/>
            <a:ext cx="489600" cy="1080"/>
          </a:xfrm>
          <a:custGeom>
            <a:avLst/>
            <a:gdLst/>
            <a:ahLst/>
            <a:rect l="l" t="t" r="r" b="b"/>
            <a:pathLst>
              <a:path w="21600" h="21600">
                <a:moveTo>
                  <a:pt x="0" y="0"/>
                </a:moveTo>
                <a:lnTo>
                  <a:pt x="21600" y="21600"/>
                </a:lnTo>
              </a:path>
            </a:pathLst>
          </a:custGeom>
          <a:noFill/>
          <a:ln>
            <a:round/>
            <a:tailEnd len="med" type="triangle" w="med"/>
          </a:ln>
          <a:effectLst>
            <a:outerShdw blurRad="40000" dir="5400000" dist="23040" rotWithShape="0">
              <a:srgbClr val="000000">
                <a:alpha val="35000"/>
              </a:srgbClr>
            </a:outerShdw>
          </a:effectLst>
        </p:spPr>
        <p:style>
          <a:lnRef idx="3">
            <a:schemeClr val="dk1"/>
          </a:lnRef>
          <a:fillRef idx="0">
            <a:schemeClr val="dk1"/>
          </a:fillRef>
          <a:effectRef idx="2">
            <a:schemeClr val="dk1"/>
          </a:effectRef>
          <a:fontRef idx="minor"/>
        </p:style>
      </p:sp>
      <p:sp>
        <p:nvSpPr>
          <p:cNvPr id="432" name="CustomShape 90"/>
          <p:cNvSpPr/>
          <p:nvPr/>
        </p:nvSpPr>
        <p:spPr>
          <a:xfrm flipH="1" flipV="1" rot="5400000">
            <a:off x="3844800" y="6535080"/>
            <a:ext cx="489600" cy="1080"/>
          </a:xfrm>
          <a:custGeom>
            <a:avLst/>
            <a:gdLst/>
            <a:ahLst/>
            <a:rect l="l" t="t" r="r" b="b"/>
            <a:pathLst>
              <a:path w="21600" h="21600">
                <a:moveTo>
                  <a:pt x="0" y="0"/>
                </a:moveTo>
                <a:lnTo>
                  <a:pt x="21600" y="21600"/>
                </a:lnTo>
              </a:path>
            </a:pathLst>
          </a:custGeom>
          <a:noFill/>
          <a:ln>
            <a:round/>
            <a:tailEnd len="med" type="triangle" w="med"/>
          </a:ln>
          <a:effectLst>
            <a:outerShdw blurRad="40000" dir="5400000" dist="23040" rotWithShape="0">
              <a:srgbClr val="000000">
                <a:alpha val="35000"/>
              </a:srgbClr>
            </a:outerShdw>
          </a:effectLst>
        </p:spPr>
        <p:style>
          <a:lnRef idx="3">
            <a:schemeClr val="dk1"/>
          </a:lnRef>
          <a:fillRef idx="0">
            <a:schemeClr val="dk1"/>
          </a:fillRef>
          <a:effectRef idx="2">
            <a:schemeClr val="dk1"/>
          </a:effectRef>
          <a:fontRef idx="minor"/>
        </p:style>
      </p:sp>
      <p:sp>
        <p:nvSpPr>
          <p:cNvPr id="433" name="CustomShape 91"/>
          <p:cNvSpPr/>
          <p:nvPr/>
        </p:nvSpPr>
        <p:spPr>
          <a:xfrm flipH="1" flipV="1" rot="5400000">
            <a:off x="4214520" y="6535080"/>
            <a:ext cx="489600" cy="1080"/>
          </a:xfrm>
          <a:custGeom>
            <a:avLst/>
            <a:gdLst/>
            <a:ahLst/>
            <a:rect l="l" t="t" r="r" b="b"/>
            <a:pathLst>
              <a:path w="21600" h="21600">
                <a:moveTo>
                  <a:pt x="0" y="0"/>
                </a:moveTo>
                <a:lnTo>
                  <a:pt x="21600" y="21600"/>
                </a:lnTo>
              </a:path>
            </a:pathLst>
          </a:custGeom>
          <a:noFill/>
          <a:ln>
            <a:round/>
            <a:tailEnd len="med" type="triangle" w="med"/>
          </a:ln>
          <a:effectLst>
            <a:outerShdw blurRad="40000" dir="5400000" dist="23040" rotWithShape="0">
              <a:srgbClr val="000000">
                <a:alpha val="35000"/>
              </a:srgbClr>
            </a:outerShdw>
          </a:effectLst>
        </p:spPr>
        <p:style>
          <a:lnRef idx="3">
            <a:schemeClr val="dk1"/>
          </a:lnRef>
          <a:fillRef idx="0">
            <a:schemeClr val="dk1"/>
          </a:fillRef>
          <a:effectRef idx="2">
            <a:schemeClr val="dk1"/>
          </a:effectRef>
          <a:fontRef idx="minor"/>
        </p:style>
      </p:sp>
      <p:sp>
        <p:nvSpPr>
          <p:cNvPr id="434" name="CustomShape 92"/>
          <p:cNvSpPr/>
          <p:nvPr/>
        </p:nvSpPr>
        <p:spPr>
          <a:xfrm>
            <a:off x="5871240" y="5309640"/>
            <a:ext cx="444960" cy="1080"/>
          </a:xfrm>
          <a:custGeom>
            <a:avLst/>
            <a:gdLst/>
            <a:ahLst/>
            <a:rect l="l" t="t" r="r" b="b"/>
            <a:pathLst>
              <a:path w="21600" h="21600">
                <a:moveTo>
                  <a:pt x="0" y="0"/>
                </a:moveTo>
                <a:lnTo>
                  <a:pt x="21600" y="21600"/>
                </a:lnTo>
              </a:path>
            </a:pathLst>
          </a:custGeom>
          <a:noFill/>
          <a:ln>
            <a:round/>
            <a:tailEnd len="med" type="triangle" w="med"/>
          </a:ln>
          <a:effectLst>
            <a:outerShdw blurRad="40000" dir="5400000" dist="23040" rotWithShape="0">
              <a:srgbClr val="000000">
                <a:alpha val="35000"/>
              </a:srgbClr>
            </a:outerShdw>
          </a:effectLst>
        </p:spPr>
        <p:style>
          <a:lnRef idx="3">
            <a:schemeClr val="dk1"/>
          </a:lnRef>
          <a:fillRef idx="0">
            <a:schemeClr val="dk1"/>
          </a:fillRef>
          <a:effectRef idx="2">
            <a:schemeClr val="dk1"/>
          </a:effectRef>
          <a:fontRef idx="minor"/>
        </p:style>
      </p:sp>
      <p:sp>
        <p:nvSpPr>
          <p:cNvPr id="435" name="CustomShape 93"/>
          <p:cNvSpPr/>
          <p:nvPr/>
        </p:nvSpPr>
        <p:spPr>
          <a:xfrm>
            <a:off x="148680" y="76320"/>
            <a:ext cx="8938080" cy="639000"/>
          </a:xfrm>
          <a:prstGeom prst="rect">
            <a:avLst/>
          </a:prstGeom>
          <a:noFill/>
          <a:ln w="9360">
            <a:noFill/>
          </a:ln>
        </p:spPr>
        <p:style>
          <a:lnRef idx="0"/>
          <a:fillRef idx="0"/>
          <a:effectRef idx="0"/>
          <a:fontRef idx="minor"/>
        </p:style>
        <p:txBody>
          <a:bodyPr wrap="none" lIns="90000" rIns="90000" tIns="45000" bIns="45000"/>
          <a:p>
            <a:pPr algn="ctr">
              <a:lnSpc>
                <a:spcPct val="100000"/>
              </a:lnSpc>
            </a:pPr>
            <a:r>
              <a:rPr b="1" i="1" lang="en-IN" sz="3600" spc="-1" strike="noStrike" u="sng">
                <a:solidFill>
                  <a:srgbClr val="ff0000"/>
                </a:solidFill>
                <a:uFillTx/>
                <a:latin typeface="Calibri"/>
              </a:rPr>
              <a:t>8085 Microprocessor Architecture</a:t>
            </a:r>
            <a:endParaRPr b="0" lang="en-IN" sz="3600" spc="-1" strike="noStrike">
              <a:latin typeface="Arial"/>
            </a:endParaRPr>
          </a:p>
        </p:txBody>
      </p:sp>
    </p:spTree>
  </p:cSld>
  <mc:AlternateContent>
    <mc:Choice Requires="p14">
      <p:transition spd="slow" p14:dur="2000"/>
    </mc:Choice>
    <mc:Fallback>
      <p:transition spd="slow"/>
    </mc:Fallback>
  </mc:AlternateContent>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5" name="TextShape 1"/>
          <p:cNvSpPr txBox="1"/>
          <p:nvPr/>
        </p:nvSpPr>
        <p:spPr>
          <a:xfrm>
            <a:off x="457200" y="274680"/>
            <a:ext cx="8229240" cy="1142640"/>
          </a:xfrm>
          <a:prstGeom prst="rect">
            <a:avLst/>
          </a:prstGeom>
          <a:noFill/>
          <a:ln>
            <a:noFill/>
          </a:ln>
        </p:spPr>
        <p:txBody>
          <a:bodyPr anchor="ctr"/>
          <a:p>
            <a:pPr algn="ctr">
              <a:lnSpc>
                <a:spcPct val="100000"/>
              </a:lnSpc>
            </a:pPr>
            <a:r>
              <a:rPr b="1" i="1" lang="en-US" sz="4400" spc="-1" strike="noStrike" u="sng">
                <a:solidFill>
                  <a:srgbClr val="ff0000"/>
                </a:solidFill>
                <a:uFillTx/>
                <a:latin typeface="Calibri"/>
              </a:rPr>
              <a:t>Code to multiply two number </a:t>
            </a:r>
            <a:endParaRPr b="0" lang="en-US" sz="4400" spc="-1" strike="noStrike">
              <a:solidFill>
                <a:srgbClr val="000000"/>
              </a:solidFill>
              <a:latin typeface="Calibri"/>
            </a:endParaRPr>
          </a:p>
        </p:txBody>
      </p:sp>
      <p:sp>
        <p:nvSpPr>
          <p:cNvPr id="826" name="TextShape 2"/>
          <p:cNvSpPr txBox="1"/>
          <p:nvPr/>
        </p:nvSpPr>
        <p:spPr>
          <a:xfrm>
            <a:off x="304920" y="1371600"/>
            <a:ext cx="8534160" cy="5105160"/>
          </a:xfrm>
          <a:prstGeom prst="rect">
            <a:avLst/>
          </a:prstGeom>
          <a:noFill/>
          <a:ln>
            <a:noFill/>
          </a:ln>
        </p:spPr>
        <p:txBody>
          <a:bodyPr/>
          <a:p>
            <a:pPr marL="343080" indent="-342720">
              <a:lnSpc>
                <a:spcPct val="100000"/>
              </a:lnSpc>
              <a:spcBef>
                <a:spcPts val="479"/>
              </a:spcBef>
            </a:pPr>
            <a:r>
              <a:rPr b="0" lang="en-US" sz="2400" spc="-1" strike="noStrike">
                <a:solidFill>
                  <a:srgbClr val="000000"/>
                </a:solidFill>
                <a:latin typeface="Calibri"/>
              </a:rPr>
              <a:t>	</a:t>
            </a:r>
            <a:r>
              <a:rPr b="0" lang="en-US" sz="2400" spc="-1" strike="noStrike">
                <a:solidFill>
                  <a:srgbClr val="000000"/>
                </a:solidFill>
                <a:latin typeface="Calibri"/>
              </a:rPr>
              <a:t>LDA   2000     // Load multiplicant to accumulator</a:t>
            </a:r>
            <a:endParaRPr b="0" lang="en-US" sz="2400" spc="-1" strike="noStrike">
              <a:solidFill>
                <a:srgbClr val="000000"/>
              </a:solidFill>
              <a:latin typeface="Calibri"/>
            </a:endParaRPr>
          </a:p>
          <a:p>
            <a:pPr marL="343080" indent="-342720">
              <a:lnSpc>
                <a:spcPct val="100000"/>
              </a:lnSpc>
              <a:spcBef>
                <a:spcPts val="479"/>
              </a:spcBef>
            </a:pPr>
            <a:r>
              <a:rPr b="0" lang="en-US" sz="2400" spc="-1" strike="noStrike">
                <a:solidFill>
                  <a:srgbClr val="000000"/>
                </a:solidFill>
                <a:latin typeface="Calibri"/>
              </a:rPr>
              <a:t>	</a:t>
            </a:r>
            <a:r>
              <a:rPr b="0" lang="en-US" sz="2400" spc="-1" strike="noStrike">
                <a:solidFill>
                  <a:srgbClr val="000000"/>
                </a:solidFill>
                <a:latin typeface="Calibri"/>
              </a:rPr>
              <a:t>MOV  B,A       // Move multiplicant from A(acc) to B register</a:t>
            </a:r>
            <a:endParaRPr b="0" lang="en-US" sz="2400" spc="-1" strike="noStrike">
              <a:solidFill>
                <a:srgbClr val="000000"/>
              </a:solidFill>
              <a:latin typeface="Calibri"/>
            </a:endParaRPr>
          </a:p>
          <a:p>
            <a:pPr marL="343080" indent="-342720">
              <a:lnSpc>
                <a:spcPct val="100000"/>
              </a:lnSpc>
              <a:spcBef>
                <a:spcPts val="479"/>
              </a:spcBef>
            </a:pPr>
            <a:r>
              <a:rPr b="0" lang="en-US" sz="2400" spc="-1" strike="noStrike">
                <a:solidFill>
                  <a:srgbClr val="000000"/>
                </a:solidFill>
                <a:latin typeface="Calibri"/>
              </a:rPr>
              <a:t>	</a:t>
            </a:r>
            <a:r>
              <a:rPr b="0" lang="en-US" sz="2400" spc="-1" strike="noStrike">
                <a:solidFill>
                  <a:srgbClr val="000000"/>
                </a:solidFill>
                <a:latin typeface="Calibri"/>
              </a:rPr>
              <a:t>LDA   2001    // Load multiplier to accumulator</a:t>
            </a:r>
            <a:endParaRPr b="0" lang="en-US" sz="2400" spc="-1" strike="noStrike">
              <a:solidFill>
                <a:srgbClr val="000000"/>
              </a:solidFill>
              <a:latin typeface="Calibri"/>
            </a:endParaRPr>
          </a:p>
          <a:p>
            <a:pPr marL="343080" indent="-342720">
              <a:lnSpc>
                <a:spcPct val="100000"/>
              </a:lnSpc>
              <a:spcBef>
                <a:spcPts val="479"/>
              </a:spcBef>
            </a:pPr>
            <a:r>
              <a:rPr b="0" lang="en-US" sz="2400" spc="-1" strike="noStrike">
                <a:solidFill>
                  <a:srgbClr val="000000"/>
                </a:solidFill>
                <a:latin typeface="Calibri"/>
              </a:rPr>
              <a:t>	</a:t>
            </a:r>
            <a:r>
              <a:rPr b="0" lang="en-US" sz="2400" spc="-1" strike="noStrike">
                <a:solidFill>
                  <a:srgbClr val="000000"/>
                </a:solidFill>
                <a:latin typeface="Calibri"/>
              </a:rPr>
              <a:t>MOV  C,A      // Move multiplier from A to C</a:t>
            </a:r>
            <a:endParaRPr b="0" lang="en-US" sz="2400" spc="-1" strike="noStrike">
              <a:solidFill>
                <a:srgbClr val="000000"/>
              </a:solidFill>
              <a:latin typeface="Calibri"/>
            </a:endParaRPr>
          </a:p>
          <a:p>
            <a:pPr marL="343080" indent="-342720">
              <a:lnSpc>
                <a:spcPct val="100000"/>
              </a:lnSpc>
              <a:spcBef>
                <a:spcPts val="479"/>
              </a:spcBef>
            </a:pPr>
            <a:r>
              <a:rPr b="0" lang="en-US" sz="2400" spc="-1" strike="noStrike">
                <a:solidFill>
                  <a:srgbClr val="000000"/>
                </a:solidFill>
                <a:latin typeface="Calibri"/>
              </a:rPr>
              <a:t>	</a:t>
            </a:r>
            <a:r>
              <a:rPr b="0" lang="en-US" sz="2400" spc="-1" strike="noStrike">
                <a:solidFill>
                  <a:srgbClr val="000000"/>
                </a:solidFill>
                <a:latin typeface="Calibri"/>
              </a:rPr>
              <a:t>MVI   A,00    // Load immediate value 00 to a</a:t>
            </a:r>
            <a:endParaRPr b="0" lang="en-US" sz="2400" spc="-1" strike="noStrike">
              <a:solidFill>
                <a:srgbClr val="000000"/>
              </a:solidFill>
              <a:latin typeface="Calibri"/>
            </a:endParaRPr>
          </a:p>
          <a:p>
            <a:pPr marL="343080" indent="-342720">
              <a:lnSpc>
                <a:spcPct val="100000"/>
              </a:lnSpc>
              <a:spcBef>
                <a:spcPts val="479"/>
              </a:spcBef>
            </a:pPr>
            <a:r>
              <a:rPr b="0" lang="en-US" sz="2400" spc="-1" strike="noStrike">
                <a:solidFill>
                  <a:srgbClr val="000000"/>
                </a:solidFill>
                <a:latin typeface="Calibri"/>
              </a:rPr>
              <a:t>L:   ADD    B      // Add B(multiplier) with A</a:t>
            </a:r>
            <a:endParaRPr b="0" lang="en-US" sz="2400" spc="-1" strike="noStrike">
              <a:solidFill>
                <a:srgbClr val="000000"/>
              </a:solidFill>
              <a:latin typeface="Calibri"/>
            </a:endParaRPr>
          </a:p>
          <a:p>
            <a:pPr marL="343080" indent="-342720">
              <a:lnSpc>
                <a:spcPct val="100000"/>
              </a:lnSpc>
              <a:spcBef>
                <a:spcPts val="479"/>
              </a:spcBef>
            </a:pPr>
            <a:r>
              <a:rPr b="0" lang="en-US" sz="2400" spc="-1" strike="noStrike">
                <a:solidFill>
                  <a:srgbClr val="000000"/>
                </a:solidFill>
                <a:latin typeface="Calibri"/>
              </a:rPr>
              <a:t>	</a:t>
            </a:r>
            <a:r>
              <a:rPr b="0" lang="en-US" sz="2400" spc="-1" strike="noStrike">
                <a:solidFill>
                  <a:srgbClr val="000000"/>
                </a:solidFill>
                <a:latin typeface="Calibri"/>
              </a:rPr>
              <a:t>DCR    C         // Decrement C, it act as a counter</a:t>
            </a:r>
            <a:endParaRPr b="0" lang="en-US" sz="2400" spc="-1" strike="noStrike">
              <a:solidFill>
                <a:srgbClr val="000000"/>
              </a:solidFill>
              <a:latin typeface="Calibri"/>
            </a:endParaRPr>
          </a:p>
          <a:p>
            <a:pPr marL="343080" indent="-342720">
              <a:lnSpc>
                <a:spcPct val="100000"/>
              </a:lnSpc>
              <a:spcBef>
                <a:spcPts val="479"/>
              </a:spcBef>
            </a:pPr>
            <a:r>
              <a:rPr b="0" lang="en-US" sz="2400" spc="-1" strike="noStrike">
                <a:solidFill>
                  <a:srgbClr val="000000"/>
                </a:solidFill>
                <a:latin typeface="Calibri"/>
              </a:rPr>
              <a:t>	</a:t>
            </a:r>
            <a:r>
              <a:rPr b="0" lang="en-US" sz="2400" spc="-1" strike="noStrike">
                <a:solidFill>
                  <a:srgbClr val="000000"/>
                </a:solidFill>
                <a:latin typeface="Calibri"/>
              </a:rPr>
              <a:t>JNZ     L          // Jump to L if C reaches 0</a:t>
            </a:r>
            <a:endParaRPr b="0" lang="en-US" sz="2400" spc="-1" strike="noStrike">
              <a:solidFill>
                <a:srgbClr val="000000"/>
              </a:solidFill>
              <a:latin typeface="Calibri"/>
            </a:endParaRPr>
          </a:p>
          <a:p>
            <a:pPr marL="343080" indent="-342720">
              <a:lnSpc>
                <a:spcPct val="100000"/>
              </a:lnSpc>
              <a:spcBef>
                <a:spcPts val="479"/>
              </a:spcBef>
            </a:pPr>
            <a:r>
              <a:rPr b="0" lang="en-US" sz="2400" spc="-1" strike="noStrike">
                <a:solidFill>
                  <a:srgbClr val="000000"/>
                </a:solidFill>
                <a:latin typeface="Calibri"/>
              </a:rPr>
              <a:t>	</a:t>
            </a:r>
            <a:r>
              <a:rPr b="0" lang="en-US" sz="2400" spc="-1" strike="noStrike">
                <a:solidFill>
                  <a:srgbClr val="000000"/>
                </a:solidFill>
                <a:latin typeface="Calibri"/>
              </a:rPr>
              <a:t>STA    2010   // Store result in to memory</a:t>
            </a:r>
            <a:endParaRPr b="0" lang="en-US" sz="2400" spc="-1" strike="noStrike">
              <a:solidFill>
                <a:srgbClr val="000000"/>
              </a:solidFill>
              <a:latin typeface="Calibri"/>
            </a:endParaRPr>
          </a:p>
          <a:p>
            <a:pPr marL="343080" indent="-342720">
              <a:lnSpc>
                <a:spcPct val="100000"/>
              </a:lnSpc>
              <a:spcBef>
                <a:spcPts val="479"/>
              </a:spcBef>
            </a:pPr>
            <a:r>
              <a:rPr b="0" lang="en-US" sz="2400" spc="-1" strike="noStrike">
                <a:solidFill>
                  <a:srgbClr val="000000"/>
                </a:solidFill>
                <a:latin typeface="Calibri"/>
              </a:rPr>
              <a:t>	</a:t>
            </a:r>
            <a:r>
              <a:rPr b="0" lang="en-US" sz="2400" spc="-1" strike="noStrike">
                <a:solidFill>
                  <a:srgbClr val="000000"/>
                </a:solidFill>
                <a:latin typeface="Calibri"/>
              </a:rPr>
              <a:t>HLT                // End</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7" name="TextShape 1"/>
          <p:cNvSpPr txBox="1"/>
          <p:nvPr/>
        </p:nvSpPr>
        <p:spPr>
          <a:xfrm>
            <a:off x="6553080" y="6356520"/>
            <a:ext cx="2133360" cy="364680"/>
          </a:xfrm>
          <a:prstGeom prst="rect">
            <a:avLst/>
          </a:prstGeom>
          <a:noFill/>
          <a:ln>
            <a:noFill/>
          </a:ln>
        </p:spPr>
        <p:txBody>
          <a:bodyPr anchor="ctr"/>
          <a:p>
            <a:pPr algn="r">
              <a:lnSpc>
                <a:spcPct val="100000"/>
              </a:lnSpc>
            </a:pPr>
            <a:fld id="{6CEDCFC3-DBCA-4AE1-9F12-91205049ACE6}" type="slidenum">
              <a:rPr b="0" lang="en-IN" sz="1200" spc="-1" strike="noStrike">
                <a:solidFill>
                  <a:srgbClr val="8b8b8b"/>
                </a:solidFill>
                <a:latin typeface="Calibri"/>
              </a:rPr>
              <a:t>&lt;number&gt;</a:t>
            </a:fld>
            <a:endParaRPr b="0" lang="en-IN" sz="1200" spc="-1" strike="noStrike">
              <a:latin typeface="Times New Roman"/>
            </a:endParaRPr>
          </a:p>
        </p:txBody>
      </p:sp>
      <p:sp>
        <p:nvSpPr>
          <p:cNvPr id="828" name="CustomShape 2"/>
          <p:cNvSpPr/>
          <p:nvPr/>
        </p:nvSpPr>
        <p:spPr>
          <a:xfrm>
            <a:off x="-152280" y="152280"/>
            <a:ext cx="11409120" cy="272880"/>
          </a:xfrm>
          <a:prstGeom prst="rect">
            <a:avLst/>
          </a:prstGeom>
          <a:noFill/>
          <a:ln w="9360">
            <a:noFill/>
          </a:ln>
        </p:spPr>
        <p:style>
          <a:lnRef idx="0"/>
          <a:fillRef idx="0"/>
          <a:effectRef idx="0"/>
          <a:fontRef idx="minor"/>
        </p:style>
        <p:txBody>
          <a:bodyPr lIns="90000" rIns="90000" tIns="45000" bIns="45000"/>
          <a:p>
            <a:pPr>
              <a:lnSpc>
                <a:spcPct val="100000"/>
              </a:lnSpc>
            </a:pPr>
            <a:r>
              <a:rPr b="0" lang="en-IN" sz="1200" spc="-1" strike="noStrike">
                <a:solidFill>
                  <a:srgbClr val="000000"/>
                </a:solidFill>
                <a:latin typeface="Calibri"/>
              </a:rPr>
              <a:t>|</a:t>
            </a:r>
            <a:endParaRPr b="0" lang="en-IN" sz="1200" spc="-1" strike="noStrike">
              <a:latin typeface="Arial"/>
            </a:endParaRPr>
          </a:p>
        </p:txBody>
      </p:sp>
      <p:sp>
        <p:nvSpPr>
          <p:cNvPr id="829" name="CustomShape 3"/>
          <p:cNvSpPr/>
          <p:nvPr/>
        </p:nvSpPr>
        <p:spPr>
          <a:xfrm>
            <a:off x="-152280" y="152280"/>
            <a:ext cx="11409120" cy="272880"/>
          </a:xfrm>
          <a:prstGeom prst="rect">
            <a:avLst/>
          </a:prstGeom>
          <a:noFill/>
          <a:ln w="9360">
            <a:noFill/>
          </a:ln>
        </p:spPr>
        <p:style>
          <a:lnRef idx="0"/>
          <a:fillRef idx="0"/>
          <a:effectRef idx="0"/>
          <a:fontRef idx="minor"/>
        </p:style>
        <p:txBody>
          <a:bodyPr lIns="90000" rIns="90000" tIns="45000" bIns="45000"/>
          <a:p>
            <a:pPr>
              <a:lnSpc>
                <a:spcPct val="100000"/>
              </a:lnSpc>
            </a:pPr>
            <a:r>
              <a:rPr b="0" lang="en-IN" sz="1200" spc="-1" strike="noStrike">
                <a:solidFill>
                  <a:srgbClr val="000000"/>
                </a:solidFill>
                <a:latin typeface="Calibri"/>
              </a:rPr>
              <a:t>|</a:t>
            </a:r>
            <a:endParaRPr b="0" lang="en-IN" sz="1200" spc="-1" strike="noStrike">
              <a:latin typeface="Arial"/>
            </a:endParaRPr>
          </a:p>
        </p:txBody>
      </p:sp>
      <p:sp>
        <p:nvSpPr>
          <p:cNvPr id="830" name="CustomShape 4"/>
          <p:cNvSpPr/>
          <p:nvPr/>
        </p:nvSpPr>
        <p:spPr>
          <a:xfrm>
            <a:off x="-152280" y="152280"/>
            <a:ext cx="11409120" cy="272880"/>
          </a:xfrm>
          <a:prstGeom prst="rect">
            <a:avLst/>
          </a:prstGeom>
          <a:noFill/>
          <a:ln w="9360">
            <a:noFill/>
          </a:ln>
        </p:spPr>
        <p:style>
          <a:lnRef idx="0"/>
          <a:fillRef idx="0"/>
          <a:effectRef idx="0"/>
          <a:fontRef idx="minor"/>
        </p:style>
        <p:txBody>
          <a:bodyPr lIns="90000" rIns="90000" tIns="45000" bIns="45000"/>
          <a:p>
            <a:pPr>
              <a:lnSpc>
                <a:spcPct val="100000"/>
              </a:lnSpc>
            </a:pPr>
            <a:r>
              <a:rPr b="0" lang="en-IN" sz="1200" spc="-1" strike="noStrike">
                <a:solidFill>
                  <a:srgbClr val="000000"/>
                </a:solidFill>
                <a:latin typeface="Calibri"/>
              </a:rPr>
              <a:t>|</a:t>
            </a:r>
            <a:endParaRPr b="0" lang="en-IN" sz="1200" spc="-1" strike="noStrike">
              <a:latin typeface="Arial"/>
            </a:endParaRPr>
          </a:p>
        </p:txBody>
      </p:sp>
      <p:sp>
        <p:nvSpPr>
          <p:cNvPr id="831" name="CustomShape 5"/>
          <p:cNvSpPr/>
          <p:nvPr/>
        </p:nvSpPr>
        <p:spPr>
          <a:xfrm>
            <a:off x="-152280" y="152280"/>
            <a:ext cx="11409120" cy="272880"/>
          </a:xfrm>
          <a:prstGeom prst="rect">
            <a:avLst/>
          </a:prstGeom>
          <a:noFill/>
          <a:ln w="9360">
            <a:noFill/>
          </a:ln>
        </p:spPr>
        <p:style>
          <a:lnRef idx="0"/>
          <a:fillRef idx="0"/>
          <a:effectRef idx="0"/>
          <a:fontRef idx="minor"/>
        </p:style>
        <p:txBody>
          <a:bodyPr lIns="90000" rIns="90000" tIns="45000" bIns="45000"/>
          <a:p>
            <a:pPr>
              <a:lnSpc>
                <a:spcPct val="100000"/>
              </a:lnSpc>
            </a:pPr>
            <a:r>
              <a:rPr b="0" lang="en-IN" sz="1200" spc="-1" strike="noStrike">
                <a:solidFill>
                  <a:srgbClr val="000000"/>
                </a:solidFill>
                <a:latin typeface="Calibri"/>
              </a:rPr>
              <a:t>|</a:t>
            </a:r>
            <a:endParaRPr b="0" lang="en-IN" sz="1200" spc="-1" strike="noStrike">
              <a:latin typeface="Arial"/>
            </a:endParaRPr>
          </a:p>
        </p:txBody>
      </p:sp>
      <p:sp>
        <p:nvSpPr>
          <p:cNvPr id="832" name="CustomShape 6"/>
          <p:cNvSpPr/>
          <p:nvPr/>
        </p:nvSpPr>
        <p:spPr>
          <a:xfrm>
            <a:off x="-152280" y="152280"/>
            <a:ext cx="11409120" cy="272880"/>
          </a:xfrm>
          <a:prstGeom prst="rect">
            <a:avLst/>
          </a:prstGeom>
          <a:noFill/>
          <a:ln w="9360">
            <a:noFill/>
          </a:ln>
        </p:spPr>
        <p:style>
          <a:lnRef idx="0"/>
          <a:fillRef idx="0"/>
          <a:effectRef idx="0"/>
          <a:fontRef idx="minor"/>
        </p:style>
        <p:txBody>
          <a:bodyPr lIns="90000" rIns="90000" tIns="45000" bIns="45000"/>
          <a:p>
            <a:pPr>
              <a:lnSpc>
                <a:spcPct val="100000"/>
              </a:lnSpc>
            </a:pPr>
            <a:r>
              <a:rPr b="0" lang="en-IN" sz="1200" spc="-1" strike="noStrike">
                <a:solidFill>
                  <a:srgbClr val="000000"/>
                </a:solidFill>
                <a:latin typeface="Calibri"/>
              </a:rPr>
              <a:t>|</a:t>
            </a:r>
            <a:endParaRPr b="0" lang="en-IN" sz="1200" spc="-1" strike="noStrike">
              <a:latin typeface="Arial"/>
            </a:endParaRPr>
          </a:p>
        </p:txBody>
      </p:sp>
      <p:sp>
        <p:nvSpPr>
          <p:cNvPr id="833" name="CustomShape 7"/>
          <p:cNvSpPr/>
          <p:nvPr/>
        </p:nvSpPr>
        <p:spPr>
          <a:xfrm>
            <a:off x="-152280" y="152280"/>
            <a:ext cx="11409120" cy="272880"/>
          </a:xfrm>
          <a:prstGeom prst="rect">
            <a:avLst/>
          </a:prstGeom>
          <a:noFill/>
          <a:ln w="9360">
            <a:noFill/>
          </a:ln>
        </p:spPr>
        <p:style>
          <a:lnRef idx="0"/>
          <a:fillRef idx="0"/>
          <a:effectRef idx="0"/>
          <a:fontRef idx="minor"/>
        </p:style>
        <p:txBody>
          <a:bodyPr lIns="90000" rIns="90000" tIns="45000" bIns="45000"/>
          <a:p>
            <a:pPr>
              <a:lnSpc>
                <a:spcPct val="100000"/>
              </a:lnSpc>
            </a:pPr>
            <a:r>
              <a:rPr b="0" lang="en-IN" sz="1200" spc="-1" strike="noStrike">
                <a:solidFill>
                  <a:srgbClr val="000000"/>
                </a:solidFill>
                <a:latin typeface="Calibri"/>
              </a:rPr>
              <a:t>|</a:t>
            </a:r>
            <a:endParaRPr b="0" lang="en-IN" sz="1200" spc="-1" strike="noStrike">
              <a:latin typeface="Arial"/>
            </a:endParaRPr>
          </a:p>
        </p:txBody>
      </p:sp>
      <p:pic>
        <p:nvPicPr>
          <p:cNvPr id="834" name="Picture 16" descr=""/>
          <p:cNvPicPr/>
          <p:nvPr/>
        </p:nvPicPr>
        <p:blipFill>
          <a:blip r:embed="rId1"/>
          <a:stretch/>
        </p:blipFill>
        <p:spPr>
          <a:xfrm>
            <a:off x="457200" y="27000"/>
            <a:ext cx="8229240" cy="6802200"/>
          </a:xfrm>
          <a:prstGeom prst="rect">
            <a:avLst/>
          </a:prstGeom>
          <a:ln w="9360">
            <a:noFill/>
          </a:ln>
        </p:spPr>
      </p:pic>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5" name="TextShape 1"/>
          <p:cNvSpPr txBox="1"/>
          <p:nvPr/>
        </p:nvSpPr>
        <p:spPr>
          <a:xfrm>
            <a:off x="6553080" y="6356520"/>
            <a:ext cx="2133360" cy="364680"/>
          </a:xfrm>
          <a:prstGeom prst="rect">
            <a:avLst/>
          </a:prstGeom>
          <a:noFill/>
          <a:ln>
            <a:noFill/>
          </a:ln>
        </p:spPr>
        <p:txBody>
          <a:bodyPr anchor="ctr"/>
          <a:p>
            <a:pPr algn="r">
              <a:lnSpc>
                <a:spcPct val="100000"/>
              </a:lnSpc>
            </a:pPr>
            <a:fld id="{531C354A-5800-43E6-91A1-AFB1DD7C1ADE}" type="slidenum">
              <a:rPr b="0" lang="en-IN" sz="1200" spc="-1" strike="noStrike">
                <a:solidFill>
                  <a:srgbClr val="8b8b8b"/>
                </a:solidFill>
                <a:latin typeface="Calibri"/>
              </a:rPr>
              <a:t>&lt;number&gt;</a:t>
            </a:fld>
            <a:endParaRPr b="0" lang="en-IN" sz="1200" spc="-1" strike="noStrike">
              <a:latin typeface="Times New Roman"/>
            </a:endParaRPr>
          </a:p>
        </p:txBody>
      </p:sp>
      <p:pic>
        <p:nvPicPr>
          <p:cNvPr id="836" name="Picture 6" descr=""/>
          <p:cNvPicPr/>
          <p:nvPr/>
        </p:nvPicPr>
        <p:blipFill>
          <a:blip r:embed="rId1"/>
          <a:stretch/>
        </p:blipFill>
        <p:spPr>
          <a:xfrm>
            <a:off x="152280" y="152280"/>
            <a:ext cx="8838720" cy="6552720"/>
          </a:xfrm>
          <a:prstGeom prst="rect">
            <a:avLst/>
          </a:prstGeom>
          <a:ln w="9360">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7" name="TextShape 1"/>
          <p:cNvSpPr txBox="1"/>
          <p:nvPr/>
        </p:nvSpPr>
        <p:spPr>
          <a:xfrm>
            <a:off x="457200" y="152280"/>
            <a:ext cx="8229240" cy="883800"/>
          </a:xfrm>
          <a:prstGeom prst="rect">
            <a:avLst/>
          </a:prstGeom>
          <a:noFill/>
          <a:ln>
            <a:noFill/>
          </a:ln>
        </p:spPr>
        <p:txBody>
          <a:bodyPr anchor="ctr"/>
          <a:p>
            <a:pPr algn="ctr">
              <a:lnSpc>
                <a:spcPct val="100000"/>
              </a:lnSpc>
            </a:pPr>
            <a:r>
              <a:rPr b="1" i="1" lang="en-US" sz="4400" spc="49" strike="noStrike" u="sng">
                <a:solidFill>
                  <a:srgbClr val="e0322d"/>
                </a:solidFill>
                <a:uFillTx/>
                <a:latin typeface="Calibri"/>
              </a:rPr>
              <a:t>Next…</a:t>
            </a:r>
            <a:endParaRPr b="0" lang="en-US" sz="4400" spc="-1" strike="noStrike">
              <a:solidFill>
                <a:srgbClr val="000000"/>
              </a:solidFill>
              <a:latin typeface="Calibri"/>
            </a:endParaRPr>
          </a:p>
        </p:txBody>
      </p:sp>
      <p:sp>
        <p:nvSpPr>
          <p:cNvPr id="838" name="TextShape 2"/>
          <p:cNvSpPr txBox="1"/>
          <p:nvPr/>
        </p:nvSpPr>
        <p:spPr>
          <a:xfrm>
            <a:off x="457200" y="1143000"/>
            <a:ext cx="8229240" cy="5333760"/>
          </a:xfrm>
          <a:prstGeom prst="rect">
            <a:avLst/>
          </a:prstGeom>
          <a:noFill/>
          <a:ln>
            <a:noFill/>
          </a:ln>
        </p:spPr>
        <p:txBody>
          <a:bodyPr>
            <a:normAutofit fontScale="86000"/>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8086 </a:t>
            </a:r>
            <a:endParaRPr b="0" lang="en-US" sz="32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Block diagram (Data Path), Registers </a:t>
            </a:r>
            <a:endParaRPr b="0" lang="en-US" sz="28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Memory Model</a:t>
            </a:r>
            <a:endParaRPr b="0" lang="en-US" sz="32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Stack, Data and Code Segment  </a:t>
            </a:r>
            <a:endParaRPr b="0" lang="en-US" sz="28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Instruction Set of x86</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Addressing mode</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Procedure and subroutine</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Examples programs in C/C++ assembly</a:t>
            </a:r>
            <a:endParaRPr b="0" lang="en-US" sz="32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Peripheral device and Assembly program</a:t>
            </a: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9" name="TextShape 1"/>
          <p:cNvSpPr txBox="1"/>
          <p:nvPr/>
        </p:nvSpPr>
        <p:spPr>
          <a:xfrm>
            <a:off x="457200" y="274680"/>
            <a:ext cx="8229240" cy="715680"/>
          </a:xfrm>
          <a:prstGeom prst="rect">
            <a:avLst/>
          </a:prstGeom>
          <a:noFill/>
          <a:ln>
            <a:noFill/>
          </a:ln>
        </p:spPr>
        <p:txBody>
          <a:bodyPr anchor="ctr"/>
          <a:p>
            <a:pPr algn="ctr">
              <a:lnSpc>
                <a:spcPct val="100000"/>
              </a:lnSpc>
            </a:pPr>
            <a:r>
              <a:rPr b="1" i="1" lang="en-US" sz="4400" spc="49" strike="noStrike" u="sng">
                <a:solidFill>
                  <a:srgbClr val="e0322d"/>
                </a:solidFill>
                <a:uFillTx/>
                <a:latin typeface="Calibri"/>
              </a:rPr>
              <a:t>8086 Architecture</a:t>
            </a:r>
            <a:endParaRPr b="0" lang="en-US" sz="4400" spc="-1" strike="noStrike">
              <a:solidFill>
                <a:srgbClr val="000000"/>
              </a:solidFill>
              <a:latin typeface="Calibri"/>
            </a:endParaRPr>
          </a:p>
        </p:txBody>
      </p:sp>
      <p:pic>
        <p:nvPicPr>
          <p:cNvPr id="840" name="Content Placeholder 3" descr=""/>
          <p:cNvPicPr/>
          <p:nvPr/>
        </p:nvPicPr>
        <p:blipFill>
          <a:blip r:embed="rId1"/>
          <a:stretch/>
        </p:blipFill>
        <p:spPr>
          <a:xfrm>
            <a:off x="457200" y="838080"/>
            <a:ext cx="8305560" cy="6019560"/>
          </a:xfrm>
          <a:prstGeom prst="rect">
            <a:avLst/>
          </a:prstGeom>
          <a:ln>
            <a:noFill/>
          </a:ln>
        </p:spPr>
      </p:pic>
      <p:grpSp>
        <p:nvGrpSpPr>
          <p:cNvPr id="841" name="Group 2"/>
          <p:cNvGrpSpPr/>
          <p:nvPr/>
        </p:nvGrpSpPr>
        <p:grpSpPr>
          <a:xfrm>
            <a:off x="990720" y="5105520"/>
            <a:ext cx="2742840" cy="1142640"/>
            <a:chOff x="990720" y="5105520"/>
            <a:chExt cx="2742840" cy="1142640"/>
          </a:xfrm>
        </p:grpSpPr>
        <p:sp>
          <p:nvSpPr>
            <p:cNvPr id="842" name="CustomShape 3"/>
            <p:cNvSpPr/>
            <p:nvPr/>
          </p:nvSpPr>
          <p:spPr>
            <a:xfrm>
              <a:off x="990720" y="5105520"/>
              <a:ext cx="1371240" cy="142560"/>
            </a:xfrm>
            <a:prstGeom prst="rect">
              <a:avLst/>
            </a:prstGeom>
            <a:ln>
              <a:round/>
            </a:ln>
            <a:effectLst>
              <a:outerShdw blurRad="40000" dir="5400000" dist="20160" rotWithShape="0">
                <a:srgbClr val="000000">
                  <a:alpha val="38000"/>
                </a:srgbClr>
              </a:outerShdw>
            </a:effectLst>
          </p:spPr>
          <p:style>
            <a:lnRef idx="3">
              <a:schemeClr val="lt1"/>
            </a:lnRef>
            <a:fillRef idx="1">
              <a:schemeClr val="accent2"/>
            </a:fillRef>
            <a:effectRef idx="1">
              <a:schemeClr val="accent2"/>
            </a:effectRef>
            <a:fontRef idx="minor"/>
          </p:style>
          <p:txBody>
            <a:bodyPr lIns="90000" rIns="90000" tIns="45000" bIns="45000" anchor="ctr"/>
            <a:p>
              <a:pPr algn="ctr">
                <a:lnSpc>
                  <a:spcPct val="100000"/>
                </a:lnSpc>
              </a:pPr>
              <a:r>
                <a:rPr b="1" lang="en-IN" sz="1400" spc="-1" strike="noStrike">
                  <a:solidFill>
                    <a:srgbClr val="ffffff"/>
                  </a:solidFill>
                  <a:latin typeface="Calibri"/>
                </a:rPr>
                <a:t>AH</a:t>
              </a:r>
              <a:endParaRPr b="0" lang="en-IN" sz="1400" spc="-1" strike="noStrike">
                <a:latin typeface="Arial"/>
              </a:endParaRPr>
            </a:p>
          </p:txBody>
        </p:sp>
        <p:sp>
          <p:nvSpPr>
            <p:cNvPr id="843" name="CustomShape 4"/>
            <p:cNvSpPr/>
            <p:nvPr/>
          </p:nvSpPr>
          <p:spPr>
            <a:xfrm>
              <a:off x="2362320" y="5105520"/>
              <a:ext cx="1371240" cy="142560"/>
            </a:xfrm>
            <a:prstGeom prst="rect">
              <a:avLst/>
            </a:prstGeom>
            <a:ln>
              <a:round/>
            </a:ln>
            <a:effectLst>
              <a:outerShdw blurRad="40000" dir="5400000" dist="20160" rotWithShape="0">
                <a:srgbClr val="000000">
                  <a:alpha val="38000"/>
                </a:srgbClr>
              </a:outerShdw>
            </a:effectLst>
          </p:spPr>
          <p:style>
            <a:lnRef idx="3">
              <a:schemeClr val="lt1"/>
            </a:lnRef>
            <a:fillRef idx="1">
              <a:schemeClr val="accent2"/>
            </a:fillRef>
            <a:effectRef idx="1">
              <a:schemeClr val="accent2"/>
            </a:effectRef>
            <a:fontRef idx="minor"/>
          </p:style>
          <p:txBody>
            <a:bodyPr lIns="90000" rIns="90000" tIns="45000" bIns="45000" anchor="ctr"/>
            <a:p>
              <a:pPr algn="ctr">
                <a:lnSpc>
                  <a:spcPct val="100000"/>
                </a:lnSpc>
              </a:pPr>
              <a:r>
                <a:rPr b="1" lang="en-IN" sz="1400" spc="-1" strike="noStrike">
                  <a:solidFill>
                    <a:srgbClr val="ffffff"/>
                  </a:solidFill>
                  <a:latin typeface="Calibri"/>
                </a:rPr>
                <a:t>AL</a:t>
              </a:r>
              <a:endParaRPr b="0" lang="en-IN" sz="1400" spc="-1" strike="noStrike">
                <a:latin typeface="Arial"/>
              </a:endParaRPr>
            </a:p>
          </p:txBody>
        </p:sp>
        <p:sp>
          <p:nvSpPr>
            <p:cNvPr id="844" name="CustomShape 5"/>
            <p:cNvSpPr/>
            <p:nvPr/>
          </p:nvSpPr>
          <p:spPr>
            <a:xfrm>
              <a:off x="990720" y="5248440"/>
              <a:ext cx="1371240" cy="142560"/>
            </a:xfrm>
            <a:prstGeom prst="rect">
              <a:avLst/>
            </a:prstGeom>
            <a:ln>
              <a:round/>
            </a:ln>
            <a:effectLst>
              <a:outerShdw blurRad="40000" dir="5400000" dist="20160" rotWithShape="0">
                <a:srgbClr val="000000">
                  <a:alpha val="38000"/>
                </a:srgbClr>
              </a:outerShdw>
            </a:effectLst>
          </p:spPr>
          <p:style>
            <a:lnRef idx="3">
              <a:schemeClr val="lt1"/>
            </a:lnRef>
            <a:fillRef idx="1">
              <a:schemeClr val="accent2"/>
            </a:fillRef>
            <a:effectRef idx="1">
              <a:schemeClr val="accent2"/>
            </a:effectRef>
            <a:fontRef idx="minor"/>
          </p:style>
          <p:txBody>
            <a:bodyPr lIns="90000" rIns="90000" tIns="45000" bIns="45000" anchor="ctr"/>
            <a:p>
              <a:pPr algn="ctr">
                <a:lnSpc>
                  <a:spcPct val="100000"/>
                </a:lnSpc>
              </a:pPr>
              <a:r>
                <a:rPr b="1" lang="en-IN" sz="1400" spc="-1" strike="noStrike">
                  <a:solidFill>
                    <a:srgbClr val="ffffff"/>
                  </a:solidFill>
                  <a:latin typeface="Calibri"/>
                </a:rPr>
                <a:t>BH</a:t>
              </a:r>
              <a:endParaRPr b="0" lang="en-IN" sz="1400" spc="-1" strike="noStrike">
                <a:latin typeface="Arial"/>
              </a:endParaRPr>
            </a:p>
          </p:txBody>
        </p:sp>
        <p:sp>
          <p:nvSpPr>
            <p:cNvPr id="845" name="CustomShape 6"/>
            <p:cNvSpPr/>
            <p:nvPr/>
          </p:nvSpPr>
          <p:spPr>
            <a:xfrm>
              <a:off x="2362320" y="5248440"/>
              <a:ext cx="1371240" cy="142560"/>
            </a:xfrm>
            <a:prstGeom prst="rect">
              <a:avLst/>
            </a:prstGeom>
            <a:ln>
              <a:round/>
            </a:ln>
            <a:effectLst>
              <a:outerShdw blurRad="40000" dir="5400000" dist="20160" rotWithShape="0">
                <a:srgbClr val="000000">
                  <a:alpha val="38000"/>
                </a:srgbClr>
              </a:outerShdw>
            </a:effectLst>
          </p:spPr>
          <p:style>
            <a:lnRef idx="3">
              <a:schemeClr val="lt1"/>
            </a:lnRef>
            <a:fillRef idx="1">
              <a:schemeClr val="accent2"/>
            </a:fillRef>
            <a:effectRef idx="1">
              <a:schemeClr val="accent2"/>
            </a:effectRef>
            <a:fontRef idx="minor"/>
          </p:style>
          <p:txBody>
            <a:bodyPr lIns="90000" rIns="90000" tIns="45000" bIns="45000" anchor="ctr"/>
            <a:p>
              <a:pPr algn="ctr">
                <a:lnSpc>
                  <a:spcPct val="100000"/>
                </a:lnSpc>
              </a:pPr>
              <a:r>
                <a:rPr b="1" lang="en-IN" sz="1400" spc="-1" strike="noStrike">
                  <a:solidFill>
                    <a:srgbClr val="ffffff"/>
                  </a:solidFill>
                  <a:latin typeface="Calibri"/>
                </a:rPr>
                <a:t>BL</a:t>
              </a:r>
              <a:endParaRPr b="0" lang="en-IN" sz="1400" spc="-1" strike="noStrike">
                <a:latin typeface="Arial"/>
              </a:endParaRPr>
            </a:p>
          </p:txBody>
        </p:sp>
        <p:sp>
          <p:nvSpPr>
            <p:cNvPr id="846" name="CustomShape 7"/>
            <p:cNvSpPr/>
            <p:nvPr/>
          </p:nvSpPr>
          <p:spPr>
            <a:xfrm>
              <a:off x="990720" y="5391000"/>
              <a:ext cx="1371240" cy="142560"/>
            </a:xfrm>
            <a:prstGeom prst="rect">
              <a:avLst/>
            </a:prstGeom>
            <a:ln>
              <a:round/>
            </a:ln>
            <a:effectLst>
              <a:outerShdw blurRad="40000" dir="5400000" dist="20160" rotWithShape="0">
                <a:srgbClr val="000000">
                  <a:alpha val="38000"/>
                </a:srgbClr>
              </a:outerShdw>
            </a:effectLst>
          </p:spPr>
          <p:style>
            <a:lnRef idx="3">
              <a:schemeClr val="lt1"/>
            </a:lnRef>
            <a:fillRef idx="1">
              <a:schemeClr val="accent2"/>
            </a:fillRef>
            <a:effectRef idx="1">
              <a:schemeClr val="accent2"/>
            </a:effectRef>
            <a:fontRef idx="minor"/>
          </p:style>
          <p:txBody>
            <a:bodyPr lIns="90000" rIns="90000" tIns="45000" bIns="45000" anchor="ctr"/>
            <a:p>
              <a:pPr algn="ctr">
                <a:lnSpc>
                  <a:spcPct val="100000"/>
                </a:lnSpc>
              </a:pPr>
              <a:r>
                <a:rPr b="1" lang="en-IN" sz="1400" spc="-1" strike="noStrike">
                  <a:solidFill>
                    <a:srgbClr val="ffffff"/>
                  </a:solidFill>
                  <a:latin typeface="Calibri"/>
                </a:rPr>
                <a:t>CH</a:t>
              </a:r>
              <a:endParaRPr b="0" lang="en-IN" sz="1400" spc="-1" strike="noStrike">
                <a:latin typeface="Arial"/>
              </a:endParaRPr>
            </a:p>
          </p:txBody>
        </p:sp>
        <p:sp>
          <p:nvSpPr>
            <p:cNvPr id="847" name="CustomShape 8"/>
            <p:cNvSpPr/>
            <p:nvPr/>
          </p:nvSpPr>
          <p:spPr>
            <a:xfrm>
              <a:off x="2362320" y="5391000"/>
              <a:ext cx="1371240" cy="142560"/>
            </a:xfrm>
            <a:prstGeom prst="rect">
              <a:avLst/>
            </a:prstGeom>
            <a:ln>
              <a:round/>
            </a:ln>
            <a:effectLst>
              <a:outerShdw blurRad="40000" dir="5400000" dist="20160" rotWithShape="0">
                <a:srgbClr val="000000">
                  <a:alpha val="38000"/>
                </a:srgbClr>
              </a:outerShdw>
            </a:effectLst>
          </p:spPr>
          <p:style>
            <a:lnRef idx="3">
              <a:schemeClr val="lt1"/>
            </a:lnRef>
            <a:fillRef idx="1">
              <a:schemeClr val="accent2"/>
            </a:fillRef>
            <a:effectRef idx="1">
              <a:schemeClr val="accent2"/>
            </a:effectRef>
            <a:fontRef idx="minor"/>
          </p:style>
          <p:txBody>
            <a:bodyPr lIns="90000" rIns="90000" tIns="45000" bIns="45000" anchor="ctr"/>
            <a:p>
              <a:pPr algn="ctr">
                <a:lnSpc>
                  <a:spcPct val="100000"/>
                </a:lnSpc>
              </a:pPr>
              <a:r>
                <a:rPr b="1" lang="en-IN" sz="1400" spc="-1" strike="noStrike">
                  <a:solidFill>
                    <a:srgbClr val="ffffff"/>
                  </a:solidFill>
                  <a:latin typeface="Calibri"/>
                </a:rPr>
                <a:t>CL</a:t>
              </a:r>
              <a:endParaRPr b="0" lang="en-IN" sz="1400" spc="-1" strike="noStrike">
                <a:latin typeface="Arial"/>
              </a:endParaRPr>
            </a:p>
          </p:txBody>
        </p:sp>
        <p:sp>
          <p:nvSpPr>
            <p:cNvPr id="848" name="CustomShape 9"/>
            <p:cNvSpPr/>
            <p:nvPr/>
          </p:nvSpPr>
          <p:spPr>
            <a:xfrm>
              <a:off x="990720" y="5533920"/>
              <a:ext cx="1371240" cy="142560"/>
            </a:xfrm>
            <a:prstGeom prst="rect">
              <a:avLst/>
            </a:prstGeom>
            <a:ln>
              <a:round/>
            </a:ln>
            <a:effectLst>
              <a:outerShdw blurRad="40000" dir="5400000" dist="20160" rotWithShape="0">
                <a:srgbClr val="000000">
                  <a:alpha val="38000"/>
                </a:srgbClr>
              </a:outerShdw>
            </a:effectLst>
          </p:spPr>
          <p:style>
            <a:lnRef idx="3">
              <a:schemeClr val="lt1"/>
            </a:lnRef>
            <a:fillRef idx="1">
              <a:schemeClr val="accent2"/>
            </a:fillRef>
            <a:effectRef idx="1">
              <a:schemeClr val="accent2"/>
            </a:effectRef>
            <a:fontRef idx="minor"/>
          </p:style>
          <p:txBody>
            <a:bodyPr lIns="90000" rIns="90000" tIns="45000" bIns="45000" anchor="ctr"/>
            <a:p>
              <a:pPr algn="ctr">
                <a:lnSpc>
                  <a:spcPct val="100000"/>
                </a:lnSpc>
              </a:pPr>
              <a:r>
                <a:rPr b="1" lang="en-IN" sz="1400" spc="-1" strike="noStrike">
                  <a:solidFill>
                    <a:srgbClr val="ffffff"/>
                  </a:solidFill>
                  <a:latin typeface="Calibri"/>
                </a:rPr>
                <a:t>DH</a:t>
              </a:r>
              <a:endParaRPr b="0" lang="en-IN" sz="1400" spc="-1" strike="noStrike">
                <a:latin typeface="Arial"/>
              </a:endParaRPr>
            </a:p>
          </p:txBody>
        </p:sp>
        <p:sp>
          <p:nvSpPr>
            <p:cNvPr id="849" name="CustomShape 10"/>
            <p:cNvSpPr/>
            <p:nvPr/>
          </p:nvSpPr>
          <p:spPr>
            <a:xfrm>
              <a:off x="2362320" y="5533920"/>
              <a:ext cx="1371240" cy="142560"/>
            </a:xfrm>
            <a:prstGeom prst="rect">
              <a:avLst/>
            </a:prstGeom>
            <a:ln>
              <a:round/>
            </a:ln>
            <a:effectLst>
              <a:outerShdw blurRad="40000" dir="5400000" dist="20160" rotWithShape="0">
                <a:srgbClr val="000000">
                  <a:alpha val="38000"/>
                </a:srgbClr>
              </a:outerShdw>
            </a:effectLst>
          </p:spPr>
          <p:style>
            <a:lnRef idx="3">
              <a:schemeClr val="lt1"/>
            </a:lnRef>
            <a:fillRef idx="1">
              <a:schemeClr val="accent2"/>
            </a:fillRef>
            <a:effectRef idx="1">
              <a:schemeClr val="accent2"/>
            </a:effectRef>
            <a:fontRef idx="minor"/>
          </p:style>
          <p:txBody>
            <a:bodyPr lIns="90000" rIns="90000" tIns="45000" bIns="45000" anchor="ctr"/>
            <a:p>
              <a:pPr algn="ctr">
                <a:lnSpc>
                  <a:spcPct val="100000"/>
                </a:lnSpc>
              </a:pPr>
              <a:r>
                <a:rPr b="1" lang="en-IN" sz="1400" spc="-1" strike="noStrike">
                  <a:solidFill>
                    <a:srgbClr val="ffffff"/>
                  </a:solidFill>
                  <a:latin typeface="Calibri"/>
                </a:rPr>
                <a:t>DL</a:t>
              </a:r>
              <a:endParaRPr b="0" lang="en-IN" sz="1400" spc="-1" strike="noStrike">
                <a:latin typeface="Arial"/>
              </a:endParaRPr>
            </a:p>
          </p:txBody>
        </p:sp>
        <p:sp>
          <p:nvSpPr>
            <p:cNvPr id="850" name="CustomShape 11"/>
            <p:cNvSpPr/>
            <p:nvPr/>
          </p:nvSpPr>
          <p:spPr>
            <a:xfrm>
              <a:off x="990720" y="5676840"/>
              <a:ext cx="2742840" cy="142560"/>
            </a:xfrm>
            <a:prstGeom prst="rect">
              <a:avLst/>
            </a:prstGeom>
            <a:ln>
              <a:solidFill>
                <a:srgbClr val="46aac4"/>
              </a:solidFill>
              <a:round/>
            </a:ln>
            <a:effectLst>
              <a:outerShdw blurRad="40000" dir="5400000" dist="20160" rotWithShape="0">
                <a:srgbClr val="000000">
                  <a:alpha val="38000"/>
                </a:srgbClr>
              </a:outerShdw>
            </a:effectLst>
          </p:spPr>
          <p:style>
            <a:lnRef idx="1">
              <a:schemeClr val="accent5"/>
            </a:lnRef>
            <a:fillRef idx="2">
              <a:schemeClr val="accent5"/>
            </a:fillRef>
            <a:effectRef idx="1">
              <a:schemeClr val="accent5"/>
            </a:effectRef>
            <a:fontRef idx="minor"/>
          </p:style>
          <p:txBody>
            <a:bodyPr lIns="90000" rIns="90000" tIns="45000" bIns="45000" anchor="ctr"/>
            <a:p>
              <a:pPr algn="ctr">
                <a:lnSpc>
                  <a:spcPct val="100000"/>
                </a:lnSpc>
              </a:pPr>
              <a:r>
                <a:rPr b="1" lang="en-IN" sz="1400" spc="-1" strike="noStrike">
                  <a:solidFill>
                    <a:srgbClr val="000000"/>
                  </a:solidFill>
                  <a:latin typeface="Calibri"/>
                </a:rPr>
                <a:t>SI (Source Idx )</a:t>
              </a:r>
              <a:endParaRPr b="0" lang="en-IN" sz="1400" spc="-1" strike="noStrike">
                <a:latin typeface="Arial"/>
              </a:endParaRPr>
            </a:p>
          </p:txBody>
        </p:sp>
        <p:sp>
          <p:nvSpPr>
            <p:cNvPr id="851" name="CustomShape 12"/>
            <p:cNvSpPr/>
            <p:nvPr/>
          </p:nvSpPr>
          <p:spPr>
            <a:xfrm>
              <a:off x="990720" y="5819760"/>
              <a:ext cx="2742840" cy="142560"/>
            </a:xfrm>
            <a:prstGeom prst="rect">
              <a:avLst/>
            </a:prstGeom>
            <a:ln>
              <a:solidFill>
                <a:srgbClr val="46aac4"/>
              </a:solidFill>
              <a:round/>
            </a:ln>
            <a:effectLst>
              <a:outerShdw blurRad="40000" dir="5400000" dist="20160" rotWithShape="0">
                <a:srgbClr val="000000">
                  <a:alpha val="38000"/>
                </a:srgbClr>
              </a:outerShdw>
            </a:effectLst>
          </p:spPr>
          <p:style>
            <a:lnRef idx="1">
              <a:schemeClr val="accent5"/>
            </a:lnRef>
            <a:fillRef idx="2">
              <a:schemeClr val="accent5"/>
            </a:fillRef>
            <a:effectRef idx="1">
              <a:schemeClr val="accent5"/>
            </a:effectRef>
            <a:fontRef idx="minor"/>
          </p:style>
          <p:txBody>
            <a:bodyPr lIns="90000" rIns="90000" tIns="45000" bIns="45000" anchor="ctr"/>
            <a:p>
              <a:pPr algn="ctr">
                <a:lnSpc>
                  <a:spcPct val="100000"/>
                </a:lnSpc>
              </a:pPr>
              <a:r>
                <a:rPr b="1" lang="en-IN" sz="1400" spc="-1" strike="noStrike">
                  <a:solidFill>
                    <a:srgbClr val="000000"/>
                  </a:solidFill>
                  <a:latin typeface="Calibri"/>
                </a:rPr>
                <a:t>DI (Dest. Idx)</a:t>
              </a:r>
              <a:endParaRPr b="0" lang="en-IN" sz="1400" spc="-1" strike="noStrike">
                <a:latin typeface="Arial"/>
              </a:endParaRPr>
            </a:p>
          </p:txBody>
        </p:sp>
        <p:sp>
          <p:nvSpPr>
            <p:cNvPr id="852" name="CustomShape 13"/>
            <p:cNvSpPr/>
            <p:nvPr/>
          </p:nvSpPr>
          <p:spPr>
            <a:xfrm>
              <a:off x="990720" y="5962680"/>
              <a:ext cx="2742840" cy="142560"/>
            </a:xfrm>
            <a:prstGeom prst="rect">
              <a:avLst/>
            </a:prstGeom>
            <a:ln>
              <a:solidFill>
                <a:srgbClr val="46aac4"/>
              </a:solidFill>
              <a:round/>
            </a:ln>
            <a:effectLst>
              <a:outerShdw blurRad="40000" dir="5400000" dist="20160" rotWithShape="0">
                <a:srgbClr val="000000">
                  <a:alpha val="38000"/>
                </a:srgbClr>
              </a:outerShdw>
            </a:effectLst>
          </p:spPr>
          <p:style>
            <a:lnRef idx="1">
              <a:schemeClr val="accent5"/>
            </a:lnRef>
            <a:fillRef idx="2">
              <a:schemeClr val="accent5"/>
            </a:fillRef>
            <a:effectRef idx="1">
              <a:schemeClr val="accent5"/>
            </a:effectRef>
            <a:fontRef idx="minor"/>
          </p:style>
          <p:txBody>
            <a:bodyPr lIns="90000" rIns="90000" tIns="45000" bIns="45000" anchor="ctr"/>
            <a:p>
              <a:pPr algn="ctr">
                <a:lnSpc>
                  <a:spcPct val="100000"/>
                </a:lnSpc>
              </a:pPr>
              <a:r>
                <a:rPr b="1" lang="en-IN" sz="1400" spc="-1" strike="noStrike">
                  <a:solidFill>
                    <a:srgbClr val="000000"/>
                  </a:solidFill>
                  <a:latin typeface="Calibri"/>
                </a:rPr>
                <a:t>BP (Base Ptr )</a:t>
              </a:r>
              <a:endParaRPr b="0" lang="en-IN" sz="1400" spc="-1" strike="noStrike">
                <a:latin typeface="Arial"/>
              </a:endParaRPr>
            </a:p>
          </p:txBody>
        </p:sp>
        <p:sp>
          <p:nvSpPr>
            <p:cNvPr id="853" name="CustomShape 14"/>
            <p:cNvSpPr/>
            <p:nvPr/>
          </p:nvSpPr>
          <p:spPr>
            <a:xfrm>
              <a:off x="990720" y="6105600"/>
              <a:ext cx="2742840" cy="142560"/>
            </a:xfrm>
            <a:prstGeom prst="rect">
              <a:avLst/>
            </a:prstGeom>
            <a:ln>
              <a:solidFill>
                <a:srgbClr val="46aac4"/>
              </a:solidFill>
              <a:round/>
            </a:ln>
            <a:effectLst>
              <a:outerShdw blurRad="40000" dir="5400000" dist="20160" rotWithShape="0">
                <a:srgbClr val="000000">
                  <a:alpha val="38000"/>
                </a:srgbClr>
              </a:outerShdw>
            </a:effectLst>
          </p:spPr>
          <p:style>
            <a:lnRef idx="1">
              <a:schemeClr val="accent5"/>
            </a:lnRef>
            <a:fillRef idx="2">
              <a:schemeClr val="accent5"/>
            </a:fillRef>
            <a:effectRef idx="1">
              <a:schemeClr val="accent5"/>
            </a:effectRef>
            <a:fontRef idx="minor"/>
          </p:style>
          <p:txBody>
            <a:bodyPr lIns="90000" rIns="90000" tIns="45000" bIns="45000" anchor="ctr"/>
            <a:p>
              <a:pPr algn="ctr">
                <a:lnSpc>
                  <a:spcPct val="100000"/>
                </a:lnSpc>
              </a:pPr>
              <a:r>
                <a:rPr b="1" lang="en-IN" sz="1400" spc="-1" strike="noStrike">
                  <a:solidFill>
                    <a:srgbClr val="000000"/>
                  </a:solidFill>
                  <a:latin typeface="Calibri"/>
                </a:rPr>
                <a:t>SP (Stack Ptr)</a:t>
              </a:r>
              <a:endParaRPr b="0" lang="en-IN" sz="1400" spc="-1" strike="noStrike">
                <a:latin typeface="Arial"/>
              </a:endParaRPr>
            </a:p>
          </p:txBody>
        </p:sp>
      </p:grpSp>
      <p:sp>
        <p:nvSpPr>
          <p:cNvPr id="854" name="CustomShape 15"/>
          <p:cNvSpPr/>
          <p:nvPr/>
        </p:nvSpPr>
        <p:spPr>
          <a:xfrm>
            <a:off x="1066680" y="6400800"/>
            <a:ext cx="2666520" cy="151920"/>
          </a:xfrm>
          <a:prstGeom prst="rect">
            <a:avLst/>
          </a:prstGeom>
          <a:ln>
            <a:noFill/>
          </a:ln>
          <a:effectLst>
            <a:outerShdw blurRad="40000" dir="5400000" dist="23040" rotWithShape="0">
              <a:srgbClr val="000000">
                <a:alpha val="35000"/>
              </a:srgbClr>
            </a:outerShdw>
          </a:effectLst>
        </p:spPr>
        <p:style>
          <a:lnRef idx="0">
            <a:schemeClr val="dk1"/>
          </a:lnRef>
          <a:fillRef idx="3">
            <a:schemeClr val="dk1"/>
          </a:fillRef>
          <a:effectRef idx="3">
            <a:schemeClr val="dk1"/>
          </a:effectRef>
          <a:fontRef idx="minor"/>
        </p:style>
        <p:txBody>
          <a:bodyPr lIns="90000" rIns="90000" tIns="45000" bIns="45000" anchor="ctr"/>
          <a:p>
            <a:pPr algn="ctr">
              <a:lnSpc>
                <a:spcPct val="100000"/>
              </a:lnSpc>
            </a:pPr>
            <a:r>
              <a:rPr b="1" lang="en-IN" sz="1400" spc="-1" strike="noStrike">
                <a:solidFill>
                  <a:srgbClr val="ffffff"/>
                </a:solidFill>
                <a:latin typeface="Calibri"/>
              </a:rPr>
              <a:t>Z (Flag Reg)</a:t>
            </a:r>
            <a:endParaRPr b="0" lang="en-IN" sz="1400" spc="-1" strike="noStrike">
              <a:latin typeface="Arial"/>
            </a:endParaRPr>
          </a:p>
        </p:txBody>
      </p:sp>
      <p:grpSp>
        <p:nvGrpSpPr>
          <p:cNvPr id="855" name="Group 16"/>
          <p:cNvGrpSpPr/>
          <p:nvPr/>
        </p:nvGrpSpPr>
        <p:grpSpPr>
          <a:xfrm>
            <a:off x="990720" y="3276720"/>
            <a:ext cx="2895120" cy="990000"/>
            <a:chOff x="990720" y="3276720"/>
            <a:chExt cx="2895120" cy="990000"/>
          </a:xfrm>
        </p:grpSpPr>
        <p:sp>
          <p:nvSpPr>
            <p:cNvPr id="856" name="CustomShape 17"/>
            <p:cNvSpPr/>
            <p:nvPr/>
          </p:nvSpPr>
          <p:spPr>
            <a:xfrm>
              <a:off x="990720" y="3276720"/>
              <a:ext cx="2895120" cy="141120"/>
            </a:xfrm>
            <a:prstGeom prst="rect">
              <a:avLst/>
            </a:prstGeom>
            <a:ln>
              <a:solidFill>
                <a:srgbClr val="7d5fa0"/>
              </a:solidFill>
              <a:round/>
            </a:ln>
            <a:effectLst>
              <a:outerShdw blurRad="40000" dir="5400000" dist="20160" rotWithShape="0">
                <a:srgbClr val="000000">
                  <a:alpha val="38000"/>
                </a:srgbClr>
              </a:outerShdw>
            </a:effectLst>
          </p:spPr>
          <p:style>
            <a:lnRef idx="1">
              <a:schemeClr val="accent4"/>
            </a:lnRef>
            <a:fillRef idx="2">
              <a:schemeClr val="accent4"/>
            </a:fillRef>
            <a:effectRef idx="1">
              <a:schemeClr val="accent4"/>
            </a:effectRef>
            <a:fontRef idx="minor"/>
          </p:style>
          <p:txBody>
            <a:bodyPr lIns="90000" rIns="90000" tIns="45000" bIns="45000" anchor="ctr"/>
            <a:p>
              <a:pPr algn="ctr">
                <a:lnSpc>
                  <a:spcPct val="100000"/>
                </a:lnSpc>
              </a:pPr>
              <a:r>
                <a:rPr b="1" lang="en-IN" sz="1200" spc="-1" strike="noStrike">
                  <a:solidFill>
                    <a:srgbClr val="000000"/>
                  </a:solidFill>
                  <a:latin typeface="Calibri"/>
                </a:rPr>
                <a:t>CS (Code Seg Reg)</a:t>
              </a:r>
              <a:endParaRPr b="0" lang="en-IN" sz="1200" spc="-1" strike="noStrike">
                <a:latin typeface="Arial"/>
              </a:endParaRPr>
            </a:p>
          </p:txBody>
        </p:sp>
        <p:sp>
          <p:nvSpPr>
            <p:cNvPr id="857" name="CustomShape 18"/>
            <p:cNvSpPr/>
            <p:nvPr/>
          </p:nvSpPr>
          <p:spPr>
            <a:xfrm>
              <a:off x="990720" y="3418200"/>
              <a:ext cx="2895120" cy="141120"/>
            </a:xfrm>
            <a:prstGeom prst="rect">
              <a:avLst/>
            </a:prstGeom>
            <a:ln>
              <a:solidFill>
                <a:srgbClr val="7d5fa0"/>
              </a:solidFill>
              <a:round/>
            </a:ln>
            <a:effectLst>
              <a:outerShdw blurRad="40000" dir="5400000" dist="20160" rotWithShape="0">
                <a:srgbClr val="000000">
                  <a:alpha val="38000"/>
                </a:srgbClr>
              </a:outerShdw>
            </a:effectLst>
          </p:spPr>
          <p:style>
            <a:lnRef idx="1">
              <a:schemeClr val="accent4"/>
            </a:lnRef>
            <a:fillRef idx="2">
              <a:schemeClr val="accent4"/>
            </a:fillRef>
            <a:effectRef idx="1">
              <a:schemeClr val="accent4"/>
            </a:effectRef>
            <a:fontRef idx="minor"/>
          </p:style>
          <p:txBody>
            <a:bodyPr lIns="90000" rIns="90000" tIns="45000" bIns="45000" anchor="ctr"/>
            <a:p>
              <a:pPr algn="ctr">
                <a:lnSpc>
                  <a:spcPct val="100000"/>
                </a:lnSpc>
              </a:pPr>
              <a:r>
                <a:rPr b="1" lang="en-IN" sz="1200" spc="-1" strike="noStrike">
                  <a:solidFill>
                    <a:srgbClr val="000000"/>
                  </a:solidFill>
                  <a:latin typeface="Calibri"/>
                </a:rPr>
                <a:t>DS (Data Seg Reg )</a:t>
              </a:r>
              <a:endParaRPr b="0" lang="en-IN" sz="1200" spc="-1" strike="noStrike">
                <a:latin typeface="Arial"/>
              </a:endParaRPr>
            </a:p>
          </p:txBody>
        </p:sp>
        <p:sp>
          <p:nvSpPr>
            <p:cNvPr id="858" name="CustomShape 19"/>
            <p:cNvSpPr/>
            <p:nvPr/>
          </p:nvSpPr>
          <p:spPr>
            <a:xfrm>
              <a:off x="990720" y="3559680"/>
              <a:ext cx="2895120" cy="141120"/>
            </a:xfrm>
            <a:prstGeom prst="rect">
              <a:avLst/>
            </a:prstGeom>
            <a:ln>
              <a:solidFill>
                <a:srgbClr val="7d5fa0"/>
              </a:solidFill>
              <a:round/>
            </a:ln>
            <a:effectLst>
              <a:outerShdw blurRad="40000" dir="5400000" dist="20160" rotWithShape="0">
                <a:srgbClr val="000000">
                  <a:alpha val="38000"/>
                </a:srgbClr>
              </a:outerShdw>
            </a:effectLst>
          </p:spPr>
          <p:style>
            <a:lnRef idx="1">
              <a:schemeClr val="accent4"/>
            </a:lnRef>
            <a:fillRef idx="2">
              <a:schemeClr val="accent4"/>
            </a:fillRef>
            <a:effectRef idx="1">
              <a:schemeClr val="accent4"/>
            </a:effectRef>
            <a:fontRef idx="minor"/>
          </p:style>
          <p:txBody>
            <a:bodyPr lIns="90000" rIns="90000" tIns="45000" bIns="45000" anchor="ctr"/>
            <a:p>
              <a:pPr algn="ctr">
                <a:lnSpc>
                  <a:spcPct val="100000"/>
                </a:lnSpc>
              </a:pPr>
              <a:r>
                <a:rPr b="1" lang="en-IN" sz="1200" spc="-1" strike="noStrike">
                  <a:solidFill>
                    <a:srgbClr val="000000"/>
                  </a:solidFill>
                  <a:latin typeface="Calibri"/>
                </a:rPr>
                <a:t>ES (Extra Seg Reg )</a:t>
              </a:r>
              <a:endParaRPr b="0" lang="en-IN" sz="1200" spc="-1" strike="noStrike">
                <a:latin typeface="Arial"/>
              </a:endParaRPr>
            </a:p>
          </p:txBody>
        </p:sp>
        <p:sp>
          <p:nvSpPr>
            <p:cNvPr id="859" name="CustomShape 20"/>
            <p:cNvSpPr/>
            <p:nvPr/>
          </p:nvSpPr>
          <p:spPr>
            <a:xfrm>
              <a:off x="990720" y="3701160"/>
              <a:ext cx="2895120" cy="141120"/>
            </a:xfrm>
            <a:prstGeom prst="rect">
              <a:avLst/>
            </a:prstGeom>
            <a:ln>
              <a:solidFill>
                <a:srgbClr val="7d5fa0"/>
              </a:solidFill>
              <a:round/>
            </a:ln>
            <a:effectLst>
              <a:outerShdw blurRad="40000" dir="5400000" dist="20160" rotWithShape="0">
                <a:srgbClr val="000000">
                  <a:alpha val="38000"/>
                </a:srgbClr>
              </a:outerShdw>
            </a:effectLst>
          </p:spPr>
          <p:style>
            <a:lnRef idx="1">
              <a:schemeClr val="accent4"/>
            </a:lnRef>
            <a:fillRef idx="2">
              <a:schemeClr val="accent4"/>
            </a:fillRef>
            <a:effectRef idx="1">
              <a:schemeClr val="accent4"/>
            </a:effectRef>
            <a:fontRef idx="minor"/>
          </p:style>
          <p:txBody>
            <a:bodyPr lIns="90000" rIns="90000" tIns="45000" bIns="45000" anchor="ctr"/>
            <a:p>
              <a:pPr algn="ctr">
                <a:lnSpc>
                  <a:spcPct val="100000"/>
                </a:lnSpc>
              </a:pPr>
              <a:r>
                <a:rPr b="1" lang="en-IN" sz="1200" spc="-1" strike="noStrike">
                  <a:solidFill>
                    <a:srgbClr val="000000"/>
                  </a:solidFill>
                  <a:latin typeface="Calibri"/>
                </a:rPr>
                <a:t>SS (Stack Seg Reg)</a:t>
              </a:r>
              <a:endParaRPr b="0" lang="en-IN" sz="1200" spc="-1" strike="noStrike">
                <a:latin typeface="Arial"/>
              </a:endParaRPr>
            </a:p>
          </p:txBody>
        </p:sp>
        <p:sp>
          <p:nvSpPr>
            <p:cNvPr id="860" name="CustomShape 21"/>
            <p:cNvSpPr/>
            <p:nvPr/>
          </p:nvSpPr>
          <p:spPr>
            <a:xfrm>
              <a:off x="990720" y="3842640"/>
              <a:ext cx="2895120" cy="141120"/>
            </a:xfrm>
            <a:prstGeom prst="rect">
              <a:avLst/>
            </a:prstGeom>
            <a:ln>
              <a:solidFill>
                <a:srgbClr val="f59240"/>
              </a:solidFill>
              <a:round/>
            </a:ln>
            <a:effectLst>
              <a:outerShdw blurRad="40000" dir="5400000" dist="20160" rotWithShape="0">
                <a:srgbClr val="000000">
                  <a:alpha val="38000"/>
                </a:srgbClr>
              </a:outerShdw>
            </a:effectLst>
          </p:spPr>
          <p:style>
            <a:lnRef idx="1">
              <a:schemeClr val="accent6"/>
            </a:lnRef>
            <a:fillRef idx="2">
              <a:schemeClr val="accent6"/>
            </a:fillRef>
            <a:effectRef idx="1">
              <a:schemeClr val="accent6"/>
            </a:effectRef>
            <a:fontRef idx="minor"/>
          </p:style>
          <p:txBody>
            <a:bodyPr lIns="90000" rIns="90000" tIns="45000" bIns="45000" anchor="ctr"/>
            <a:p>
              <a:pPr algn="ctr">
                <a:lnSpc>
                  <a:spcPct val="100000"/>
                </a:lnSpc>
              </a:pPr>
              <a:r>
                <a:rPr b="1" lang="en-IN" sz="1200" spc="-1" strike="noStrike">
                  <a:solidFill>
                    <a:srgbClr val="000000"/>
                  </a:solidFill>
                  <a:latin typeface="Calibri"/>
                </a:rPr>
                <a:t>IP (Intr Ptr)</a:t>
              </a:r>
              <a:endParaRPr b="0" lang="en-IN" sz="1200" spc="-1" strike="noStrike">
                <a:latin typeface="Arial"/>
              </a:endParaRPr>
            </a:p>
          </p:txBody>
        </p:sp>
        <p:sp>
          <p:nvSpPr>
            <p:cNvPr id="861" name="CustomShape 22"/>
            <p:cNvSpPr/>
            <p:nvPr/>
          </p:nvSpPr>
          <p:spPr>
            <a:xfrm>
              <a:off x="990720" y="3984120"/>
              <a:ext cx="2895120" cy="141120"/>
            </a:xfrm>
            <a:prstGeom prst="rect">
              <a:avLst/>
            </a:prstGeom>
            <a:ln>
              <a:solidFill>
                <a:srgbClr val="f59240"/>
              </a:solidFill>
              <a:round/>
            </a:ln>
            <a:effectLst>
              <a:outerShdw blurRad="40000" dir="5400000" dist="20160" rotWithShape="0">
                <a:srgbClr val="000000">
                  <a:alpha val="38000"/>
                </a:srgbClr>
              </a:outerShdw>
            </a:effectLst>
          </p:spPr>
          <p:style>
            <a:lnRef idx="1">
              <a:schemeClr val="accent6"/>
            </a:lnRef>
            <a:fillRef idx="2">
              <a:schemeClr val="accent6"/>
            </a:fillRef>
            <a:effectRef idx="1">
              <a:schemeClr val="accent6"/>
            </a:effectRef>
            <a:fontRef idx="minor"/>
          </p:style>
          <p:txBody>
            <a:bodyPr lIns="90000" rIns="90000" tIns="45000" bIns="45000" anchor="ctr"/>
            <a:p>
              <a:pPr algn="ctr">
                <a:lnSpc>
                  <a:spcPct val="100000"/>
                </a:lnSpc>
              </a:pPr>
              <a:r>
                <a:rPr b="1" lang="en-IN" sz="1200" spc="-1" strike="noStrike">
                  <a:solidFill>
                    <a:srgbClr val="000000"/>
                  </a:solidFill>
                  <a:latin typeface="Calibri"/>
                </a:rPr>
                <a:t>Operand</a:t>
              </a:r>
              <a:endParaRPr b="0" lang="en-IN" sz="1200" spc="-1" strike="noStrike">
                <a:latin typeface="Arial"/>
              </a:endParaRPr>
            </a:p>
          </p:txBody>
        </p:sp>
        <p:sp>
          <p:nvSpPr>
            <p:cNvPr id="862" name="CustomShape 23"/>
            <p:cNvSpPr/>
            <p:nvPr/>
          </p:nvSpPr>
          <p:spPr>
            <a:xfrm>
              <a:off x="990720" y="4125600"/>
              <a:ext cx="2895120" cy="141120"/>
            </a:xfrm>
            <a:prstGeom prst="rect">
              <a:avLst/>
            </a:prstGeom>
            <a:ln>
              <a:solidFill>
                <a:srgbClr val="f59240"/>
              </a:solidFill>
              <a:round/>
            </a:ln>
            <a:effectLst>
              <a:outerShdw blurRad="40000" dir="5400000" dist="20160" rotWithShape="0">
                <a:srgbClr val="000000">
                  <a:alpha val="38000"/>
                </a:srgbClr>
              </a:outerShdw>
            </a:effectLst>
          </p:spPr>
          <p:style>
            <a:lnRef idx="1">
              <a:schemeClr val="accent6"/>
            </a:lnRef>
            <a:fillRef idx="2">
              <a:schemeClr val="accent6"/>
            </a:fillRef>
            <a:effectRef idx="1">
              <a:schemeClr val="accent6"/>
            </a:effectRef>
            <a:fontRef idx="minor"/>
          </p:style>
          <p:txBody>
            <a:bodyPr lIns="90000" rIns="90000" tIns="45000" bIns="45000" anchor="ctr"/>
            <a:p>
              <a:pPr algn="ctr">
                <a:lnSpc>
                  <a:spcPct val="100000"/>
                </a:lnSpc>
              </a:pPr>
              <a:r>
                <a:rPr b="1" lang="en-IN" sz="1200" spc="-1" strike="noStrike">
                  <a:solidFill>
                    <a:srgbClr val="000000"/>
                  </a:solidFill>
                  <a:latin typeface="Calibri"/>
                </a:rPr>
                <a:t>InDirect</a:t>
              </a:r>
              <a:endParaRPr b="0" lang="en-IN" sz="1200" spc="-1" strike="noStrike">
                <a:latin typeface="Arial"/>
              </a:endParaRPr>
            </a:p>
          </p:txBody>
        </p:sp>
      </p:grpSp>
      <p:sp>
        <p:nvSpPr>
          <p:cNvPr id="863" name="CustomShape 24"/>
          <p:cNvSpPr/>
          <p:nvPr/>
        </p:nvSpPr>
        <p:spPr>
          <a:xfrm>
            <a:off x="4800600" y="5061960"/>
            <a:ext cx="2742840" cy="141120"/>
          </a:xfrm>
          <a:prstGeom prst="rect">
            <a:avLst/>
          </a:prstGeom>
          <a:ln>
            <a:solidFill>
              <a:srgbClr val="7d5fa0"/>
            </a:solidFill>
            <a:round/>
          </a:ln>
          <a:effectLst>
            <a:outerShdw blurRad="40000" dir="5400000" dist="20160" rotWithShape="0">
              <a:srgbClr val="000000">
                <a:alpha val="38000"/>
              </a:srgbClr>
            </a:outerShdw>
          </a:effectLst>
        </p:spPr>
        <p:style>
          <a:lnRef idx="1">
            <a:schemeClr val="accent4"/>
          </a:lnRef>
          <a:fillRef idx="2">
            <a:schemeClr val="accent4"/>
          </a:fillRef>
          <a:effectRef idx="1">
            <a:schemeClr val="accent4"/>
          </a:effectRef>
          <a:fontRef idx="minor"/>
        </p:style>
        <p:txBody>
          <a:bodyPr lIns="90000" rIns="90000" tIns="45000" bIns="45000" anchor="ctr"/>
          <a:p>
            <a:pPr algn="ctr">
              <a:lnSpc>
                <a:spcPct val="100000"/>
              </a:lnSpc>
            </a:pPr>
            <a:r>
              <a:rPr b="1" lang="en-IN" sz="1200" spc="-1" strike="noStrike">
                <a:solidFill>
                  <a:srgbClr val="000000"/>
                </a:solidFill>
                <a:latin typeface="Calibri"/>
              </a:rPr>
              <a:t>Temp A</a:t>
            </a:r>
            <a:endParaRPr b="0" lang="en-IN" sz="1200" spc="-1" strike="noStrike">
              <a:latin typeface="Arial"/>
            </a:endParaRPr>
          </a:p>
        </p:txBody>
      </p:sp>
      <p:sp>
        <p:nvSpPr>
          <p:cNvPr id="864" name="CustomShape 25"/>
          <p:cNvSpPr/>
          <p:nvPr/>
        </p:nvSpPr>
        <p:spPr>
          <a:xfrm>
            <a:off x="4800600" y="5203440"/>
            <a:ext cx="2742840" cy="141120"/>
          </a:xfrm>
          <a:prstGeom prst="rect">
            <a:avLst/>
          </a:prstGeom>
          <a:ln>
            <a:solidFill>
              <a:srgbClr val="7d5fa0"/>
            </a:solidFill>
            <a:round/>
          </a:ln>
          <a:effectLst>
            <a:outerShdw blurRad="40000" dir="5400000" dist="20160" rotWithShape="0">
              <a:srgbClr val="000000">
                <a:alpha val="38000"/>
              </a:srgbClr>
            </a:outerShdw>
          </a:effectLst>
        </p:spPr>
        <p:style>
          <a:lnRef idx="1">
            <a:schemeClr val="accent4"/>
          </a:lnRef>
          <a:fillRef idx="2">
            <a:schemeClr val="accent4"/>
          </a:fillRef>
          <a:effectRef idx="1">
            <a:schemeClr val="accent4"/>
          </a:effectRef>
          <a:fontRef idx="minor"/>
        </p:style>
        <p:txBody>
          <a:bodyPr lIns="90000" rIns="90000" tIns="45000" bIns="45000" anchor="ctr"/>
          <a:p>
            <a:pPr algn="ctr">
              <a:lnSpc>
                <a:spcPct val="100000"/>
              </a:lnSpc>
            </a:pPr>
            <a:r>
              <a:rPr b="1" lang="en-IN" sz="1200" spc="-1" strike="noStrike">
                <a:solidFill>
                  <a:srgbClr val="000000"/>
                </a:solidFill>
                <a:latin typeface="Calibri"/>
              </a:rPr>
              <a:t>Temp B </a:t>
            </a:r>
            <a:endParaRPr b="0" lang="en-IN" sz="1200" spc="-1" strike="noStrike">
              <a:latin typeface="Arial"/>
            </a:endParaRPr>
          </a:p>
        </p:txBody>
      </p:sp>
      <p:sp>
        <p:nvSpPr>
          <p:cNvPr id="865" name="CustomShape 26"/>
          <p:cNvSpPr/>
          <p:nvPr/>
        </p:nvSpPr>
        <p:spPr>
          <a:xfrm>
            <a:off x="4800600" y="5344920"/>
            <a:ext cx="2742840" cy="141120"/>
          </a:xfrm>
          <a:prstGeom prst="rect">
            <a:avLst/>
          </a:prstGeom>
          <a:ln>
            <a:solidFill>
              <a:srgbClr val="7d5fa0"/>
            </a:solidFill>
            <a:round/>
          </a:ln>
          <a:effectLst>
            <a:outerShdw blurRad="40000" dir="5400000" dist="20160" rotWithShape="0">
              <a:srgbClr val="000000">
                <a:alpha val="38000"/>
              </a:srgbClr>
            </a:outerShdw>
          </a:effectLst>
        </p:spPr>
        <p:style>
          <a:lnRef idx="1">
            <a:schemeClr val="accent4"/>
          </a:lnRef>
          <a:fillRef idx="2">
            <a:schemeClr val="accent4"/>
          </a:fillRef>
          <a:effectRef idx="1">
            <a:schemeClr val="accent4"/>
          </a:effectRef>
          <a:fontRef idx="minor"/>
        </p:style>
        <p:txBody>
          <a:bodyPr lIns="90000" rIns="90000" tIns="45000" bIns="45000" anchor="ctr"/>
          <a:p>
            <a:pPr algn="ctr">
              <a:lnSpc>
                <a:spcPct val="100000"/>
              </a:lnSpc>
            </a:pPr>
            <a:r>
              <a:rPr b="1" lang="en-IN" sz="1200" spc="-1" strike="noStrike">
                <a:solidFill>
                  <a:srgbClr val="000000"/>
                </a:solidFill>
                <a:latin typeface="Calibri"/>
              </a:rPr>
              <a:t>Temp C</a:t>
            </a:r>
            <a:endParaRPr b="0" lang="en-IN" sz="1200" spc="-1" strike="noStrike">
              <a:latin typeface="Arial"/>
            </a:endParaRPr>
          </a:p>
        </p:txBody>
      </p:sp>
      <p:grpSp>
        <p:nvGrpSpPr>
          <p:cNvPr id="866" name="Group 27"/>
          <p:cNvGrpSpPr/>
          <p:nvPr/>
        </p:nvGrpSpPr>
        <p:grpSpPr>
          <a:xfrm>
            <a:off x="5562720" y="1981080"/>
            <a:ext cx="2742840" cy="761760"/>
            <a:chOff x="5562720" y="1981080"/>
            <a:chExt cx="2742840" cy="761760"/>
          </a:xfrm>
        </p:grpSpPr>
        <p:sp>
          <p:nvSpPr>
            <p:cNvPr id="867" name="CustomShape 28"/>
            <p:cNvSpPr/>
            <p:nvPr/>
          </p:nvSpPr>
          <p:spPr>
            <a:xfrm>
              <a:off x="5562720" y="1981080"/>
              <a:ext cx="2742840" cy="128160"/>
            </a:xfrm>
            <a:prstGeom prst="rect">
              <a:avLst/>
            </a:prstGeom>
            <a:ln>
              <a:solidFill>
                <a:srgbClr val="7d5fa0"/>
              </a:solidFill>
              <a:round/>
            </a:ln>
            <a:effectLst>
              <a:outerShdw blurRad="40000" dir="5400000" dist="20160" rotWithShape="0">
                <a:srgbClr val="000000">
                  <a:alpha val="38000"/>
                </a:srgbClr>
              </a:outerShdw>
            </a:effectLst>
          </p:spPr>
          <p:style>
            <a:lnRef idx="1">
              <a:schemeClr val="accent4"/>
            </a:lnRef>
            <a:fillRef idx="2">
              <a:schemeClr val="accent4"/>
            </a:fillRef>
            <a:effectRef idx="1">
              <a:schemeClr val="accent4"/>
            </a:effectRef>
            <a:fontRef idx="minor"/>
          </p:style>
          <p:txBody>
            <a:bodyPr lIns="90000" rIns="90000" tIns="45000" bIns="45000" anchor="ctr"/>
            <a:p>
              <a:pPr algn="ctr">
                <a:lnSpc>
                  <a:spcPct val="100000"/>
                </a:lnSpc>
              </a:pPr>
              <a:r>
                <a:rPr b="1" lang="en-IN" sz="1200" spc="-1" strike="noStrike">
                  <a:solidFill>
                    <a:srgbClr val="000000"/>
                  </a:solidFill>
                  <a:latin typeface="Calibri"/>
                </a:rPr>
                <a:t>Q6</a:t>
              </a:r>
              <a:endParaRPr b="0" lang="en-IN" sz="1200" spc="-1" strike="noStrike">
                <a:latin typeface="Arial"/>
              </a:endParaRPr>
            </a:p>
          </p:txBody>
        </p:sp>
        <p:sp>
          <p:nvSpPr>
            <p:cNvPr id="868" name="CustomShape 29"/>
            <p:cNvSpPr/>
            <p:nvPr/>
          </p:nvSpPr>
          <p:spPr>
            <a:xfrm>
              <a:off x="5562720" y="2109960"/>
              <a:ext cx="2742840" cy="128160"/>
            </a:xfrm>
            <a:prstGeom prst="rect">
              <a:avLst/>
            </a:prstGeom>
            <a:ln>
              <a:solidFill>
                <a:srgbClr val="7d5fa0"/>
              </a:solidFill>
              <a:round/>
            </a:ln>
            <a:effectLst>
              <a:outerShdw blurRad="40000" dir="5400000" dist="20160" rotWithShape="0">
                <a:srgbClr val="000000">
                  <a:alpha val="38000"/>
                </a:srgbClr>
              </a:outerShdw>
            </a:effectLst>
          </p:spPr>
          <p:style>
            <a:lnRef idx="1">
              <a:schemeClr val="accent4"/>
            </a:lnRef>
            <a:fillRef idx="2">
              <a:schemeClr val="accent4"/>
            </a:fillRef>
            <a:effectRef idx="1">
              <a:schemeClr val="accent4"/>
            </a:effectRef>
            <a:fontRef idx="minor"/>
          </p:style>
          <p:txBody>
            <a:bodyPr lIns="90000" rIns="90000" tIns="45000" bIns="45000" anchor="ctr"/>
            <a:p>
              <a:pPr algn="ctr">
                <a:lnSpc>
                  <a:spcPct val="100000"/>
                </a:lnSpc>
              </a:pPr>
              <a:r>
                <a:rPr b="1" lang="en-IN" sz="1200" spc="-1" strike="noStrike">
                  <a:solidFill>
                    <a:srgbClr val="000000"/>
                  </a:solidFill>
                  <a:latin typeface="Calibri"/>
                </a:rPr>
                <a:t>Q5</a:t>
              </a:r>
              <a:endParaRPr b="0" lang="en-IN" sz="1200" spc="-1" strike="noStrike">
                <a:latin typeface="Arial"/>
              </a:endParaRPr>
            </a:p>
          </p:txBody>
        </p:sp>
        <p:sp>
          <p:nvSpPr>
            <p:cNvPr id="869" name="CustomShape 30"/>
            <p:cNvSpPr/>
            <p:nvPr/>
          </p:nvSpPr>
          <p:spPr>
            <a:xfrm>
              <a:off x="5562720" y="2238480"/>
              <a:ext cx="2742840" cy="128160"/>
            </a:xfrm>
            <a:prstGeom prst="rect">
              <a:avLst/>
            </a:prstGeom>
            <a:ln>
              <a:solidFill>
                <a:srgbClr val="7d5fa0"/>
              </a:solidFill>
              <a:round/>
            </a:ln>
            <a:effectLst>
              <a:outerShdw blurRad="40000" dir="5400000" dist="20160" rotWithShape="0">
                <a:srgbClr val="000000">
                  <a:alpha val="38000"/>
                </a:srgbClr>
              </a:outerShdw>
            </a:effectLst>
          </p:spPr>
          <p:style>
            <a:lnRef idx="1">
              <a:schemeClr val="accent4"/>
            </a:lnRef>
            <a:fillRef idx="2">
              <a:schemeClr val="accent4"/>
            </a:fillRef>
            <a:effectRef idx="1">
              <a:schemeClr val="accent4"/>
            </a:effectRef>
            <a:fontRef idx="minor"/>
          </p:style>
          <p:txBody>
            <a:bodyPr lIns="90000" rIns="90000" tIns="45000" bIns="45000" anchor="ctr"/>
            <a:p>
              <a:pPr algn="ctr">
                <a:lnSpc>
                  <a:spcPct val="100000"/>
                </a:lnSpc>
              </a:pPr>
              <a:r>
                <a:rPr b="1" lang="en-IN" sz="1200" spc="-1" strike="noStrike">
                  <a:solidFill>
                    <a:srgbClr val="000000"/>
                  </a:solidFill>
                  <a:latin typeface="Calibri"/>
                </a:rPr>
                <a:t>Q4</a:t>
              </a:r>
              <a:endParaRPr b="0" lang="en-IN" sz="1200" spc="-1" strike="noStrike">
                <a:latin typeface="Arial"/>
              </a:endParaRPr>
            </a:p>
          </p:txBody>
        </p:sp>
        <p:sp>
          <p:nvSpPr>
            <p:cNvPr id="870" name="CustomShape 31"/>
            <p:cNvSpPr/>
            <p:nvPr/>
          </p:nvSpPr>
          <p:spPr>
            <a:xfrm>
              <a:off x="5562720" y="2357280"/>
              <a:ext cx="2742840" cy="128160"/>
            </a:xfrm>
            <a:prstGeom prst="rect">
              <a:avLst/>
            </a:prstGeom>
            <a:ln>
              <a:solidFill>
                <a:srgbClr val="7d5fa0"/>
              </a:solidFill>
              <a:round/>
            </a:ln>
            <a:effectLst>
              <a:outerShdw blurRad="40000" dir="5400000" dist="20160" rotWithShape="0">
                <a:srgbClr val="000000">
                  <a:alpha val="38000"/>
                </a:srgbClr>
              </a:outerShdw>
            </a:effectLst>
          </p:spPr>
          <p:style>
            <a:lnRef idx="1">
              <a:schemeClr val="accent4"/>
            </a:lnRef>
            <a:fillRef idx="2">
              <a:schemeClr val="accent4"/>
            </a:fillRef>
            <a:effectRef idx="1">
              <a:schemeClr val="accent4"/>
            </a:effectRef>
            <a:fontRef idx="minor"/>
          </p:style>
          <p:txBody>
            <a:bodyPr lIns="90000" rIns="90000" tIns="45000" bIns="45000" anchor="ctr"/>
            <a:p>
              <a:pPr algn="ctr">
                <a:lnSpc>
                  <a:spcPct val="100000"/>
                </a:lnSpc>
              </a:pPr>
              <a:r>
                <a:rPr b="1" lang="en-IN" sz="1200" spc="-1" strike="noStrike">
                  <a:solidFill>
                    <a:srgbClr val="000000"/>
                  </a:solidFill>
                  <a:latin typeface="Calibri"/>
                </a:rPr>
                <a:t>Q3</a:t>
              </a:r>
              <a:endParaRPr b="0" lang="en-IN" sz="1200" spc="-1" strike="noStrike">
                <a:latin typeface="Arial"/>
              </a:endParaRPr>
            </a:p>
          </p:txBody>
        </p:sp>
        <p:sp>
          <p:nvSpPr>
            <p:cNvPr id="871" name="CustomShape 32"/>
            <p:cNvSpPr/>
            <p:nvPr/>
          </p:nvSpPr>
          <p:spPr>
            <a:xfrm>
              <a:off x="5562720" y="2485800"/>
              <a:ext cx="2742840" cy="128160"/>
            </a:xfrm>
            <a:prstGeom prst="rect">
              <a:avLst/>
            </a:prstGeom>
            <a:ln>
              <a:solidFill>
                <a:srgbClr val="7d5fa0"/>
              </a:solidFill>
              <a:round/>
            </a:ln>
            <a:effectLst>
              <a:outerShdw blurRad="40000" dir="5400000" dist="20160" rotWithShape="0">
                <a:srgbClr val="000000">
                  <a:alpha val="38000"/>
                </a:srgbClr>
              </a:outerShdw>
            </a:effectLst>
          </p:spPr>
          <p:style>
            <a:lnRef idx="1">
              <a:schemeClr val="accent4"/>
            </a:lnRef>
            <a:fillRef idx="2">
              <a:schemeClr val="accent4"/>
            </a:fillRef>
            <a:effectRef idx="1">
              <a:schemeClr val="accent4"/>
            </a:effectRef>
            <a:fontRef idx="minor"/>
          </p:style>
          <p:txBody>
            <a:bodyPr lIns="90000" rIns="90000" tIns="45000" bIns="45000" anchor="ctr"/>
            <a:p>
              <a:pPr algn="ctr">
                <a:lnSpc>
                  <a:spcPct val="100000"/>
                </a:lnSpc>
              </a:pPr>
              <a:r>
                <a:rPr b="1" lang="en-IN" sz="1200" spc="-1" strike="noStrike">
                  <a:solidFill>
                    <a:srgbClr val="000000"/>
                  </a:solidFill>
                  <a:latin typeface="Calibri"/>
                </a:rPr>
                <a:t>Q2</a:t>
              </a:r>
              <a:endParaRPr b="0" lang="en-IN" sz="1200" spc="-1" strike="noStrike">
                <a:latin typeface="Arial"/>
              </a:endParaRPr>
            </a:p>
          </p:txBody>
        </p:sp>
        <p:sp>
          <p:nvSpPr>
            <p:cNvPr id="872" name="CustomShape 33"/>
            <p:cNvSpPr/>
            <p:nvPr/>
          </p:nvSpPr>
          <p:spPr>
            <a:xfrm>
              <a:off x="5562720" y="2614680"/>
              <a:ext cx="2742840" cy="128160"/>
            </a:xfrm>
            <a:prstGeom prst="rect">
              <a:avLst/>
            </a:prstGeom>
            <a:ln>
              <a:solidFill>
                <a:srgbClr val="7d5fa0"/>
              </a:solidFill>
              <a:round/>
            </a:ln>
            <a:effectLst>
              <a:outerShdw blurRad="40000" dir="5400000" dist="20160" rotWithShape="0">
                <a:srgbClr val="000000">
                  <a:alpha val="38000"/>
                </a:srgbClr>
              </a:outerShdw>
            </a:effectLst>
          </p:spPr>
          <p:style>
            <a:lnRef idx="1">
              <a:schemeClr val="accent4"/>
            </a:lnRef>
            <a:fillRef idx="2">
              <a:schemeClr val="accent4"/>
            </a:fillRef>
            <a:effectRef idx="1">
              <a:schemeClr val="accent4"/>
            </a:effectRef>
            <a:fontRef idx="minor"/>
          </p:style>
          <p:txBody>
            <a:bodyPr lIns="90000" rIns="90000" tIns="45000" bIns="45000" anchor="ctr"/>
            <a:p>
              <a:pPr algn="ctr">
                <a:lnSpc>
                  <a:spcPct val="100000"/>
                </a:lnSpc>
              </a:pPr>
              <a:r>
                <a:rPr b="1" lang="en-IN" sz="1200" spc="-1" strike="noStrike">
                  <a:solidFill>
                    <a:srgbClr val="000000"/>
                  </a:solidFill>
                  <a:latin typeface="Calibri"/>
                </a:rPr>
                <a:t>Q1</a:t>
              </a:r>
              <a:endParaRPr b="0" lang="en-IN" sz="1200" spc="-1" strike="noStrike">
                <a:latin typeface="Arial"/>
              </a:endParaRPr>
            </a:p>
          </p:txBody>
        </p:sp>
      </p:grpSp>
      <p:sp>
        <p:nvSpPr>
          <p:cNvPr id="873" name="CustomShape 34"/>
          <p:cNvSpPr/>
          <p:nvPr/>
        </p:nvSpPr>
        <p:spPr>
          <a:xfrm>
            <a:off x="5410080" y="3581280"/>
            <a:ext cx="2895120" cy="761760"/>
          </a:xfrm>
          <a:prstGeom prst="rect">
            <a:avLst/>
          </a:prstGeom>
          <a:ln>
            <a:noFill/>
          </a:ln>
          <a:effectLst>
            <a:outerShdw blurRad="40000" dir="5400000" dist="23040" rotWithShape="0">
              <a:srgbClr val="000000">
                <a:alpha val="35000"/>
              </a:srgbClr>
            </a:outerShdw>
          </a:effectLst>
        </p:spPr>
        <p:style>
          <a:lnRef idx="0">
            <a:schemeClr val="accent2"/>
          </a:lnRef>
          <a:fillRef idx="3">
            <a:schemeClr val="accent2"/>
          </a:fillRef>
          <a:effectRef idx="3">
            <a:schemeClr val="accent2"/>
          </a:effectRef>
          <a:fontRef idx="minor"/>
        </p:style>
        <p:txBody>
          <a:bodyPr lIns="90000" rIns="90000" tIns="45000" bIns="45000" anchor="ctr"/>
          <a:p>
            <a:pPr algn="ctr">
              <a:lnSpc>
                <a:spcPct val="100000"/>
              </a:lnSpc>
            </a:pPr>
            <a:r>
              <a:rPr b="1" lang="en-IN" sz="2800" spc="-1" strike="noStrike">
                <a:solidFill>
                  <a:srgbClr val="ffffff"/>
                </a:solidFill>
                <a:latin typeface="Calibri"/>
              </a:rPr>
              <a:t>Sequencer</a:t>
            </a:r>
            <a:endParaRPr b="0" lang="en-IN" sz="2800" spc="-1" strike="noStrike">
              <a:latin typeface="Arial"/>
            </a:endParaRPr>
          </a:p>
        </p:txBody>
      </p:sp>
      <p:sp>
        <p:nvSpPr>
          <p:cNvPr id="874" name="CustomShape 35"/>
          <p:cNvSpPr/>
          <p:nvPr/>
        </p:nvSpPr>
        <p:spPr>
          <a:xfrm>
            <a:off x="685800" y="1371600"/>
            <a:ext cx="1447560" cy="456840"/>
          </a:xfrm>
          <a:prstGeom prst="rect">
            <a:avLst/>
          </a:prstGeom>
          <a:ln>
            <a:noFill/>
          </a:ln>
        </p:spPr>
        <p:style>
          <a:lnRef idx="2">
            <a:schemeClr val="dk1"/>
          </a:lnRef>
          <a:fillRef idx="1">
            <a:schemeClr val="lt1"/>
          </a:fillRef>
          <a:effectRef idx="0">
            <a:schemeClr val="dk1"/>
          </a:effectRef>
          <a:fontRef idx="minor"/>
        </p:style>
        <p:txBody>
          <a:bodyPr lIns="90000" rIns="90000" tIns="45000" bIns="45000" anchor="ctr"/>
          <a:p>
            <a:pPr algn="ctr">
              <a:lnSpc>
                <a:spcPct val="100000"/>
              </a:lnSpc>
            </a:pPr>
            <a:r>
              <a:rPr b="1" lang="en-IN" sz="1800" spc="-1" strike="noStrike">
                <a:solidFill>
                  <a:srgbClr val="000000"/>
                </a:solidFill>
                <a:latin typeface="Calibri"/>
              </a:rPr>
              <a:t>Bus Interface Unit </a:t>
            </a:r>
            <a:endParaRPr b="0" lang="en-IN" sz="1800" spc="-1" strike="noStrike">
              <a:latin typeface="Arial"/>
            </a:endParaRPr>
          </a:p>
        </p:txBody>
      </p:sp>
      <p:sp>
        <p:nvSpPr>
          <p:cNvPr id="875" name="CustomShape 36"/>
          <p:cNvSpPr/>
          <p:nvPr/>
        </p:nvSpPr>
        <p:spPr>
          <a:xfrm>
            <a:off x="685800" y="4419720"/>
            <a:ext cx="1447560" cy="456840"/>
          </a:xfrm>
          <a:prstGeom prst="rect">
            <a:avLst/>
          </a:prstGeom>
          <a:ln>
            <a:noFill/>
          </a:ln>
        </p:spPr>
        <p:style>
          <a:lnRef idx="2">
            <a:schemeClr val="dk1"/>
          </a:lnRef>
          <a:fillRef idx="1">
            <a:schemeClr val="lt1"/>
          </a:fillRef>
          <a:effectRef idx="0">
            <a:schemeClr val="dk1"/>
          </a:effectRef>
          <a:fontRef idx="minor"/>
        </p:style>
        <p:txBody>
          <a:bodyPr lIns="90000" rIns="90000" tIns="45000" bIns="45000" anchor="ctr"/>
          <a:p>
            <a:pPr algn="ctr">
              <a:lnSpc>
                <a:spcPct val="100000"/>
              </a:lnSpc>
            </a:pPr>
            <a:r>
              <a:rPr b="1" lang="en-IN" sz="1800" spc="-1" strike="noStrike">
                <a:solidFill>
                  <a:srgbClr val="000000"/>
                </a:solidFill>
                <a:latin typeface="Calibri"/>
              </a:rPr>
              <a:t>Execution</a:t>
            </a:r>
            <a:endParaRPr b="0" lang="en-IN" sz="1800" spc="-1" strike="noStrike">
              <a:latin typeface="Arial"/>
            </a:endParaRPr>
          </a:p>
          <a:p>
            <a:pPr algn="ctr">
              <a:lnSpc>
                <a:spcPct val="100000"/>
              </a:lnSpc>
            </a:pPr>
            <a:r>
              <a:rPr b="1" lang="en-IN" sz="1800" spc="-1" strike="noStrike">
                <a:solidFill>
                  <a:srgbClr val="000000"/>
                </a:solidFill>
                <a:latin typeface="Calibri"/>
              </a:rPr>
              <a:t>Unit </a:t>
            </a:r>
            <a:endParaRPr b="0" lang="en-IN" sz="1800" spc="-1" strike="noStrike">
              <a:latin typeface="Arial"/>
            </a:endParaRPr>
          </a:p>
        </p:txBody>
      </p:sp>
      <p:sp>
        <p:nvSpPr>
          <p:cNvPr id="876" name="CustomShape 37"/>
          <p:cNvSpPr/>
          <p:nvPr/>
        </p:nvSpPr>
        <p:spPr>
          <a:xfrm>
            <a:off x="2057400" y="1981080"/>
            <a:ext cx="609120" cy="151920"/>
          </a:xfrm>
          <a:prstGeom prst="rect">
            <a:avLst/>
          </a:prstGeom>
          <a:ln>
            <a:noFill/>
          </a:ln>
        </p:spPr>
        <p:style>
          <a:lnRef idx="2">
            <a:schemeClr val="dk1"/>
          </a:lnRef>
          <a:fillRef idx="1">
            <a:schemeClr val="lt1"/>
          </a:fillRef>
          <a:effectRef idx="0">
            <a:schemeClr val="dk1"/>
          </a:effectRef>
          <a:fontRef idx="minor"/>
        </p:style>
        <p:txBody>
          <a:bodyPr lIns="90000" rIns="90000" tIns="45000" bIns="45000" anchor="ctr"/>
          <a:p>
            <a:pPr algn="ctr">
              <a:lnSpc>
                <a:spcPct val="100000"/>
              </a:lnSpc>
            </a:pPr>
            <a:r>
              <a:rPr b="1" lang="en-IN" sz="1400" spc="-1" strike="noStrike">
                <a:solidFill>
                  <a:srgbClr val="000000"/>
                </a:solidFill>
                <a:latin typeface="Calibri"/>
              </a:rPr>
              <a:t>SUM</a:t>
            </a:r>
            <a:endParaRPr b="0" lang="en-IN" sz="1400" spc="-1" strike="noStrike">
              <a:latin typeface="Arial"/>
            </a:endParaRPr>
          </a:p>
        </p:txBody>
      </p:sp>
      <p:sp>
        <p:nvSpPr>
          <p:cNvPr id="877" name="CustomShape 38"/>
          <p:cNvSpPr/>
          <p:nvPr/>
        </p:nvSpPr>
        <p:spPr>
          <a:xfrm>
            <a:off x="5181480" y="1523880"/>
            <a:ext cx="837720" cy="151920"/>
          </a:xfrm>
          <a:prstGeom prst="rect">
            <a:avLst/>
          </a:prstGeom>
          <a:ln>
            <a:noFill/>
          </a:ln>
        </p:spPr>
        <p:style>
          <a:lnRef idx="2">
            <a:schemeClr val="dk1"/>
          </a:lnRef>
          <a:fillRef idx="1">
            <a:schemeClr val="lt1"/>
          </a:fillRef>
          <a:effectRef idx="0">
            <a:schemeClr val="dk1"/>
          </a:effectRef>
          <a:fontRef idx="minor"/>
        </p:style>
        <p:txBody>
          <a:bodyPr lIns="90000" rIns="90000" tIns="45000" bIns="45000" anchor="ctr"/>
          <a:p>
            <a:pPr algn="ctr">
              <a:lnSpc>
                <a:spcPct val="100000"/>
              </a:lnSpc>
            </a:pPr>
            <a:r>
              <a:rPr b="1" lang="en-IN" sz="1400" spc="-1" strike="noStrike">
                <a:solidFill>
                  <a:srgbClr val="000000"/>
                </a:solidFill>
                <a:latin typeface="Calibri"/>
              </a:rPr>
              <a:t>C BUS</a:t>
            </a:r>
            <a:endParaRPr b="0" lang="en-IN" sz="1400" spc="-1" strike="noStrike">
              <a:latin typeface="Arial"/>
            </a:endParaRPr>
          </a:p>
        </p:txBody>
      </p:sp>
      <p:sp>
        <p:nvSpPr>
          <p:cNvPr id="878" name="CustomShape 39"/>
          <p:cNvSpPr/>
          <p:nvPr/>
        </p:nvSpPr>
        <p:spPr>
          <a:xfrm>
            <a:off x="3581280" y="4572000"/>
            <a:ext cx="837720" cy="151920"/>
          </a:xfrm>
          <a:prstGeom prst="rect">
            <a:avLst/>
          </a:prstGeom>
          <a:ln>
            <a:noFill/>
          </a:ln>
        </p:spPr>
        <p:style>
          <a:lnRef idx="2">
            <a:schemeClr val="dk1"/>
          </a:lnRef>
          <a:fillRef idx="1">
            <a:schemeClr val="lt1"/>
          </a:fillRef>
          <a:effectRef idx="0">
            <a:schemeClr val="dk1"/>
          </a:effectRef>
          <a:fontRef idx="minor"/>
        </p:style>
        <p:txBody>
          <a:bodyPr lIns="90000" rIns="90000" tIns="45000" bIns="45000" anchor="ctr"/>
          <a:p>
            <a:pPr algn="ctr">
              <a:lnSpc>
                <a:spcPct val="100000"/>
              </a:lnSpc>
            </a:pPr>
            <a:r>
              <a:rPr b="1" lang="en-IN" sz="1400" spc="-1" strike="noStrike">
                <a:solidFill>
                  <a:srgbClr val="000000"/>
                </a:solidFill>
                <a:latin typeface="Calibri"/>
              </a:rPr>
              <a:t>A  BUS</a:t>
            </a:r>
            <a:endParaRPr b="0" lang="en-IN" sz="1400" spc="-1" strike="noStrike">
              <a:latin typeface="Arial"/>
            </a:endParaRPr>
          </a:p>
        </p:txBody>
      </p:sp>
      <p:sp>
        <p:nvSpPr>
          <p:cNvPr id="879" name="CustomShape 40"/>
          <p:cNvSpPr/>
          <p:nvPr/>
        </p:nvSpPr>
        <p:spPr>
          <a:xfrm>
            <a:off x="5791320" y="6019920"/>
            <a:ext cx="837720" cy="151920"/>
          </a:xfrm>
          <a:prstGeom prst="rect">
            <a:avLst/>
          </a:prstGeom>
          <a:ln>
            <a:noFill/>
          </a:ln>
        </p:spPr>
        <p:style>
          <a:lnRef idx="2">
            <a:schemeClr val="dk1"/>
          </a:lnRef>
          <a:fillRef idx="1">
            <a:schemeClr val="lt1"/>
          </a:fillRef>
          <a:effectRef idx="0">
            <a:schemeClr val="dk1"/>
          </a:effectRef>
          <a:fontRef idx="minor"/>
        </p:style>
        <p:txBody>
          <a:bodyPr lIns="90000" rIns="90000" tIns="45000" bIns="45000" anchor="ctr"/>
          <a:p>
            <a:pPr algn="ctr">
              <a:lnSpc>
                <a:spcPct val="100000"/>
              </a:lnSpc>
            </a:pPr>
            <a:r>
              <a:rPr b="1" lang="en-IN" sz="1400" spc="-1" strike="noStrike">
                <a:solidFill>
                  <a:srgbClr val="000000"/>
                </a:solidFill>
                <a:latin typeface="Calibri"/>
              </a:rPr>
              <a:t>ALU</a:t>
            </a:r>
            <a:endParaRPr b="0" lang="en-IN" sz="1400" spc="-1" strike="noStrike">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0" name="CustomShape 1"/>
          <p:cNvSpPr/>
          <p:nvPr/>
        </p:nvSpPr>
        <p:spPr>
          <a:xfrm>
            <a:off x="155520" y="-1828800"/>
            <a:ext cx="2990520" cy="3809520"/>
          </a:xfrm>
          <a:prstGeom prst="rect">
            <a:avLst/>
          </a:prstGeom>
          <a:noFill/>
          <a:ln>
            <a:noFill/>
          </a:ln>
        </p:spPr>
        <p:style>
          <a:lnRef idx="0"/>
          <a:fillRef idx="0"/>
          <a:effectRef idx="0"/>
          <a:fontRef idx="minor"/>
        </p:style>
      </p:sp>
      <p:pic>
        <p:nvPicPr>
          <p:cNvPr id="881" name="Picture 4" descr=""/>
          <p:cNvPicPr/>
          <p:nvPr/>
        </p:nvPicPr>
        <p:blipFill>
          <a:blip r:embed="rId1"/>
          <a:stretch/>
        </p:blipFill>
        <p:spPr>
          <a:xfrm>
            <a:off x="5943600" y="1600200"/>
            <a:ext cx="2990520" cy="3809520"/>
          </a:xfrm>
          <a:prstGeom prst="rect">
            <a:avLst/>
          </a:prstGeom>
          <a:ln>
            <a:noFill/>
          </a:ln>
        </p:spPr>
      </p:pic>
      <p:sp>
        <p:nvSpPr>
          <p:cNvPr id="882" name="CustomShape 2"/>
          <p:cNvSpPr/>
          <p:nvPr/>
        </p:nvSpPr>
        <p:spPr>
          <a:xfrm>
            <a:off x="-664920" y="380880"/>
            <a:ext cx="10347840" cy="57780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3200" spc="-1" strike="noStrike">
                <a:solidFill>
                  <a:srgbClr val="ff0000"/>
                </a:solidFill>
                <a:latin typeface="Calibri"/>
              </a:rPr>
              <a:t>Minimum/Max  Mode Configuration For 8086</a:t>
            </a:r>
            <a:endParaRPr b="0" lang="en-IN" sz="3200" spc="-1" strike="noStrike">
              <a:latin typeface="Arial"/>
            </a:endParaRPr>
          </a:p>
        </p:txBody>
      </p:sp>
      <p:sp>
        <p:nvSpPr>
          <p:cNvPr id="883" name="CustomShape 3"/>
          <p:cNvSpPr/>
          <p:nvPr/>
        </p:nvSpPr>
        <p:spPr>
          <a:xfrm>
            <a:off x="609480" y="1371600"/>
            <a:ext cx="5486040" cy="9126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Calibri"/>
              </a:rPr>
              <a:t>The microprocessor 8086 is operated in minimum mode by strapping its MN/MX pin to logic 1.</a:t>
            </a:r>
            <a:endParaRPr b="0" lang="en-IN" sz="1800" spc="-1" strike="noStrike">
              <a:latin typeface="Arial"/>
            </a:endParaRPr>
          </a:p>
        </p:txBody>
      </p:sp>
      <p:sp>
        <p:nvSpPr>
          <p:cNvPr id="884" name="CustomShape 4"/>
          <p:cNvSpPr/>
          <p:nvPr/>
        </p:nvSpPr>
        <p:spPr>
          <a:xfrm>
            <a:off x="685800" y="2590920"/>
            <a:ext cx="5181120" cy="118692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Calibri"/>
              </a:rPr>
              <a:t>In this mode, all the control signals are given out by the microprocessor chip itself. There is a single microprocessor in the minimum mode system.</a:t>
            </a:r>
            <a:endParaRPr b="0" lang="en-IN" sz="1800" spc="-1" strike="noStrike">
              <a:latin typeface="Arial"/>
            </a:endParaRPr>
          </a:p>
        </p:txBody>
      </p:sp>
      <p:sp>
        <p:nvSpPr>
          <p:cNvPr id="885" name="CustomShape 5"/>
          <p:cNvSpPr/>
          <p:nvPr/>
        </p:nvSpPr>
        <p:spPr>
          <a:xfrm>
            <a:off x="762120" y="3962520"/>
            <a:ext cx="5409720" cy="6390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Calibri"/>
              </a:rPr>
              <a:t>In the maximum mode, the 8086 is operated by strapping the MN/MX pin to ground.</a:t>
            </a:r>
            <a:endParaRPr b="0" lang="en-IN" sz="1800" spc="-1" strike="noStrike">
              <a:latin typeface="Arial"/>
            </a:endParaRPr>
          </a:p>
        </p:txBody>
      </p:sp>
      <p:sp>
        <p:nvSpPr>
          <p:cNvPr id="886" name="CustomShape 6"/>
          <p:cNvSpPr/>
          <p:nvPr/>
        </p:nvSpPr>
        <p:spPr>
          <a:xfrm>
            <a:off x="609480" y="4952880"/>
            <a:ext cx="5486040" cy="146124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Calibri"/>
              </a:rPr>
              <a:t>In the maximum mode, there may be more than one</a:t>
            </a:r>
            <a:endParaRPr b="0" lang="en-IN" sz="1800" spc="-1" strike="noStrike">
              <a:latin typeface="Arial"/>
            </a:endParaRPr>
          </a:p>
          <a:p>
            <a:pPr>
              <a:lnSpc>
                <a:spcPct val="100000"/>
              </a:lnSpc>
            </a:pPr>
            <a:r>
              <a:rPr b="0" lang="en-IN" sz="1800" spc="-1" strike="noStrike">
                <a:solidFill>
                  <a:srgbClr val="000000"/>
                </a:solidFill>
                <a:latin typeface="Calibri"/>
              </a:rPr>
              <a:t>microprocessor in the system configuration. The components in the system are same as in the minimum mode system.</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7" name="TextShape 1"/>
          <p:cNvSpPr txBox="1"/>
          <p:nvPr/>
        </p:nvSpPr>
        <p:spPr>
          <a:xfrm>
            <a:off x="457200" y="274680"/>
            <a:ext cx="8229240" cy="1142640"/>
          </a:xfrm>
          <a:prstGeom prst="rect">
            <a:avLst/>
          </a:prstGeom>
          <a:noFill/>
          <a:ln>
            <a:noFill/>
          </a:ln>
        </p:spPr>
        <p:txBody>
          <a:bodyPr anchor="ctr"/>
          <a:p>
            <a:pPr algn="ctr">
              <a:lnSpc>
                <a:spcPct val="100000"/>
              </a:lnSpc>
            </a:pPr>
            <a:r>
              <a:rPr b="1" i="1" lang="en-US" sz="4400" spc="49" strike="noStrike" u="sng">
                <a:solidFill>
                  <a:srgbClr val="e0322d"/>
                </a:solidFill>
                <a:uFillTx/>
                <a:latin typeface="Calibri"/>
              </a:rPr>
              <a:t>8086 &amp; x86 Registers</a:t>
            </a:r>
            <a:endParaRPr b="0" lang="en-US" sz="4400" spc="-1" strike="noStrike">
              <a:solidFill>
                <a:srgbClr val="000000"/>
              </a:solidFill>
              <a:latin typeface="Calibri"/>
            </a:endParaRPr>
          </a:p>
        </p:txBody>
      </p:sp>
      <p:sp>
        <p:nvSpPr>
          <p:cNvPr id="888" name="TextShape 2"/>
          <p:cNvSpPr txBox="1"/>
          <p:nvPr/>
        </p:nvSpPr>
        <p:spPr>
          <a:xfrm>
            <a:off x="380880" y="1600200"/>
            <a:ext cx="3276360" cy="4038120"/>
          </a:xfrm>
          <a:prstGeom prst="rect">
            <a:avLst/>
          </a:prstGeom>
          <a:noFill/>
          <a:ln>
            <a:noFill/>
          </a:ln>
        </p:spPr>
        <p:txBody>
          <a:bodyPr/>
          <a:p>
            <a:pPr marL="343080" indent="-342720">
              <a:lnSpc>
                <a:spcPct val="100000"/>
              </a:lnSpc>
              <a:spcBef>
                <a:spcPts val="479"/>
              </a:spcBef>
              <a:buClr>
                <a:srgbClr val="000000"/>
              </a:buClr>
              <a:buFont typeface="Arial"/>
              <a:buChar char="•"/>
            </a:pPr>
            <a:r>
              <a:rPr b="1" lang="en-US" sz="2400" spc="-1" strike="noStrike">
                <a:solidFill>
                  <a:srgbClr val="000000"/>
                </a:solidFill>
                <a:latin typeface="Calibri"/>
              </a:rPr>
              <a:t>AX</a:t>
            </a:r>
            <a:r>
              <a:rPr b="0" lang="en-US" sz="2400" spc="-1" strike="noStrike">
                <a:solidFill>
                  <a:srgbClr val="000000"/>
                </a:solidFill>
                <a:latin typeface="Calibri"/>
              </a:rPr>
              <a:t> - accumulator reg</a:t>
            </a:r>
            <a:endParaRPr b="0" lang="en-US" sz="2400" spc="-1" strike="noStrike">
              <a:solidFill>
                <a:srgbClr val="000000"/>
              </a:solidFill>
              <a:latin typeface="Calibri"/>
            </a:endParaRPr>
          </a:p>
          <a:p>
            <a:pPr marL="343080" indent="-342720">
              <a:lnSpc>
                <a:spcPct val="100000"/>
              </a:lnSpc>
              <a:spcBef>
                <a:spcPts val="479"/>
              </a:spcBef>
              <a:buClr>
                <a:srgbClr val="000000"/>
              </a:buClr>
              <a:buFont typeface="Arial"/>
              <a:buChar char="•"/>
            </a:pPr>
            <a:r>
              <a:rPr b="1" lang="en-US" sz="2400" spc="-1" strike="noStrike">
                <a:solidFill>
                  <a:srgbClr val="000000"/>
                </a:solidFill>
                <a:latin typeface="Calibri"/>
              </a:rPr>
              <a:t>BX</a:t>
            </a:r>
            <a:r>
              <a:rPr b="0" lang="en-US" sz="2400" spc="-1" strike="noStrike">
                <a:solidFill>
                  <a:srgbClr val="000000"/>
                </a:solidFill>
                <a:latin typeface="Calibri"/>
              </a:rPr>
              <a:t> - base address reg</a:t>
            </a:r>
            <a:endParaRPr b="0" lang="en-US" sz="2400" spc="-1" strike="noStrike">
              <a:solidFill>
                <a:srgbClr val="000000"/>
              </a:solidFill>
              <a:latin typeface="Calibri"/>
            </a:endParaRPr>
          </a:p>
          <a:p>
            <a:pPr marL="343080" indent="-342720">
              <a:lnSpc>
                <a:spcPct val="100000"/>
              </a:lnSpc>
              <a:spcBef>
                <a:spcPts val="479"/>
              </a:spcBef>
              <a:buClr>
                <a:srgbClr val="000000"/>
              </a:buClr>
              <a:buFont typeface="Arial"/>
              <a:buChar char="•"/>
            </a:pPr>
            <a:r>
              <a:rPr b="1" lang="en-US" sz="2400" spc="-1" strike="noStrike">
                <a:solidFill>
                  <a:srgbClr val="000000"/>
                </a:solidFill>
                <a:latin typeface="Calibri"/>
              </a:rPr>
              <a:t>CX</a:t>
            </a:r>
            <a:r>
              <a:rPr b="0" lang="en-US" sz="2400" spc="-1" strike="noStrike">
                <a:solidFill>
                  <a:srgbClr val="000000"/>
                </a:solidFill>
                <a:latin typeface="Calibri"/>
              </a:rPr>
              <a:t> - count reg</a:t>
            </a:r>
            <a:endParaRPr b="0" lang="en-US" sz="2400" spc="-1" strike="noStrike">
              <a:solidFill>
                <a:srgbClr val="000000"/>
              </a:solidFill>
              <a:latin typeface="Calibri"/>
            </a:endParaRPr>
          </a:p>
          <a:p>
            <a:pPr marL="343080" indent="-342720">
              <a:lnSpc>
                <a:spcPct val="100000"/>
              </a:lnSpc>
              <a:spcBef>
                <a:spcPts val="479"/>
              </a:spcBef>
              <a:buClr>
                <a:srgbClr val="000000"/>
              </a:buClr>
              <a:buFont typeface="Arial"/>
              <a:buChar char="•"/>
            </a:pPr>
            <a:r>
              <a:rPr b="1" lang="en-US" sz="2400" spc="-1" strike="noStrike">
                <a:solidFill>
                  <a:srgbClr val="000000"/>
                </a:solidFill>
                <a:latin typeface="Calibri"/>
              </a:rPr>
              <a:t>DX</a:t>
            </a:r>
            <a:r>
              <a:rPr b="0" lang="en-US" sz="2400" spc="-1" strike="noStrike">
                <a:solidFill>
                  <a:srgbClr val="000000"/>
                </a:solidFill>
                <a:latin typeface="Calibri"/>
              </a:rPr>
              <a:t> - data reg</a:t>
            </a:r>
            <a:endParaRPr b="0" lang="en-US" sz="2400" spc="-1" strike="noStrike">
              <a:solidFill>
                <a:srgbClr val="000000"/>
              </a:solidFill>
              <a:latin typeface="Calibri"/>
            </a:endParaRPr>
          </a:p>
          <a:p>
            <a:pPr marL="343080" indent="-342720">
              <a:lnSpc>
                <a:spcPct val="100000"/>
              </a:lnSpc>
              <a:spcBef>
                <a:spcPts val="479"/>
              </a:spcBef>
              <a:buClr>
                <a:srgbClr val="000000"/>
              </a:buClr>
              <a:buFont typeface="Arial"/>
              <a:buChar char="•"/>
            </a:pPr>
            <a:r>
              <a:rPr b="1" lang="en-US" sz="2400" spc="-1" strike="noStrike">
                <a:solidFill>
                  <a:srgbClr val="000000"/>
                </a:solidFill>
                <a:latin typeface="Calibri"/>
              </a:rPr>
              <a:t>SI</a:t>
            </a:r>
            <a:r>
              <a:rPr b="0" lang="en-US" sz="2400" spc="-1" strike="noStrike">
                <a:solidFill>
                  <a:srgbClr val="000000"/>
                </a:solidFill>
                <a:latin typeface="Calibri"/>
              </a:rPr>
              <a:t> - source index reg</a:t>
            </a:r>
            <a:endParaRPr b="0" lang="en-US" sz="2400" spc="-1" strike="noStrike">
              <a:solidFill>
                <a:srgbClr val="000000"/>
              </a:solidFill>
              <a:latin typeface="Calibri"/>
            </a:endParaRPr>
          </a:p>
          <a:p>
            <a:pPr marL="343080" indent="-342720">
              <a:lnSpc>
                <a:spcPct val="100000"/>
              </a:lnSpc>
              <a:spcBef>
                <a:spcPts val="479"/>
              </a:spcBef>
              <a:buClr>
                <a:srgbClr val="000000"/>
              </a:buClr>
              <a:buFont typeface="Arial"/>
              <a:buChar char="•"/>
            </a:pPr>
            <a:r>
              <a:rPr b="1" lang="en-US" sz="2400" spc="-1" strike="noStrike">
                <a:solidFill>
                  <a:srgbClr val="000000"/>
                </a:solidFill>
                <a:latin typeface="Calibri"/>
              </a:rPr>
              <a:t>DI</a:t>
            </a:r>
            <a:r>
              <a:rPr b="0" lang="en-US" sz="2400" spc="-1" strike="noStrike">
                <a:solidFill>
                  <a:srgbClr val="000000"/>
                </a:solidFill>
                <a:latin typeface="Calibri"/>
              </a:rPr>
              <a:t> - dest index reg</a:t>
            </a:r>
            <a:endParaRPr b="0" lang="en-US" sz="2400" spc="-1" strike="noStrike">
              <a:solidFill>
                <a:srgbClr val="000000"/>
              </a:solidFill>
              <a:latin typeface="Calibri"/>
            </a:endParaRPr>
          </a:p>
          <a:p>
            <a:pPr marL="343080" indent="-342720">
              <a:lnSpc>
                <a:spcPct val="100000"/>
              </a:lnSpc>
              <a:spcBef>
                <a:spcPts val="479"/>
              </a:spcBef>
              <a:buClr>
                <a:srgbClr val="000000"/>
              </a:buClr>
              <a:buFont typeface="Arial"/>
              <a:buChar char="•"/>
            </a:pPr>
            <a:r>
              <a:rPr b="1" lang="en-US" sz="2400" spc="-1" strike="noStrike">
                <a:solidFill>
                  <a:srgbClr val="000000"/>
                </a:solidFill>
                <a:latin typeface="Calibri"/>
              </a:rPr>
              <a:t>BP</a:t>
            </a:r>
            <a:r>
              <a:rPr b="0" lang="en-US" sz="2400" spc="-1" strike="noStrike">
                <a:solidFill>
                  <a:srgbClr val="000000"/>
                </a:solidFill>
                <a:latin typeface="Calibri"/>
              </a:rPr>
              <a:t> - base pointer. </a:t>
            </a:r>
            <a:endParaRPr b="0" lang="en-US" sz="2400" spc="-1" strike="noStrike">
              <a:solidFill>
                <a:srgbClr val="000000"/>
              </a:solidFill>
              <a:latin typeface="Calibri"/>
            </a:endParaRPr>
          </a:p>
          <a:p>
            <a:pPr marL="343080" indent="-342720">
              <a:lnSpc>
                <a:spcPct val="100000"/>
              </a:lnSpc>
              <a:spcBef>
                <a:spcPts val="479"/>
              </a:spcBef>
              <a:buClr>
                <a:srgbClr val="000000"/>
              </a:buClr>
              <a:buFont typeface="Arial"/>
              <a:buChar char="•"/>
            </a:pPr>
            <a:r>
              <a:rPr b="1" lang="en-US" sz="2400" spc="-1" strike="noStrike">
                <a:solidFill>
                  <a:srgbClr val="000000"/>
                </a:solidFill>
                <a:latin typeface="Calibri"/>
              </a:rPr>
              <a:t>SP</a:t>
            </a:r>
            <a:r>
              <a:rPr b="0" lang="en-US" sz="2400" spc="-1" strike="noStrike">
                <a:solidFill>
                  <a:srgbClr val="000000"/>
                </a:solidFill>
                <a:latin typeface="Calibri"/>
              </a:rPr>
              <a:t> - stack pointer.</a:t>
            </a:r>
            <a:endParaRPr b="0" lang="en-US" sz="2400" spc="-1" strike="noStrike">
              <a:solidFill>
                <a:srgbClr val="000000"/>
              </a:solidFill>
              <a:latin typeface="Calibri"/>
            </a:endParaRPr>
          </a:p>
        </p:txBody>
      </p:sp>
      <p:sp>
        <p:nvSpPr>
          <p:cNvPr id="889" name="CustomShape 3"/>
          <p:cNvSpPr/>
          <p:nvPr/>
        </p:nvSpPr>
        <p:spPr>
          <a:xfrm>
            <a:off x="6400800" y="1676520"/>
            <a:ext cx="1142640" cy="304560"/>
          </a:xfrm>
          <a:prstGeom prst="rect">
            <a:avLst/>
          </a:prstGeom>
          <a:ln>
            <a:round/>
          </a:ln>
          <a:effectLst>
            <a:outerShdw blurRad="40000" dir="5400000" dist="20160" rotWithShape="0">
              <a:srgbClr val="000000">
                <a:alpha val="38000"/>
              </a:srgbClr>
            </a:outerShdw>
          </a:effectLst>
        </p:spPr>
        <p:style>
          <a:lnRef idx="3">
            <a:schemeClr val="lt1"/>
          </a:lnRef>
          <a:fillRef idx="1">
            <a:schemeClr val="accent2"/>
          </a:fillRef>
          <a:effectRef idx="1">
            <a:schemeClr val="accent2"/>
          </a:effectRef>
          <a:fontRef idx="minor"/>
        </p:style>
        <p:txBody>
          <a:bodyPr lIns="90000" rIns="90000" tIns="45000" bIns="45000" anchor="ctr"/>
          <a:p>
            <a:pPr algn="ctr">
              <a:lnSpc>
                <a:spcPct val="100000"/>
              </a:lnSpc>
            </a:pPr>
            <a:r>
              <a:rPr b="1" lang="en-IN" sz="2000" spc="-1" strike="noStrike">
                <a:solidFill>
                  <a:srgbClr val="ffffff"/>
                </a:solidFill>
                <a:latin typeface="Calibri"/>
              </a:rPr>
              <a:t>AH</a:t>
            </a:r>
            <a:endParaRPr b="0" lang="en-IN" sz="2000" spc="-1" strike="noStrike">
              <a:latin typeface="Arial"/>
            </a:endParaRPr>
          </a:p>
        </p:txBody>
      </p:sp>
      <p:sp>
        <p:nvSpPr>
          <p:cNvPr id="890" name="CustomShape 4"/>
          <p:cNvSpPr/>
          <p:nvPr/>
        </p:nvSpPr>
        <p:spPr>
          <a:xfrm>
            <a:off x="7543800" y="1676520"/>
            <a:ext cx="1142640" cy="304560"/>
          </a:xfrm>
          <a:prstGeom prst="rect">
            <a:avLst/>
          </a:prstGeom>
          <a:ln>
            <a:round/>
          </a:ln>
          <a:effectLst>
            <a:outerShdw blurRad="40000" dir="5400000" dist="20160" rotWithShape="0">
              <a:srgbClr val="000000">
                <a:alpha val="38000"/>
              </a:srgbClr>
            </a:outerShdw>
          </a:effectLst>
        </p:spPr>
        <p:style>
          <a:lnRef idx="3">
            <a:schemeClr val="lt1"/>
          </a:lnRef>
          <a:fillRef idx="1">
            <a:schemeClr val="accent2"/>
          </a:fillRef>
          <a:effectRef idx="1">
            <a:schemeClr val="accent2"/>
          </a:effectRef>
          <a:fontRef idx="minor"/>
        </p:style>
        <p:txBody>
          <a:bodyPr lIns="90000" rIns="90000" tIns="45000" bIns="45000" anchor="ctr"/>
          <a:p>
            <a:pPr algn="ctr">
              <a:lnSpc>
                <a:spcPct val="100000"/>
              </a:lnSpc>
            </a:pPr>
            <a:r>
              <a:rPr b="1" lang="en-IN" sz="2000" spc="-1" strike="noStrike">
                <a:solidFill>
                  <a:srgbClr val="ffffff"/>
                </a:solidFill>
                <a:latin typeface="Calibri"/>
              </a:rPr>
              <a:t>AL</a:t>
            </a:r>
            <a:endParaRPr b="0" lang="en-IN" sz="2000" spc="-1" strike="noStrike">
              <a:latin typeface="Arial"/>
            </a:endParaRPr>
          </a:p>
        </p:txBody>
      </p:sp>
      <p:sp>
        <p:nvSpPr>
          <p:cNvPr id="891" name="CustomShape 5"/>
          <p:cNvSpPr/>
          <p:nvPr/>
        </p:nvSpPr>
        <p:spPr>
          <a:xfrm>
            <a:off x="6400800" y="1981080"/>
            <a:ext cx="1142640" cy="304560"/>
          </a:xfrm>
          <a:prstGeom prst="rect">
            <a:avLst/>
          </a:prstGeom>
          <a:ln>
            <a:round/>
          </a:ln>
          <a:effectLst>
            <a:outerShdw blurRad="40000" dir="5400000" dist="20160" rotWithShape="0">
              <a:srgbClr val="000000">
                <a:alpha val="38000"/>
              </a:srgbClr>
            </a:outerShdw>
          </a:effectLst>
        </p:spPr>
        <p:style>
          <a:lnRef idx="3">
            <a:schemeClr val="lt1"/>
          </a:lnRef>
          <a:fillRef idx="1">
            <a:schemeClr val="accent2"/>
          </a:fillRef>
          <a:effectRef idx="1">
            <a:schemeClr val="accent2"/>
          </a:effectRef>
          <a:fontRef idx="minor"/>
        </p:style>
        <p:txBody>
          <a:bodyPr lIns="90000" rIns="90000" tIns="45000" bIns="45000" anchor="ctr"/>
          <a:p>
            <a:pPr algn="ctr">
              <a:lnSpc>
                <a:spcPct val="100000"/>
              </a:lnSpc>
            </a:pPr>
            <a:r>
              <a:rPr b="1" lang="en-IN" sz="2000" spc="-1" strike="noStrike">
                <a:solidFill>
                  <a:srgbClr val="ffffff"/>
                </a:solidFill>
                <a:latin typeface="Calibri"/>
              </a:rPr>
              <a:t>BH</a:t>
            </a:r>
            <a:endParaRPr b="0" lang="en-IN" sz="2000" spc="-1" strike="noStrike">
              <a:latin typeface="Arial"/>
            </a:endParaRPr>
          </a:p>
        </p:txBody>
      </p:sp>
      <p:sp>
        <p:nvSpPr>
          <p:cNvPr id="892" name="CustomShape 6"/>
          <p:cNvSpPr/>
          <p:nvPr/>
        </p:nvSpPr>
        <p:spPr>
          <a:xfrm>
            <a:off x="7543800" y="1981080"/>
            <a:ext cx="1142640" cy="304560"/>
          </a:xfrm>
          <a:prstGeom prst="rect">
            <a:avLst/>
          </a:prstGeom>
          <a:ln>
            <a:round/>
          </a:ln>
          <a:effectLst>
            <a:outerShdw blurRad="40000" dir="5400000" dist="20160" rotWithShape="0">
              <a:srgbClr val="000000">
                <a:alpha val="38000"/>
              </a:srgbClr>
            </a:outerShdw>
          </a:effectLst>
        </p:spPr>
        <p:style>
          <a:lnRef idx="3">
            <a:schemeClr val="lt1"/>
          </a:lnRef>
          <a:fillRef idx="1">
            <a:schemeClr val="accent2"/>
          </a:fillRef>
          <a:effectRef idx="1">
            <a:schemeClr val="accent2"/>
          </a:effectRef>
          <a:fontRef idx="minor"/>
        </p:style>
        <p:txBody>
          <a:bodyPr lIns="90000" rIns="90000" tIns="45000" bIns="45000" anchor="ctr"/>
          <a:p>
            <a:pPr algn="ctr">
              <a:lnSpc>
                <a:spcPct val="100000"/>
              </a:lnSpc>
            </a:pPr>
            <a:r>
              <a:rPr b="1" lang="en-IN" sz="2000" spc="-1" strike="noStrike">
                <a:solidFill>
                  <a:srgbClr val="ffffff"/>
                </a:solidFill>
                <a:latin typeface="Calibri"/>
              </a:rPr>
              <a:t>BL</a:t>
            </a:r>
            <a:endParaRPr b="0" lang="en-IN" sz="2000" spc="-1" strike="noStrike">
              <a:latin typeface="Arial"/>
            </a:endParaRPr>
          </a:p>
        </p:txBody>
      </p:sp>
      <p:sp>
        <p:nvSpPr>
          <p:cNvPr id="893" name="CustomShape 7"/>
          <p:cNvSpPr/>
          <p:nvPr/>
        </p:nvSpPr>
        <p:spPr>
          <a:xfrm>
            <a:off x="6400800" y="2286000"/>
            <a:ext cx="1142640" cy="304560"/>
          </a:xfrm>
          <a:prstGeom prst="rect">
            <a:avLst/>
          </a:prstGeom>
          <a:ln>
            <a:round/>
          </a:ln>
          <a:effectLst>
            <a:outerShdw blurRad="40000" dir="5400000" dist="20160" rotWithShape="0">
              <a:srgbClr val="000000">
                <a:alpha val="38000"/>
              </a:srgbClr>
            </a:outerShdw>
          </a:effectLst>
        </p:spPr>
        <p:style>
          <a:lnRef idx="3">
            <a:schemeClr val="lt1"/>
          </a:lnRef>
          <a:fillRef idx="1">
            <a:schemeClr val="accent2"/>
          </a:fillRef>
          <a:effectRef idx="1">
            <a:schemeClr val="accent2"/>
          </a:effectRef>
          <a:fontRef idx="minor"/>
        </p:style>
        <p:txBody>
          <a:bodyPr lIns="90000" rIns="90000" tIns="45000" bIns="45000" anchor="ctr"/>
          <a:p>
            <a:pPr algn="ctr">
              <a:lnSpc>
                <a:spcPct val="100000"/>
              </a:lnSpc>
            </a:pPr>
            <a:r>
              <a:rPr b="1" lang="en-IN" sz="2000" spc="-1" strike="noStrike">
                <a:solidFill>
                  <a:srgbClr val="ffffff"/>
                </a:solidFill>
                <a:latin typeface="Calibri"/>
              </a:rPr>
              <a:t>CH</a:t>
            </a:r>
            <a:endParaRPr b="0" lang="en-IN" sz="2000" spc="-1" strike="noStrike">
              <a:latin typeface="Arial"/>
            </a:endParaRPr>
          </a:p>
        </p:txBody>
      </p:sp>
      <p:sp>
        <p:nvSpPr>
          <p:cNvPr id="894" name="CustomShape 8"/>
          <p:cNvSpPr/>
          <p:nvPr/>
        </p:nvSpPr>
        <p:spPr>
          <a:xfrm>
            <a:off x="7543800" y="2286000"/>
            <a:ext cx="1142640" cy="304560"/>
          </a:xfrm>
          <a:prstGeom prst="rect">
            <a:avLst/>
          </a:prstGeom>
          <a:ln>
            <a:round/>
          </a:ln>
          <a:effectLst>
            <a:outerShdw blurRad="40000" dir="5400000" dist="20160" rotWithShape="0">
              <a:srgbClr val="000000">
                <a:alpha val="38000"/>
              </a:srgbClr>
            </a:outerShdw>
          </a:effectLst>
        </p:spPr>
        <p:style>
          <a:lnRef idx="3">
            <a:schemeClr val="lt1"/>
          </a:lnRef>
          <a:fillRef idx="1">
            <a:schemeClr val="accent2"/>
          </a:fillRef>
          <a:effectRef idx="1">
            <a:schemeClr val="accent2"/>
          </a:effectRef>
          <a:fontRef idx="minor"/>
        </p:style>
        <p:txBody>
          <a:bodyPr lIns="90000" rIns="90000" tIns="45000" bIns="45000" anchor="ctr"/>
          <a:p>
            <a:pPr algn="ctr">
              <a:lnSpc>
                <a:spcPct val="100000"/>
              </a:lnSpc>
            </a:pPr>
            <a:r>
              <a:rPr b="1" lang="en-IN" sz="2000" spc="-1" strike="noStrike">
                <a:solidFill>
                  <a:srgbClr val="ffffff"/>
                </a:solidFill>
                <a:latin typeface="Calibri"/>
              </a:rPr>
              <a:t>CL</a:t>
            </a:r>
            <a:endParaRPr b="0" lang="en-IN" sz="2000" spc="-1" strike="noStrike">
              <a:latin typeface="Arial"/>
            </a:endParaRPr>
          </a:p>
        </p:txBody>
      </p:sp>
      <p:sp>
        <p:nvSpPr>
          <p:cNvPr id="895" name="CustomShape 9"/>
          <p:cNvSpPr/>
          <p:nvPr/>
        </p:nvSpPr>
        <p:spPr>
          <a:xfrm>
            <a:off x="6400800" y="2590920"/>
            <a:ext cx="1142640" cy="304560"/>
          </a:xfrm>
          <a:prstGeom prst="rect">
            <a:avLst/>
          </a:prstGeom>
          <a:ln>
            <a:round/>
          </a:ln>
          <a:effectLst>
            <a:outerShdw blurRad="40000" dir="5400000" dist="20160" rotWithShape="0">
              <a:srgbClr val="000000">
                <a:alpha val="38000"/>
              </a:srgbClr>
            </a:outerShdw>
          </a:effectLst>
        </p:spPr>
        <p:style>
          <a:lnRef idx="3">
            <a:schemeClr val="lt1"/>
          </a:lnRef>
          <a:fillRef idx="1">
            <a:schemeClr val="accent2"/>
          </a:fillRef>
          <a:effectRef idx="1">
            <a:schemeClr val="accent2"/>
          </a:effectRef>
          <a:fontRef idx="minor"/>
        </p:style>
        <p:txBody>
          <a:bodyPr lIns="90000" rIns="90000" tIns="45000" bIns="45000" anchor="ctr"/>
          <a:p>
            <a:pPr algn="ctr">
              <a:lnSpc>
                <a:spcPct val="100000"/>
              </a:lnSpc>
            </a:pPr>
            <a:r>
              <a:rPr b="1" lang="en-IN" sz="2000" spc="-1" strike="noStrike">
                <a:solidFill>
                  <a:srgbClr val="ffffff"/>
                </a:solidFill>
                <a:latin typeface="Calibri"/>
              </a:rPr>
              <a:t>DH</a:t>
            </a:r>
            <a:endParaRPr b="0" lang="en-IN" sz="2000" spc="-1" strike="noStrike">
              <a:latin typeface="Arial"/>
            </a:endParaRPr>
          </a:p>
        </p:txBody>
      </p:sp>
      <p:sp>
        <p:nvSpPr>
          <p:cNvPr id="896" name="CustomShape 10"/>
          <p:cNvSpPr/>
          <p:nvPr/>
        </p:nvSpPr>
        <p:spPr>
          <a:xfrm>
            <a:off x="7543800" y="2590920"/>
            <a:ext cx="1142640" cy="304560"/>
          </a:xfrm>
          <a:prstGeom prst="rect">
            <a:avLst/>
          </a:prstGeom>
          <a:ln>
            <a:round/>
          </a:ln>
          <a:effectLst>
            <a:outerShdw blurRad="40000" dir="5400000" dist="20160" rotWithShape="0">
              <a:srgbClr val="000000">
                <a:alpha val="38000"/>
              </a:srgbClr>
            </a:outerShdw>
          </a:effectLst>
        </p:spPr>
        <p:style>
          <a:lnRef idx="3">
            <a:schemeClr val="lt1"/>
          </a:lnRef>
          <a:fillRef idx="1">
            <a:schemeClr val="accent2"/>
          </a:fillRef>
          <a:effectRef idx="1">
            <a:schemeClr val="accent2"/>
          </a:effectRef>
          <a:fontRef idx="minor"/>
        </p:style>
        <p:txBody>
          <a:bodyPr lIns="90000" rIns="90000" tIns="45000" bIns="45000" anchor="ctr"/>
          <a:p>
            <a:pPr algn="ctr">
              <a:lnSpc>
                <a:spcPct val="100000"/>
              </a:lnSpc>
            </a:pPr>
            <a:r>
              <a:rPr b="1" lang="en-IN" sz="2000" spc="-1" strike="noStrike">
                <a:solidFill>
                  <a:srgbClr val="ffffff"/>
                </a:solidFill>
                <a:latin typeface="Calibri"/>
              </a:rPr>
              <a:t>DL</a:t>
            </a:r>
            <a:endParaRPr b="0" lang="en-IN" sz="2000" spc="-1" strike="noStrike">
              <a:latin typeface="Arial"/>
            </a:endParaRPr>
          </a:p>
        </p:txBody>
      </p:sp>
      <p:sp>
        <p:nvSpPr>
          <p:cNvPr id="897" name="CustomShape 11"/>
          <p:cNvSpPr/>
          <p:nvPr/>
        </p:nvSpPr>
        <p:spPr>
          <a:xfrm>
            <a:off x="6400800" y="2895480"/>
            <a:ext cx="2285640" cy="304560"/>
          </a:xfrm>
          <a:prstGeom prst="rect">
            <a:avLst/>
          </a:prstGeom>
          <a:ln>
            <a:solidFill>
              <a:srgbClr val="46aac4"/>
            </a:solidFill>
            <a:round/>
          </a:ln>
          <a:effectLst>
            <a:outerShdw blurRad="40000" dir="5400000" dist="20160" rotWithShape="0">
              <a:srgbClr val="000000">
                <a:alpha val="38000"/>
              </a:srgbClr>
            </a:outerShdw>
          </a:effectLst>
        </p:spPr>
        <p:style>
          <a:lnRef idx="1">
            <a:schemeClr val="accent5"/>
          </a:lnRef>
          <a:fillRef idx="2">
            <a:schemeClr val="accent5"/>
          </a:fillRef>
          <a:effectRef idx="1">
            <a:schemeClr val="accent5"/>
          </a:effectRef>
          <a:fontRef idx="minor"/>
        </p:style>
        <p:txBody>
          <a:bodyPr lIns="90000" rIns="90000" tIns="45000" bIns="45000" anchor="ctr"/>
          <a:p>
            <a:pPr algn="ctr">
              <a:lnSpc>
                <a:spcPct val="100000"/>
              </a:lnSpc>
            </a:pPr>
            <a:r>
              <a:rPr b="1" lang="en-IN" sz="2000" spc="-1" strike="noStrike">
                <a:solidFill>
                  <a:srgbClr val="000000"/>
                </a:solidFill>
                <a:latin typeface="Calibri"/>
              </a:rPr>
              <a:t>SI (Source Idx )</a:t>
            </a:r>
            <a:endParaRPr b="0" lang="en-IN" sz="2000" spc="-1" strike="noStrike">
              <a:latin typeface="Arial"/>
            </a:endParaRPr>
          </a:p>
        </p:txBody>
      </p:sp>
      <p:sp>
        <p:nvSpPr>
          <p:cNvPr id="898" name="CustomShape 12"/>
          <p:cNvSpPr/>
          <p:nvPr/>
        </p:nvSpPr>
        <p:spPr>
          <a:xfrm>
            <a:off x="6400800" y="3200400"/>
            <a:ext cx="2285640" cy="304560"/>
          </a:xfrm>
          <a:prstGeom prst="rect">
            <a:avLst/>
          </a:prstGeom>
          <a:ln>
            <a:solidFill>
              <a:srgbClr val="46aac4"/>
            </a:solidFill>
            <a:round/>
          </a:ln>
          <a:effectLst>
            <a:outerShdw blurRad="40000" dir="5400000" dist="20160" rotWithShape="0">
              <a:srgbClr val="000000">
                <a:alpha val="38000"/>
              </a:srgbClr>
            </a:outerShdw>
          </a:effectLst>
        </p:spPr>
        <p:style>
          <a:lnRef idx="1">
            <a:schemeClr val="accent5"/>
          </a:lnRef>
          <a:fillRef idx="2">
            <a:schemeClr val="accent5"/>
          </a:fillRef>
          <a:effectRef idx="1">
            <a:schemeClr val="accent5"/>
          </a:effectRef>
          <a:fontRef idx="minor"/>
        </p:style>
        <p:txBody>
          <a:bodyPr lIns="90000" rIns="90000" tIns="45000" bIns="45000" anchor="ctr"/>
          <a:p>
            <a:pPr algn="ctr">
              <a:lnSpc>
                <a:spcPct val="100000"/>
              </a:lnSpc>
            </a:pPr>
            <a:r>
              <a:rPr b="1" lang="en-IN" sz="2000" spc="-1" strike="noStrike">
                <a:solidFill>
                  <a:srgbClr val="000000"/>
                </a:solidFill>
                <a:latin typeface="Calibri"/>
              </a:rPr>
              <a:t>DI (Dest. Idx)</a:t>
            </a:r>
            <a:endParaRPr b="0" lang="en-IN" sz="2000" spc="-1" strike="noStrike">
              <a:latin typeface="Arial"/>
            </a:endParaRPr>
          </a:p>
        </p:txBody>
      </p:sp>
      <p:sp>
        <p:nvSpPr>
          <p:cNvPr id="899" name="CustomShape 13"/>
          <p:cNvSpPr/>
          <p:nvPr/>
        </p:nvSpPr>
        <p:spPr>
          <a:xfrm>
            <a:off x="6400800" y="3505320"/>
            <a:ext cx="2285640" cy="304560"/>
          </a:xfrm>
          <a:prstGeom prst="rect">
            <a:avLst/>
          </a:prstGeom>
          <a:ln>
            <a:solidFill>
              <a:srgbClr val="46aac4"/>
            </a:solidFill>
            <a:round/>
          </a:ln>
          <a:effectLst>
            <a:outerShdw blurRad="40000" dir="5400000" dist="20160" rotWithShape="0">
              <a:srgbClr val="000000">
                <a:alpha val="38000"/>
              </a:srgbClr>
            </a:outerShdw>
          </a:effectLst>
        </p:spPr>
        <p:style>
          <a:lnRef idx="1">
            <a:schemeClr val="accent5"/>
          </a:lnRef>
          <a:fillRef idx="2">
            <a:schemeClr val="accent5"/>
          </a:fillRef>
          <a:effectRef idx="1">
            <a:schemeClr val="accent5"/>
          </a:effectRef>
          <a:fontRef idx="minor"/>
        </p:style>
        <p:txBody>
          <a:bodyPr lIns="90000" rIns="90000" tIns="45000" bIns="45000" anchor="ctr"/>
          <a:p>
            <a:pPr algn="ctr">
              <a:lnSpc>
                <a:spcPct val="100000"/>
              </a:lnSpc>
            </a:pPr>
            <a:r>
              <a:rPr b="1" lang="en-IN" sz="2000" spc="-1" strike="noStrike">
                <a:solidFill>
                  <a:srgbClr val="000000"/>
                </a:solidFill>
                <a:latin typeface="Calibri"/>
              </a:rPr>
              <a:t>BP (Base Ptr )</a:t>
            </a:r>
            <a:endParaRPr b="0" lang="en-IN" sz="2000" spc="-1" strike="noStrike">
              <a:latin typeface="Arial"/>
            </a:endParaRPr>
          </a:p>
        </p:txBody>
      </p:sp>
      <p:sp>
        <p:nvSpPr>
          <p:cNvPr id="900" name="CustomShape 14"/>
          <p:cNvSpPr/>
          <p:nvPr/>
        </p:nvSpPr>
        <p:spPr>
          <a:xfrm>
            <a:off x="6400800" y="3809880"/>
            <a:ext cx="2285640" cy="304560"/>
          </a:xfrm>
          <a:prstGeom prst="rect">
            <a:avLst/>
          </a:prstGeom>
          <a:ln>
            <a:solidFill>
              <a:srgbClr val="46aac4"/>
            </a:solidFill>
            <a:round/>
          </a:ln>
          <a:effectLst>
            <a:outerShdw blurRad="40000" dir="5400000" dist="20160" rotWithShape="0">
              <a:srgbClr val="000000">
                <a:alpha val="38000"/>
              </a:srgbClr>
            </a:outerShdw>
          </a:effectLst>
        </p:spPr>
        <p:style>
          <a:lnRef idx="1">
            <a:schemeClr val="accent5"/>
          </a:lnRef>
          <a:fillRef idx="2">
            <a:schemeClr val="accent5"/>
          </a:fillRef>
          <a:effectRef idx="1">
            <a:schemeClr val="accent5"/>
          </a:effectRef>
          <a:fontRef idx="minor"/>
        </p:style>
        <p:txBody>
          <a:bodyPr lIns="90000" rIns="90000" tIns="45000" bIns="45000" anchor="ctr"/>
          <a:p>
            <a:pPr algn="ctr">
              <a:lnSpc>
                <a:spcPct val="100000"/>
              </a:lnSpc>
            </a:pPr>
            <a:r>
              <a:rPr b="1" lang="en-IN" sz="2000" spc="-1" strike="noStrike">
                <a:solidFill>
                  <a:srgbClr val="000000"/>
                </a:solidFill>
                <a:latin typeface="Calibri"/>
              </a:rPr>
              <a:t>SP (Stack Ptr)</a:t>
            </a:r>
            <a:endParaRPr b="0" lang="en-IN" sz="2000" spc="-1" strike="noStrike">
              <a:latin typeface="Arial"/>
            </a:endParaRPr>
          </a:p>
        </p:txBody>
      </p:sp>
      <p:sp>
        <p:nvSpPr>
          <p:cNvPr id="901" name="CustomShape 15"/>
          <p:cNvSpPr/>
          <p:nvPr/>
        </p:nvSpPr>
        <p:spPr>
          <a:xfrm>
            <a:off x="6400800" y="4724280"/>
            <a:ext cx="2285640" cy="304560"/>
          </a:xfrm>
          <a:prstGeom prst="rect">
            <a:avLst/>
          </a:prstGeom>
          <a:ln>
            <a:solidFill>
              <a:srgbClr val="7d5fa0"/>
            </a:solidFill>
            <a:round/>
          </a:ln>
          <a:effectLst>
            <a:outerShdw blurRad="40000" dir="5400000" dist="20160" rotWithShape="0">
              <a:srgbClr val="000000">
                <a:alpha val="38000"/>
              </a:srgbClr>
            </a:outerShdw>
          </a:effectLst>
        </p:spPr>
        <p:style>
          <a:lnRef idx="1">
            <a:schemeClr val="accent4"/>
          </a:lnRef>
          <a:fillRef idx="2">
            <a:schemeClr val="accent4"/>
          </a:fillRef>
          <a:effectRef idx="1">
            <a:schemeClr val="accent4"/>
          </a:effectRef>
          <a:fontRef idx="minor"/>
        </p:style>
        <p:txBody>
          <a:bodyPr lIns="90000" rIns="90000" tIns="45000" bIns="45000" anchor="ctr"/>
          <a:p>
            <a:pPr algn="ctr">
              <a:lnSpc>
                <a:spcPct val="100000"/>
              </a:lnSpc>
            </a:pPr>
            <a:r>
              <a:rPr b="1" lang="en-IN" sz="2000" spc="-1" strike="noStrike">
                <a:solidFill>
                  <a:srgbClr val="000000"/>
                </a:solidFill>
                <a:latin typeface="Calibri"/>
              </a:rPr>
              <a:t>CS (Code Seg Reg)</a:t>
            </a:r>
            <a:endParaRPr b="0" lang="en-IN" sz="2000" spc="-1" strike="noStrike">
              <a:latin typeface="Arial"/>
            </a:endParaRPr>
          </a:p>
        </p:txBody>
      </p:sp>
      <p:sp>
        <p:nvSpPr>
          <p:cNvPr id="902" name="CustomShape 16"/>
          <p:cNvSpPr/>
          <p:nvPr/>
        </p:nvSpPr>
        <p:spPr>
          <a:xfrm>
            <a:off x="6400800" y="5029200"/>
            <a:ext cx="2285640" cy="304560"/>
          </a:xfrm>
          <a:prstGeom prst="rect">
            <a:avLst/>
          </a:prstGeom>
          <a:ln>
            <a:solidFill>
              <a:srgbClr val="7d5fa0"/>
            </a:solidFill>
            <a:round/>
          </a:ln>
          <a:effectLst>
            <a:outerShdw blurRad="40000" dir="5400000" dist="20160" rotWithShape="0">
              <a:srgbClr val="000000">
                <a:alpha val="38000"/>
              </a:srgbClr>
            </a:outerShdw>
          </a:effectLst>
        </p:spPr>
        <p:style>
          <a:lnRef idx="1">
            <a:schemeClr val="accent4"/>
          </a:lnRef>
          <a:fillRef idx="2">
            <a:schemeClr val="accent4"/>
          </a:fillRef>
          <a:effectRef idx="1">
            <a:schemeClr val="accent4"/>
          </a:effectRef>
          <a:fontRef idx="minor"/>
        </p:style>
        <p:txBody>
          <a:bodyPr lIns="90000" rIns="90000" tIns="45000" bIns="45000" anchor="ctr"/>
          <a:p>
            <a:pPr algn="ctr">
              <a:lnSpc>
                <a:spcPct val="100000"/>
              </a:lnSpc>
            </a:pPr>
            <a:r>
              <a:rPr b="1" lang="en-IN" sz="2000" spc="-1" strike="noStrike">
                <a:solidFill>
                  <a:srgbClr val="000000"/>
                </a:solidFill>
                <a:latin typeface="Calibri"/>
              </a:rPr>
              <a:t>DS (Data Seg Reg )</a:t>
            </a:r>
            <a:endParaRPr b="0" lang="en-IN" sz="2000" spc="-1" strike="noStrike">
              <a:latin typeface="Arial"/>
            </a:endParaRPr>
          </a:p>
        </p:txBody>
      </p:sp>
      <p:sp>
        <p:nvSpPr>
          <p:cNvPr id="903" name="CustomShape 17"/>
          <p:cNvSpPr/>
          <p:nvPr/>
        </p:nvSpPr>
        <p:spPr>
          <a:xfrm>
            <a:off x="6400800" y="5334120"/>
            <a:ext cx="2285640" cy="304560"/>
          </a:xfrm>
          <a:prstGeom prst="rect">
            <a:avLst/>
          </a:prstGeom>
          <a:ln>
            <a:solidFill>
              <a:srgbClr val="7d5fa0"/>
            </a:solidFill>
            <a:round/>
          </a:ln>
          <a:effectLst>
            <a:outerShdw blurRad="40000" dir="5400000" dist="20160" rotWithShape="0">
              <a:srgbClr val="000000">
                <a:alpha val="38000"/>
              </a:srgbClr>
            </a:outerShdw>
          </a:effectLst>
        </p:spPr>
        <p:style>
          <a:lnRef idx="1">
            <a:schemeClr val="accent4"/>
          </a:lnRef>
          <a:fillRef idx="2">
            <a:schemeClr val="accent4"/>
          </a:fillRef>
          <a:effectRef idx="1">
            <a:schemeClr val="accent4"/>
          </a:effectRef>
          <a:fontRef idx="minor"/>
        </p:style>
        <p:txBody>
          <a:bodyPr lIns="90000" rIns="90000" tIns="45000" bIns="45000" anchor="ctr"/>
          <a:p>
            <a:pPr algn="ctr">
              <a:lnSpc>
                <a:spcPct val="100000"/>
              </a:lnSpc>
            </a:pPr>
            <a:r>
              <a:rPr b="1" lang="en-IN" sz="2000" spc="-1" strike="noStrike">
                <a:solidFill>
                  <a:srgbClr val="000000"/>
                </a:solidFill>
                <a:latin typeface="Calibri"/>
              </a:rPr>
              <a:t>ES (Extra Seg Reg )</a:t>
            </a:r>
            <a:endParaRPr b="0" lang="en-IN" sz="2000" spc="-1" strike="noStrike">
              <a:latin typeface="Arial"/>
            </a:endParaRPr>
          </a:p>
        </p:txBody>
      </p:sp>
      <p:sp>
        <p:nvSpPr>
          <p:cNvPr id="904" name="CustomShape 18"/>
          <p:cNvSpPr/>
          <p:nvPr/>
        </p:nvSpPr>
        <p:spPr>
          <a:xfrm>
            <a:off x="6400800" y="5638680"/>
            <a:ext cx="2285640" cy="304560"/>
          </a:xfrm>
          <a:prstGeom prst="rect">
            <a:avLst/>
          </a:prstGeom>
          <a:ln>
            <a:solidFill>
              <a:srgbClr val="7d5fa0"/>
            </a:solidFill>
            <a:round/>
          </a:ln>
          <a:effectLst>
            <a:outerShdw blurRad="40000" dir="5400000" dist="20160" rotWithShape="0">
              <a:srgbClr val="000000">
                <a:alpha val="38000"/>
              </a:srgbClr>
            </a:outerShdw>
          </a:effectLst>
        </p:spPr>
        <p:style>
          <a:lnRef idx="1">
            <a:schemeClr val="accent4"/>
          </a:lnRef>
          <a:fillRef idx="2">
            <a:schemeClr val="accent4"/>
          </a:fillRef>
          <a:effectRef idx="1">
            <a:schemeClr val="accent4"/>
          </a:effectRef>
          <a:fontRef idx="minor"/>
        </p:style>
        <p:txBody>
          <a:bodyPr lIns="90000" rIns="90000" tIns="45000" bIns="45000" anchor="ctr"/>
          <a:p>
            <a:pPr algn="ctr">
              <a:lnSpc>
                <a:spcPct val="100000"/>
              </a:lnSpc>
            </a:pPr>
            <a:r>
              <a:rPr b="1" lang="en-IN" sz="2000" spc="-1" strike="noStrike">
                <a:solidFill>
                  <a:srgbClr val="000000"/>
                </a:solidFill>
                <a:latin typeface="Calibri"/>
              </a:rPr>
              <a:t>SS (Stack Seg Reg)</a:t>
            </a:r>
            <a:endParaRPr b="0" lang="en-IN" sz="2000" spc="-1" strike="noStrike">
              <a:latin typeface="Arial"/>
            </a:endParaRPr>
          </a:p>
        </p:txBody>
      </p:sp>
      <p:sp>
        <p:nvSpPr>
          <p:cNvPr id="905" name="CustomShape 19"/>
          <p:cNvSpPr/>
          <p:nvPr/>
        </p:nvSpPr>
        <p:spPr>
          <a:xfrm>
            <a:off x="6400800" y="6248520"/>
            <a:ext cx="2285640" cy="304560"/>
          </a:xfrm>
          <a:prstGeom prst="rect">
            <a:avLst/>
          </a:prstGeom>
          <a:ln>
            <a:solidFill>
              <a:srgbClr val="f59240"/>
            </a:solidFill>
            <a:round/>
          </a:ln>
          <a:effectLst>
            <a:outerShdw blurRad="40000" dir="5400000" dist="20160" rotWithShape="0">
              <a:srgbClr val="000000">
                <a:alpha val="38000"/>
              </a:srgbClr>
            </a:outerShdw>
          </a:effectLst>
        </p:spPr>
        <p:style>
          <a:lnRef idx="1">
            <a:schemeClr val="accent6"/>
          </a:lnRef>
          <a:fillRef idx="2">
            <a:schemeClr val="accent6"/>
          </a:fillRef>
          <a:effectRef idx="1">
            <a:schemeClr val="accent6"/>
          </a:effectRef>
          <a:fontRef idx="minor"/>
        </p:style>
        <p:txBody>
          <a:bodyPr lIns="90000" rIns="90000" tIns="45000" bIns="45000" anchor="ctr"/>
          <a:p>
            <a:pPr algn="ctr">
              <a:lnSpc>
                <a:spcPct val="100000"/>
              </a:lnSpc>
            </a:pPr>
            <a:r>
              <a:rPr b="1" lang="en-IN" sz="2000" spc="-1" strike="noStrike">
                <a:solidFill>
                  <a:srgbClr val="000000"/>
                </a:solidFill>
                <a:latin typeface="Calibri"/>
              </a:rPr>
              <a:t>IP (Intr Ptr)</a:t>
            </a:r>
            <a:endParaRPr b="0" lang="en-IN" sz="2000" spc="-1" strike="noStrike">
              <a:latin typeface="Arial"/>
            </a:endParaRPr>
          </a:p>
        </p:txBody>
      </p:sp>
      <p:sp>
        <p:nvSpPr>
          <p:cNvPr id="906" name="CustomShape 20"/>
          <p:cNvSpPr/>
          <p:nvPr/>
        </p:nvSpPr>
        <p:spPr>
          <a:xfrm>
            <a:off x="6400800" y="4267080"/>
            <a:ext cx="2285640" cy="304560"/>
          </a:xfrm>
          <a:prstGeom prst="rect">
            <a:avLst/>
          </a:prstGeom>
          <a:ln>
            <a:noFill/>
          </a:ln>
          <a:effectLst>
            <a:outerShdw blurRad="40000" dir="5400000" dist="23040" rotWithShape="0">
              <a:srgbClr val="000000">
                <a:alpha val="35000"/>
              </a:srgbClr>
            </a:outerShdw>
          </a:effectLst>
        </p:spPr>
        <p:style>
          <a:lnRef idx="0">
            <a:schemeClr val="dk1"/>
          </a:lnRef>
          <a:fillRef idx="3">
            <a:schemeClr val="dk1"/>
          </a:fillRef>
          <a:effectRef idx="3">
            <a:schemeClr val="dk1"/>
          </a:effectRef>
          <a:fontRef idx="minor"/>
        </p:style>
        <p:txBody>
          <a:bodyPr lIns="90000" rIns="90000" tIns="45000" bIns="45000" anchor="ctr"/>
          <a:p>
            <a:pPr algn="ctr">
              <a:lnSpc>
                <a:spcPct val="100000"/>
              </a:lnSpc>
            </a:pPr>
            <a:r>
              <a:rPr b="1" lang="en-IN" sz="2000" spc="-1" strike="noStrike">
                <a:solidFill>
                  <a:srgbClr val="ffffff"/>
                </a:solidFill>
                <a:latin typeface="Calibri"/>
              </a:rPr>
              <a:t>Z (Flag Reg)</a:t>
            </a:r>
            <a:endParaRPr b="0" lang="en-IN" sz="2000" spc="-1" strike="noStrike">
              <a:latin typeface="Arial"/>
            </a:endParaRPr>
          </a:p>
        </p:txBody>
      </p:sp>
      <p:sp>
        <p:nvSpPr>
          <p:cNvPr id="907" name="CustomShape 21"/>
          <p:cNvSpPr/>
          <p:nvPr/>
        </p:nvSpPr>
        <p:spPr>
          <a:xfrm>
            <a:off x="3809880" y="1371600"/>
            <a:ext cx="5105160" cy="699480"/>
          </a:xfrm>
          <a:prstGeom prst="rect">
            <a:avLst/>
          </a:prstGeom>
          <a:noFill/>
          <a:ln>
            <a:noFill/>
          </a:ln>
        </p:spPr>
        <p:style>
          <a:lnRef idx="0"/>
          <a:fillRef idx="0"/>
          <a:effectRef idx="0"/>
          <a:fontRef idx="minor"/>
        </p:style>
        <p:txBody>
          <a:bodyPr lIns="90000" rIns="90000" tIns="45000" bIns="45000"/>
          <a:p>
            <a:pPr>
              <a:lnSpc>
                <a:spcPct val="100000"/>
              </a:lnSpc>
            </a:pPr>
            <a:r>
              <a:rPr b="1" lang="en-IN" sz="2000" spc="-1" strike="noStrike">
                <a:solidFill>
                  <a:srgbClr val="000000"/>
                </a:solidFill>
                <a:latin typeface="Calibri"/>
              </a:rPr>
              <a:t>   </a:t>
            </a:r>
            <a:r>
              <a:rPr b="1" lang="en-IN" sz="2000" spc="-1" strike="noStrike">
                <a:solidFill>
                  <a:srgbClr val="000000"/>
                </a:solidFill>
                <a:latin typeface="Calibri"/>
              </a:rPr>
              <a:t>31                                    15                7                0</a:t>
            </a:r>
            <a:endParaRPr b="0" lang="en-IN" sz="2000" spc="-1" strike="noStrike">
              <a:latin typeface="Arial"/>
            </a:endParaRPr>
          </a:p>
        </p:txBody>
      </p:sp>
      <p:sp>
        <p:nvSpPr>
          <p:cNvPr id="908" name="CustomShape 22"/>
          <p:cNvSpPr/>
          <p:nvPr/>
        </p:nvSpPr>
        <p:spPr>
          <a:xfrm>
            <a:off x="4114800" y="1676520"/>
            <a:ext cx="2285640" cy="304560"/>
          </a:xfrm>
          <a:prstGeom prst="rect">
            <a:avLst/>
          </a:prstGeom>
          <a:ln>
            <a:round/>
          </a:ln>
          <a:effectLst>
            <a:outerShdw blurRad="40000" dir="5400000" dist="20160" rotWithShape="0">
              <a:srgbClr val="000000">
                <a:alpha val="38000"/>
              </a:srgbClr>
            </a:outerShdw>
          </a:effectLst>
        </p:spPr>
        <p:style>
          <a:lnRef idx="3">
            <a:schemeClr val="lt1"/>
          </a:lnRef>
          <a:fillRef idx="1">
            <a:schemeClr val="accent2"/>
          </a:fillRef>
          <a:effectRef idx="1">
            <a:schemeClr val="accent2"/>
          </a:effectRef>
          <a:fontRef idx="minor"/>
        </p:style>
        <p:txBody>
          <a:bodyPr lIns="90000" rIns="90000" tIns="45000" bIns="45000" anchor="ctr"/>
          <a:p>
            <a:pPr algn="ctr">
              <a:lnSpc>
                <a:spcPct val="100000"/>
              </a:lnSpc>
            </a:pPr>
            <a:r>
              <a:rPr b="1" lang="en-IN" sz="2000" spc="-1" strike="noStrike">
                <a:solidFill>
                  <a:srgbClr val="ffffff"/>
                </a:solidFill>
                <a:latin typeface="Calibri"/>
              </a:rPr>
              <a:t>EAX</a:t>
            </a:r>
            <a:endParaRPr b="0" lang="en-IN" sz="2000" spc="-1" strike="noStrike">
              <a:latin typeface="Arial"/>
            </a:endParaRPr>
          </a:p>
        </p:txBody>
      </p:sp>
      <p:sp>
        <p:nvSpPr>
          <p:cNvPr id="909" name="CustomShape 23"/>
          <p:cNvSpPr/>
          <p:nvPr/>
        </p:nvSpPr>
        <p:spPr>
          <a:xfrm>
            <a:off x="4114800" y="1981080"/>
            <a:ext cx="2285640" cy="304560"/>
          </a:xfrm>
          <a:prstGeom prst="rect">
            <a:avLst/>
          </a:prstGeom>
          <a:ln>
            <a:round/>
          </a:ln>
          <a:effectLst>
            <a:outerShdw blurRad="40000" dir="5400000" dist="20160" rotWithShape="0">
              <a:srgbClr val="000000">
                <a:alpha val="38000"/>
              </a:srgbClr>
            </a:outerShdw>
          </a:effectLst>
        </p:spPr>
        <p:style>
          <a:lnRef idx="3">
            <a:schemeClr val="lt1"/>
          </a:lnRef>
          <a:fillRef idx="1">
            <a:schemeClr val="accent2"/>
          </a:fillRef>
          <a:effectRef idx="1">
            <a:schemeClr val="accent2"/>
          </a:effectRef>
          <a:fontRef idx="minor"/>
        </p:style>
        <p:txBody>
          <a:bodyPr lIns="90000" rIns="90000" tIns="45000" bIns="45000" anchor="ctr"/>
          <a:p>
            <a:pPr algn="ctr">
              <a:lnSpc>
                <a:spcPct val="100000"/>
              </a:lnSpc>
            </a:pPr>
            <a:r>
              <a:rPr b="1" lang="en-IN" sz="2000" spc="-1" strike="noStrike">
                <a:solidFill>
                  <a:srgbClr val="ffffff"/>
                </a:solidFill>
                <a:latin typeface="Calibri"/>
              </a:rPr>
              <a:t>EBX</a:t>
            </a:r>
            <a:endParaRPr b="0" lang="en-IN" sz="2000" spc="-1" strike="noStrike">
              <a:latin typeface="Arial"/>
            </a:endParaRPr>
          </a:p>
        </p:txBody>
      </p:sp>
      <p:sp>
        <p:nvSpPr>
          <p:cNvPr id="910" name="CustomShape 24"/>
          <p:cNvSpPr/>
          <p:nvPr/>
        </p:nvSpPr>
        <p:spPr>
          <a:xfrm>
            <a:off x="4114800" y="2286000"/>
            <a:ext cx="2285640" cy="304560"/>
          </a:xfrm>
          <a:prstGeom prst="rect">
            <a:avLst/>
          </a:prstGeom>
          <a:ln>
            <a:round/>
          </a:ln>
          <a:effectLst>
            <a:outerShdw blurRad="40000" dir="5400000" dist="20160" rotWithShape="0">
              <a:srgbClr val="000000">
                <a:alpha val="38000"/>
              </a:srgbClr>
            </a:outerShdw>
          </a:effectLst>
        </p:spPr>
        <p:style>
          <a:lnRef idx="3">
            <a:schemeClr val="lt1"/>
          </a:lnRef>
          <a:fillRef idx="1">
            <a:schemeClr val="accent2"/>
          </a:fillRef>
          <a:effectRef idx="1">
            <a:schemeClr val="accent2"/>
          </a:effectRef>
          <a:fontRef idx="minor"/>
        </p:style>
        <p:txBody>
          <a:bodyPr lIns="90000" rIns="90000" tIns="45000" bIns="45000" anchor="ctr"/>
          <a:p>
            <a:pPr algn="ctr">
              <a:lnSpc>
                <a:spcPct val="100000"/>
              </a:lnSpc>
            </a:pPr>
            <a:r>
              <a:rPr b="1" lang="en-IN" sz="2000" spc="-1" strike="noStrike">
                <a:solidFill>
                  <a:srgbClr val="ffffff"/>
                </a:solidFill>
                <a:latin typeface="Calibri"/>
              </a:rPr>
              <a:t>ECX</a:t>
            </a:r>
            <a:endParaRPr b="0" lang="en-IN" sz="2000" spc="-1" strike="noStrike">
              <a:latin typeface="Arial"/>
            </a:endParaRPr>
          </a:p>
        </p:txBody>
      </p:sp>
      <p:sp>
        <p:nvSpPr>
          <p:cNvPr id="911" name="CustomShape 25"/>
          <p:cNvSpPr/>
          <p:nvPr/>
        </p:nvSpPr>
        <p:spPr>
          <a:xfrm>
            <a:off x="4114800" y="2590920"/>
            <a:ext cx="2285640" cy="304560"/>
          </a:xfrm>
          <a:prstGeom prst="rect">
            <a:avLst/>
          </a:prstGeom>
          <a:ln>
            <a:round/>
          </a:ln>
          <a:effectLst>
            <a:outerShdw blurRad="40000" dir="5400000" dist="20160" rotWithShape="0">
              <a:srgbClr val="000000">
                <a:alpha val="38000"/>
              </a:srgbClr>
            </a:outerShdw>
          </a:effectLst>
        </p:spPr>
        <p:style>
          <a:lnRef idx="3">
            <a:schemeClr val="lt1"/>
          </a:lnRef>
          <a:fillRef idx="1">
            <a:schemeClr val="accent2"/>
          </a:fillRef>
          <a:effectRef idx="1">
            <a:schemeClr val="accent2"/>
          </a:effectRef>
          <a:fontRef idx="minor"/>
        </p:style>
        <p:txBody>
          <a:bodyPr lIns="90000" rIns="90000" tIns="45000" bIns="45000" anchor="ctr"/>
          <a:p>
            <a:pPr algn="ctr">
              <a:lnSpc>
                <a:spcPct val="100000"/>
              </a:lnSpc>
            </a:pPr>
            <a:r>
              <a:rPr b="1" lang="en-IN" sz="2000" spc="-1" strike="noStrike">
                <a:solidFill>
                  <a:srgbClr val="ffffff"/>
                </a:solidFill>
                <a:latin typeface="Calibri"/>
              </a:rPr>
              <a:t>EDX</a:t>
            </a:r>
            <a:endParaRPr b="0" lang="en-IN" sz="2000" spc="-1" strike="noStrike">
              <a:latin typeface="Arial"/>
            </a:endParaRPr>
          </a:p>
        </p:txBody>
      </p:sp>
      <p:sp>
        <p:nvSpPr>
          <p:cNvPr id="912" name="CustomShape 26"/>
          <p:cNvSpPr/>
          <p:nvPr/>
        </p:nvSpPr>
        <p:spPr>
          <a:xfrm>
            <a:off x="4114800" y="2895480"/>
            <a:ext cx="2285640" cy="304560"/>
          </a:xfrm>
          <a:prstGeom prst="rect">
            <a:avLst/>
          </a:prstGeom>
          <a:ln>
            <a:solidFill>
              <a:srgbClr val="46aac4"/>
            </a:solidFill>
            <a:round/>
          </a:ln>
          <a:effectLst>
            <a:outerShdw blurRad="40000" dir="5400000" dist="20160" rotWithShape="0">
              <a:srgbClr val="000000">
                <a:alpha val="38000"/>
              </a:srgbClr>
            </a:outerShdw>
          </a:effectLst>
        </p:spPr>
        <p:style>
          <a:lnRef idx="1">
            <a:schemeClr val="accent5"/>
          </a:lnRef>
          <a:fillRef idx="2">
            <a:schemeClr val="accent5"/>
          </a:fillRef>
          <a:effectRef idx="1">
            <a:schemeClr val="accent5"/>
          </a:effectRef>
          <a:fontRef idx="minor"/>
        </p:style>
        <p:txBody>
          <a:bodyPr lIns="90000" rIns="90000" tIns="45000" bIns="45000" anchor="ctr"/>
          <a:p>
            <a:pPr algn="ctr">
              <a:lnSpc>
                <a:spcPct val="100000"/>
              </a:lnSpc>
            </a:pPr>
            <a:r>
              <a:rPr b="1" lang="en-IN" sz="2000" spc="-1" strike="noStrike">
                <a:solidFill>
                  <a:srgbClr val="000000"/>
                </a:solidFill>
                <a:latin typeface="Calibri"/>
              </a:rPr>
              <a:t>ESI</a:t>
            </a:r>
            <a:endParaRPr b="0" lang="en-IN" sz="2000" spc="-1" strike="noStrike">
              <a:latin typeface="Arial"/>
            </a:endParaRPr>
          </a:p>
        </p:txBody>
      </p:sp>
      <p:sp>
        <p:nvSpPr>
          <p:cNvPr id="913" name="CustomShape 27"/>
          <p:cNvSpPr/>
          <p:nvPr/>
        </p:nvSpPr>
        <p:spPr>
          <a:xfrm>
            <a:off x="4114800" y="3200400"/>
            <a:ext cx="2285640" cy="304560"/>
          </a:xfrm>
          <a:prstGeom prst="rect">
            <a:avLst/>
          </a:prstGeom>
          <a:ln>
            <a:solidFill>
              <a:srgbClr val="46aac4"/>
            </a:solidFill>
            <a:round/>
          </a:ln>
          <a:effectLst>
            <a:outerShdw blurRad="40000" dir="5400000" dist="20160" rotWithShape="0">
              <a:srgbClr val="000000">
                <a:alpha val="38000"/>
              </a:srgbClr>
            </a:outerShdw>
          </a:effectLst>
        </p:spPr>
        <p:style>
          <a:lnRef idx="1">
            <a:schemeClr val="accent5"/>
          </a:lnRef>
          <a:fillRef idx="2">
            <a:schemeClr val="accent5"/>
          </a:fillRef>
          <a:effectRef idx="1">
            <a:schemeClr val="accent5"/>
          </a:effectRef>
          <a:fontRef idx="minor"/>
        </p:style>
        <p:txBody>
          <a:bodyPr lIns="90000" rIns="90000" tIns="45000" bIns="45000" anchor="ctr"/>
          <a:p>
            <a:pPr algn="ctr">
              <a:lnSpc>
                <a:spcPct val="100000"/>
              </a:lnSpc>
            </a:pPr>
            <a:r>
              <a:rPr b="1" lang="en-IN" sz="2000" spc="-1" strike="noStrike">
                <a:solidFill>
                  <a:srgbClr val="000000"/>
                </a:solidFill>
                <a:latin typeface="Calibri"/>
              </a:rPr>
              <a:t>EDI</a:t>
            </a:r>
            <a:endParaRPr b="0" lang="en-IN" sz="2000" spc="-1" strike="noStrike">
              <a:latin typeface="Arial"/>
            </a:endParaRPr>
          </a:p>
        </p:txBody>
      </p:sp>
      <p:sp>
        <p:nvSpPr>
          <p:cNvPr id="914" name="CustomShape 28"/>
          <p:cNvSpPr/>
          <p:nvPr/>
        </p:nvSpPr>
        <p:spPr>
          <a:xfrm>
            <a:off x="4114800" y="3505320"/>
            <a:ext cx="2285640" cy="304560"/>
          </a:xfrm>
          <a:prstGeom prst="rect">
            <a:avLst/>
          </a:prstGeom>
          <a:ln>
            <a:solidFill>
              <a:srgbClr val="46aac4"/>
            </a:solidFill>
            <a:round/>
          </a:ln>
          <a:effectLst>
            <a:outerShdw blurRad="40000" dir="5400000" dist="20160" rotWithShape="0">
              <a:srgbClr val="000000">
                <a:alpha val="38000"/>
              </a:srgbClr>
            </a:outerShdw>
          </a:effectLst>
        </p:spPr>
        <p:style>
          <a:lnRef idx="1">
            <a:schemeClr val="accent5"/>
          </a:lnRef>
          <a:fillRef idx="2">
            <a:schemeClr val="accent5"/>
          </a:fillRef>
          <a:effectRef idx="1">
            <a:schemeClr val="accent5"/>
          </a:effectRef>
          <a:fontRef idx="minor"/>
        </p:style>
        <p:txBody>
          <a:bodyPr lIns="90000" rIns="90000" tIns="45000" bIns="45000" anchor="ctr"/>
          <a:p>
            <a:pPr algn="ctr">
              <a:lnSpc>
                <a:spcPct val="100000"/>
              </a:lnSpc>
            </a:pPr>
            <a:r>
              <a:rPr b="1" lang="en-IN" sz="2000" spc="-1" strike="noStrike">
                <a:solidFill>
                  <a:srgbClr val="000000"/>
                </a:solidFill>
                <a:latin typeface="Calibri"/>
              </a:rPr>
              <a:t>EBP</a:t>
            </a:r>
            <a:endParaRPr b="0" lang="en-IN" sz="2000" spc="-1" strike="noStrike">
              <a:latin typeface="Arial"/>
            </a:endParaRPr>
          </a:p>
        </p:txBody>
      </p:sp>
      <p:sp>
        <p:nvSpPr>
          <p:cNvPr id="915" name="CustomShape 29"/>
          <p:cNvSpPr/>
          <p:nvPr/>
        </p:nvSpPr>
        <p:spPr>
          <a:xfrm>
            <a:off x="4114800" y="3809880"/>
            <a:ext cx="2285640" cy="304560"/>
          </a:xfrm>
          <a:prstGeom prst="rect">
            <a:avLst/>
          </a:prstGeom>
          <a:ln>
            <a:solidFill>
              <a:srgbClr val="46aac4"/>
            </a:solidFill>
            <a:round/>
          </a:ln>
          <a:effectLst>
            <a:outerShdw blurRad="40000" dir="5400000" dist="20160" rotWithShape="0">
              <a:srgbClr val="000000">
                <a:alpha val="38000"/>
              </a:srgbClr>
            </a:outerShdw>
          </a:effectLst>
        </p:spPr>
        <p:style>
          <a:lnRef idx="1">
            <a:schemeClr val="accent5"/>
          </a:lnRef>
          <a:fillRef idx="2">
            <a:schemeClr val="accent5"/>
          </a:fillRef>
          <a:effectRef idx="1">
            <a:schemeClr val="accent5"/>
          </a:effectRef>
          <a:fontRef idx="minor"/>
        </p:style>
        <p:txBody>
          <a:bodyPr lIns="90000" rIns="90000" tIns="45000" bIns="45000" anchor="ctr"/>
          <a:p>
            <a:pPr algn="ctr">
              <a:lnSpc>
                <a:spcPct val="100000"/>
              </a:lnSpc>
            </a:pPr>
            <a:r>
              <a:rPr b="1" lang="en-IN" sz="2000" spc="-1" strike="noStrike">
                <a:solidFill>
                  <a:srgbClr val="000000"/>
                </a:solidFill>
                <a:latin typeface="Calibri"/>
              </a:rPr>
              <a:t>ESP</a:t>
            </a:r>
            <a:endParaRPr b="0" lang="en-IN" sz="2000" spc="-1" strike="noStrike">
              <a:latin typeface="Arial"/>
            </a:endParaRPr>
          </a:p>
        </p:txBody>
      </p:sp>
      <p:sp>
        <p:nvSpPr>
          <p:cNvPr id="916" name="CustomShape 30"/>
          <p:cNvSpPr/>
          <p:nvPr/>
        </p:nvSpPr>
        <p:spPr>
          <a:xfrm>
            <a:off x="4114800" y="4724280"/>
            <a:ext cx="2285640" cy="304560"/>
          </a:xfrm>
          <a:prstGeom prst="rect">
            <a:avLst/>
          </a:prstGeom>
          <a:ln>
            <a:solidFill>
              <a:srgbClr val="7d5fa0"/>
            </a:solidFill>
            <a:round/>
          </a:ln>
          <a:effectLst>
            <a:outerShdw blurRad="40000" dir="5400000" dist="20160" rotWithShape="0">
              <a:srgbClr val="000000">
                <a:alpha val="38000"/>
              </a:srgbClr>
            </a:outerShdw>
          </a:effectLst>
        </p:spPr>
        <p:style>
          <a:lnRef idx="1">
            <a:schemeClr val="accent4"/>
          </a:lnRef>
          <a:fillRef idx="2">
            <a:schemeClr val="accent4"/>
          </a:fillRef>
          <a:effectRef idx="1">
            <a:schemeClr val="accent4"/>
          </a:effectRef>
          <a:fontRef idx="minor"/>
        </p:style>
        <p:txBody>
          <a:bodyPr lIns="90000" rIns="90000" tIns="45000" bIns="45000" anchor="ctr"/>
          <a:p>
            <a:pPr algn="ctr">
              <a:lnSpc>
                <a:spcPct val="100000"/>
              </a:lnSpc>
            </a:pPr>
            <a:r>
              <a:rPr b="1" lang="en-IN" sz="2000" spc="-1" strike="noStrike">
                <a:solidFill>
                  <a:srgbClr val="000000"/>
                </a:solidFill>
                <a:latin typeface="Calibri"/>
              </a:rPr>
              <a:t>ECS</a:t>
            </a:r>
            <a:endParaRPr b="0" lang="en-IN" sz="2000" spc="-1" strike="noStrike">
              <a:latin typeface="Arial"/>
            </a:endParaRPr>
          </a:p>
        </p:txBody>
      </p:sp>
      <p:sp>
        <p:nvSpPr>
          <p:cNvPr id="917" name="CustomShape 31"/>
          <p:cNvSpPr/>
          <p:nvPr/>
        </p:nvSpPr>
        <p:spPr>
          <a:xfrm>
            <a:off x="4114800" y="5029200"/>
            <a:ext cx="2285640" cy="304560"/>
          </a:xfrm>
          <a:prstGeom prst="rect">
            <a:avLst/>
          </a:prstGeom>
          <a:ln>
            <a:solidFill>
              <a:srgbClr val="7d5fa0"/>
            </a:solidFill>
            <a:round/>
          </a:ln>
          <a:effectLst>
            <a:outerShdw blurRad="40000" dir="5400000" dist="20160" rotWithShape="0">
              <a:srgbClr val="000000">
                <a:alpha val="38000"/>
              </a:srgbClr>
            </a:outerShdw>
          </a:effectLst>
        </p:spPr>
        <p:style>
          <a:lnRef idx="1">
            <a:schemeClr val="accent4"/>
          </a:lnRef>
          <a:fillRef idx="2">
            <a:schemeClr val="accent4"/>
          </a:fillRef>
          <a:effectRef idx="1">
            <a:schemeClr val="accent4"/>
          </a:effectRef>
          <a:fontRef idx="minor"/>
        </p:style>
        <p:txBody>
          <a:bodyPr lIns="90000" rIns="90000" tIns="45000" bIns="45000" anchor="ctr"/>
          <a:p>
            <a:pPr algn="ctr">
              <a:lnSpc>
                <a:spcPct val="100000"/>
              </a:lnSpc>
            </a:pPr>
            <a:r>
              <a:rPr b="1" lang="en-IN" sz="2000" spc="-1" strike="noStrike">
                <a:solidFill>
                  <a:srgbClr val="000000"/>
                </a:solidFill>
                <a:latin typeface="Calibri"/>
              </a:rPr>
              <a:t>EDS</a:t>
            </a:r>
            <a:endParaRPr b="0" lang="en-IN" sz="2000" spc="-1" strike="noStrike">
              <a:latin typeface="Arial"/>
            </a:endParaRPr>
          </a:p>
        </p:txBody>
      </p:sp>
      <p:sp>
        <p:nvSpPr>
          <p:cNvPr id="918" name="CustomShape 32"/>
          <p:cNvSpPr/>
          <p:nvPr/>
        </p:nvSpPr>
        <p:spPr>
          <a:xfrm>
            <a:off x="4114800" y="5334120"/>
            <a:ext cx="2285640" cy="304560"/>
          </a:xfrm>
          <a:prstGeom prst="rect">
            <a:avLst/>
          </a:prstGeom>
          <a:ln>
            <a:solidFill>
              <a:srgbClr val="7d5fa0"/>
            </a:solidFill>
            <a:round/>
          </a:ln>
          <a:effectLst>
            <a:outerShdw blurRad="40000" dir="5400000" dist="20160" rotWithShape="0">
              <a:srgbClr val="000000">
                <a:alpha val="38000"/>
              </a:srgbClr>
            </a:outerShdw>
          </a:effectLst>
        </p:spPr>
        <p:style>
          <a:lnRef idx="1">
            <a:schemeClr val="accent4"/>
          </a:lnRef>
          <a:fillRef idx="2">
            <a:schemeClr val="accent4"/>
          </a:fillRef>
          <a:effectRef idx="1">
            <a:schemeClr val="accent4"/>
          </a:effectRef>
          <a:fontRef idx="minor"/>
        </p:style>
        <p:txBody>
          <a:bodyPr lIns="90000" rIns="90000" tIns="45000" bIns="45000" anchor="ctr"/>
          <a:p>
            <a:pPr algn="ctr">
              <a:lnSpc>
                <a:spcPct val="100000"/>
              </a:lnSpc>
            </a:pPr>
            <a:r>
              <a:rPr b="1" lang="en-IN" sz="2000" spc="-1" strike="noStrike">
                <a:solidFill>
                  <a:srgbClr val="000000"/>
                </a:solidFill>
                <a:latin typeface="Calibri"/>
              </a:rPr>
              <a:t>EES</a:t>
            </a:r>
            <a:endParaRPr b="0" lang="en-IN" sz="2000" spc="-1" strike="noStrike">
              <a:latin typeface="Arial"/>
            </a:endParaRPr>
          </a:p>
        </p:txBody>
      </p:sp>
      <p:sp>
        <p:nvSpPr>
          <p:cNvPr id="919" name="CustomShape 33"/>
          <p:cNvSpPr/>
          <p:nvPr/>
        </p:nvSpPr>
        <p:spPr>
          <a:xfrm>
            <a:off x="4114800" y="5638680"/>
            <a:ext cx="2285640" cy="304560"/>
          </a:xfrm>
          <a:prstGeom prst="rect">
            <a:avLst/>
          </a:prstGeom>
          <a:ln>
            <a:solidFill>
              <a:srgbClr val="7d5fa0"/>
            </a:solidFill>
            <a:round/>
          </a:ln>
          <a:effectLst>
            <a:outerShdw blurRad="40000" dir="5400000" dist="20160" rotWithShape="0">
              <a:srgbClr val="000000">
                <a:alpha val="38000"/>
              </a:srgbClr>
            </a:outerShdw>
          </a:effectLst>
        </p:spPr>
        <p:style>
          <a:lnRef idx="1">
            <a:schemeClr val="accent4"/>
          </a:lnRef>
          <a:fillRef idx="2">
            <a:schemeClr val="accent4"/>
          </a:fillRef>
          <a:effectRef idx="1">
            <a:schemeClr val="accent4"/>
          </a:effectRef>
          <a:fontRef idx="minor"/>
        </p:style>
        <p:txBody>
          <a:bodyPr lIns="90000" rIns="90000" tIns="45000" bIns="45000" anchor="ctr"/>
          <a:p>
            <a:pPr algn="ctr">
              <a:lnSpc>
                <a:spcPct val="100000"/>
              </a:lnSpc>
            </a:pPr>
            <a:r>
              <a:rPr b="1" lang="en-IN" sz="2000" spc="-1" strike="noStrike">
                <a:solidFill>
                  <a:srgbClr val="000000"/>
                </a:solidFill>
                <a:latin typeface="Calibri"/>
              </a:rPr>
              <a:t>ESS</a:t>
            </a:r>
            <a:endParaRPr b="0" lang="en-IN" sz="2000" spc="-1" strike="noStrike">
              <a:latin typeface="Arial"/>
            </a:endParaRPr>
          </a:p>
        </p:txBody>
      </p:sp>
      <p:sp>
        <p:nvSpPr>
          <p:cNvPr id="920" name="CustomShape 34"/>
          <p:cNvSpPr/>
          <p:nvPr/>
        </p:nvSpPr>
        <p:spPr>
          <a:xfrm>
            <a:off x="4114800" y="6248520"/>
            <a:ext cx="2285640" cy="304560"/>
          </a:xfrm>
          <a:prstGeom prst="rect">
            <a:avLst/>
          </a:prstGeom>
          <a:ln>
            <a:solidFill>
              <a:srgbClr val="f59240"/>
            </a:solidFill>
            <a:round/>
          </a:ln>
          <a:effectLst>
            <a:outerShdw blurRad="40000" dir="5400000" dist="20160" rotWithShape="0">
              <a:srgbClr val="000000">
                <a:alpha val="38000"/>
              </a:srgbClr>
            </a:outerShdw>
          </a:effectLst>
        </p:spPr>
        <p:style>
          <a:lnRef idx="1">
            <a:schemeClr val="accent6"/>
          </a:lnRef>
          <a:fillRef idx="2">
            <a:schemeClr val="accent6"/>
          </a:fillRef>
          <a:effectRef idx="1">
            <a:schemeClr val="accent6"/>
          </a:effectRef>
          <a:fontRef idx="minor"/>
        </p:style>
        <p:txBody>
          <a:bodyPr lIns="90000" rIns="90000" tIns="45000" bIns="45000" anchor="ctr"/>
          <a:p>
            <a:pPr algn="ctr">
              <a:lnSpc>
                <a:spcPct val="100000"/>
              </a:lnSpc>
            </a:pPr>
            <a:r>
              <a:rPr b="1" lang="en-IN" sz="2000" spc="-1" strike="noStrike">
                <a:solidFill>
                  <a:srgbClr val="000000"/>
                </a:solidFill>
                <a:latin typeface="Calibri"/>
              </a:rPr>
              <a:t>EIP</a:t>
            </a:r>
            <a:endParaRPr b="0" lang="en-IN" sz="2000" spc="-1" strike="noStrike">
              <a:latin typeface="Arial"/>
            </a:endParaRPr>
          </a:p>
        </p:txBody>
      </p:sp>
      <p:sp>
        <p:nvSpPr>
          <p:cNvPr id="921" name="CustomShape 35"/>
          <p:cNvSpPr/>
          <p:nvPr/>
        </p:nvSpPr>
        <p:spPr>
          <a:xfrm>
            <a:off x="4114800" y="4267080"/>
            <a:ext cx="2285640" cy="304560"/>
          </a:xfrm>
          <a:prstGeom prst="rect">
            <a:avLst/>
          </a:prstGeom>
          <a:ln>
            <a:noFill/>
          </a:ln>
          <a:effectLst>
            <a:outerShdw blurRad="40000" dir="5400000" dist="23040" rotWithShape="0">
              <a:srgbClr val="000000">
                <a:alpha val="35000"/>
              </a:srgbClr>
            </a:outerShdw>
          </a:effectLst>
        </p:spPr>
        <p:style>
          <a:lnRef idx="0">
            <a:schemeClr val="dk1"/>
          </a:lnRef>
          <a:fillRef idx="3">
            <a:schemeClr val="dk1"/>
          </a:fillRef>
          <a:effectRef idx="3">
            <a:schemeClr val="dk1"/>
          </a:effectRef>
          <a:fontRef idx="minor"/>
        </p:style>
        <p:txBody>
          <a:bodyPr lIns="90000" rIns="90000" tIns="45000" bIns="45000" anchor="ctr"/>
          <a:p>
            <a:pPr algn="ctr">
              <a:lnSpc>
                <a:spcPct val="100000"/>
              </a:lnSpc>
            </a:pPr>
            <a:r>
              <a:rPr b="1" lang="en-IN" sz="2000" spc="-1" strike="noStrike">
                <a:solidFill>
                  <a:srgbClr val="ffffff"/>
                </a:solidFill>
                <a:latin typeface="Calibri"/>
              </a:rPr>
              <a:t>EZ</a:t>
            </a:r>
            <a:endParaRPr b="0" lang="en-IN" sz="2000" spc="-1" strike="noStrike">
              <a:latin typeface="Arial"/>
            </a:endParaRPr>
          </a:p>
        </p:txBody>
      </p:sp>
      <p:sp>
        <p:nvSpPr>
          <p:cNvPr id="922" name="CustomShape 36"/>
          <p:cNvSpPr/>
          <p:nvPr/>
        </p:nvSpPr>
        <p:spPr>
          <a:xfrm>
            <a:off x="3962520" y="1295280"/>
            <a:ext cx="2437920" cy="5409720"/>
          </a:xfrm>
          <a:prstGeom prst="rect">
            <a:avLst/>
          </a:prstGeom>
          <a:solidFill>
            <a:schemeClr val="lt1">
              <a:alpha val="68000"/>
            </a:schemeClr>
          </a:solidFill>
          <a:ln>
            <a:noFill/>
          </a:ln>
        </p:spPr>
        <p:style>
          <a:lnRef idx="2">
            <a:schemeClr val="accent2"/>
          </a:lnRef>
          <a:fillRef idx="1">
            <a:schemeClr val="lt1"/>
          </a:fillRef>
          <a:effectRef idx="0">
            <a:schemeClr val="accent2"/>
          </a:effectRef>
          <a:fontRef idx="minor"/>
        </p:style>
      </p:sp>
    </p:spTree>
  </p:cSld>
  <mc:AlternateContent>
    <mc:Choice Requires="p14">
      <p:transition spd="slow" p14:dur="2000"/>
    </mc:Choice>
    <mc:Fallback>
      <p:transition spd="slow"/>
    </mc:Fallback>
  </mc:AlternateContent>
  <p:timing>
    <p:tnLst>
      <p:par>
        <p:cTn id="351" dur="indefinite" restart="never" nodeType="tmRoot">
          <p:childTnLst>
            <p:seq>
              <p:cTn id="352" dur="indefinite" nodeType="mainSeq">
                <p:childTnLst>
                  <p:par>
                    <p:cTn id="353" fill="hold">
                      <p:stCondLst>
                        <p:cond delay="indefinite"/>
                      </p:stCondLst>
                      <p:childTnLst>
                        <p:par>
                          <p:cTn id="354" fill="hold">
                            <p:stCondLst>
                              <p:cond delay="0"/>
                            </p:stCondLst>
                            <p:childTnLst>
                              <p:par>
                                <p:cTn id="355" nodeType="clickEffect" fill="hold" presetClass="entr" presetID="3" presetSubtype="10">
                                  <p:stCondLst>
                                    <p:cond delay="0"/>
                                  </p:stCondLst>
                                  <p:childTnLst>
                                    <p:set>
                                      <p:cBhvr>
                                        <p:cTn id="356" dur="1" fill="hold">
                                          <p:stCondLst>
                                            <p:cond delay="0"/>
                                          </p:stCondLst>
                                        </p:cTn>
                                        <p:tgtEl>
                                          <p:spTgt spid="888">
                                            <p:txEl>
                                              <p:pRg st="0" end="0"/>
                                            </p:txEl>
                                          </p:spTgt>
                                        </p:tgtEl>
                                        <p:attrNameLst>
                                          <p:attrName>style.visibility</p:attrName>
                                        </p:attrNameLst>
                                      </p:cBhvr>
                                      <p:to>
                                        <p:strVal val="visible"/>
                                      </p:to>
                                    </p:set>
                                    <p:animEffect filter="blinds(horizontal)" transition="in">
                                      <p:cBhvr additive="repl">
                                        <p:cTn id="357" dur="500"/>
                                        <p:tgtEl>
                                          <p:spTgt spid="888">
                                            <p:txEl>
                                              <p:pRg st="0" end="0"/>
                                            </p:txEl>
                                          </p:spTgt>
                                        </p:tgtEl>
                                      </p:cBhvr>
                                    </p:animEffect>
                                  </p:childTnLst>
                                </p:cTn>
                              </p:par>
                            </p:childTnLst>
                          </p:cTn>
                        </p:par>
                      </p:childTnLst>
                    </p:cTn>
                  </p:par>
                  <p:par>
                    <p:cTn id="358" fill="hold">
                      <p:stCondLst>
                        <p:cond delay="indefinite"/>
                      </p:stCondLst>
                      <p:childTnLst>
                        <p:par>
                          <p:cTn id="359" fill="hold">
                            <p:stCondLst>
                              <p:cond delay="0"/>
                            </p:stCondLst>
                            <p:childTnLst>
                              <p:par>
                                <p:cTn id="360" nodeType="clickEffect" fill="hold" presetClass="entr" presetID="3" presetSubtype="10">
                                  <p:stCondLst>
                                    <p:cond delay="0"/>
                                  </p:stCondLst>
                                  <p:childTnLst>
                                    <p:set>
                                      <p:cBhvr>
                                        <p:cTn id="361" dur="1" fill="hold">
                                          <p:stCondLst>
                                            <p:cond delay="0"/>
                                          </p:stCondLst>
                                        </p:cTn>
                                        <p:tgtEl>
                                          <p:spTgt spid="888">
                                            <p:txEl>
                                              <p:pRg st="1" end="1"/>
                                            </p:txEl>
                                          </p:spTgt>
                                        </p:tgtEl>
                                        <p:attrNameLst>
                                          <p:attrName>style.visibility</p:attrName>
                                        </p:attrNameLst>
                                      </p:cBhvr>
                                      <p:to>
                                        <p:strVal val="visible"/>
                                      </p:to>
                                    </p:set>
                                    <p:animEffect filter="blinds(horizontal)" transition="in">
                                      <p:cBhvr additive="repl">
                                        <p:cTn id="362" dur="500"/>
                                        <p:tgtEl>
                                          <p:spTgt spid="888">
                                            <p:txEl>
                                              <p:pRg st="1" end="1"/>
                                            </p:txEl>
                                          </p:spTgt>
                                        </p:tgtEl>
                                      </p:cBhvr>
                                    </p:animEffect>
                                  </p:childTnLst>
                                </p:cTn>
                              </p:par>
                              <p:par>
                                <p:cTn id="363" nodeType="withEffect" fill="hold" presetClass="entr" presetID="3" presetSubtype="10">
                                  <p:stCondLst>
                                    <p:cond delay="0"/>
                                  </p:stCondLst>
                                  <p:childTnLst>
                                    <p:set>
                                      <p:cBhvr>
                                        <p:cTn id="364" dur="1" fill="hold">
                                          <p:stCondLst>
                                            <p:cond delay="0"/>
                                          </p:stCondLst>
                                        </p:cTn>
                                        <p:tgtEl>
                                          <p:spTgt spid="888">
                                            <p:txEl>
                                              <p:pRg st="2" end="2"/>
                                            </p:txEl>
                                          </p:spTgt>
                                        </p:tgtEl>
                                        <p:attrNameLst>
                                          <p:attrName>style.visibility</p:attrName>
                                        </p:attrNameLst>
                                      </p:cBhvr>
                                      <p:to>
                                        <p:strVal val="visible"/>
                                      </p:to>
                                    </p:set>
                                    <p:animEffect filter="blinds(horizontal)" transition="in">
                                      <p:cBhvr additive="repl">
                                        <p:cTn id="365" dur="500"/>
                                        <p:tgtEl>
                                          <p:spTgt spid="888">
                                            <p:txEl>
                                              <p:pRg st="2" end="2"/>
                                            </p:txEl>
                                          </p:spTgt>
                                        </p:tgtEl>
                                      </p:cBhvr>
                                    </p:animEffect>
                                  </p:childTnLst>
                                </p:cTn>
                              </p:par>
                              <p:par>
                                <p:cTn id="366" nodeType="withEffect" fill="hold" presetClass="entr" presetID="3" presetSubtype="10">
                                  <p:stCondLst>
                                    <p:cond delay="0"/>
                                  </p:stCondLst>
                                  <p:childTnLst>
                                    <p:set>
                                      <p:cBhvr>
                                        <p:cTn id="367" dur="1" fill="hold">
                                          <p:stCondLst>
                                            <p:cond delay="0"/>
                                          </p:stCondLst>
                                        </p:cTn>
                                        <p:tgtEl>
                                          <p:spTgt spid="888">
                                            <p:txEl>
                                              <p:pRg st="3" end="3"/>
                                            </p:txEl>
                                          </p:spTgt>
                                        </p:tgtEl>
                                        <p:attrNameLst>
                                          <p:attrName>style.visibility</p:attrName>
                                        </p:attrNameLst>
                                      </p:cBhvr>
                                      <p:to>
                                        <p:strVal val="visible"/>
                                      </p:to>
                                    </p:set>
                                    <p:animEffect filter="blinds(horizontal)" transition="in">
                                      <p:cBhvr additive="repl">
                                        <p:cTn id="368" dur="500"/>
                                        <p:tgtEl>
                                          <p:spTgt spid="888">
                                            <p:txEl>
                                              <p:pRg st="3" end="3"/>
                                            </p:txEl>
                                          </p:spTgt>
                                        </p:tgtEl>
                                      </p:cBhvr>
                                    </p:animEffect>
                                  </p:childTnLst>
                                </p:cTn>
                              </p:par>
                            </p:childTnLst>
                          </p:cTn>
                        </p:par>
                      </p:childTnLst>
                    </p:cTn>
                  </p:par>
                  <p:par>
                    <p:cTn id="369" fill="hold">
                      <p:stCondLst>
                        <p:cond delay="indefinite"/>
                      </p:stCondLst>
                      <p:childTnLst>
                        <p:par>
                          <p:cTn id="370" fill="hold">
                            <p:stCondLst>
                              <p:cond delay="0"/>
                            </p:stCondLst>
                            <p:childTnLst>
                              <p:par>
                                <p:cTn id="371" nodeType="clickEffect" fill="hold" presetClass="entr" presetID="3" presetSubtype="10">
                                  <p:stCondLst>
                                    <p:cond delay="0"/>
                                  </p:stCondLst>
                                  <p:childTnLst>
                                    <p:set>
                                      <p:cBhvr>
                                        <p:cTn id="372" dur="1" fill="hold">
                                          <p:stCondLst>
                                            <p:cond delay="0"/>
                                          </p:stCondLst>
                                        </p:cTn>
                                        <p:tgtEl>
                                          <p:spTgt spid="889"/>
                                        </p:tgtEl>
                                        <p:attrNameLst>
                                          <p:attrName>style.visibility</p:attrName>
                                        </p:attrNameLst>
                                      </p:cBhvr>
                                      <p:to>
                                        <p:strVal val="visible"/>
                                      </p:to>
                                    </p:set>
                                    <p:animEffect filter="blinds(horizontal)" transition="in">
                                      <p:cBhvr additive="repl">
                                        <p:cTn id="373" dur="500"/>
                                        <p:tgtEl>
                                          <p:spTgt spid="889"/>
                                        </p:tgtEl>
                                      </p:cBhvr>
                                    </p:animEffect>
                                  </p:childTnLst>
                                </p:cTn>
                              </p:par>
                              <p:par>
                                <p:cTn id="374" nodeType="withEffect" fill="hold" presetClass="entr" presetID="3" presetSubtype="10">
                                  <p:stCondLst>
                                    <p:cond delay="0"/>
                                  </p:stCondLst>
                                  <p:childTnLst>
                                    <p:set>
                                      <p:cBhvr>
                                        <p:cTn id="375" dur="1" fill="hold">
                                          <p:stCondLst>
                                            <p:cond delay="0"/>
                                          </p:stCondLst>
                                        </p:cTn>
                                        <p:tgtEl>
                                          <p:spTgt spid="890"/>
                                        </p:tgtEl>
                                        <p:attrNameLst>
                                          <p:attrName>style.visibility</p:attrName>
                                        </p:attrNameLst>
                                      </p:cBhvr>
                                      <p:to>
                                        <p:strVal val="visible"/>
                                      </p:to>
                                    </p:set>
                                    <p:animEffect filter="blinds(horizontal)" transition="in">
                                      <p:cBhvr additive="repl">
                                        <p:cTn id="376" dur="500"/>
                                        <p:tgtEl>
                                          <p:spTgt spid="890"/>
                                        </p:tgtEl>
                                      </p:cBhvr>
                                    </p:animEffect>
                                  </p:childTnLst>
                                </p:cTn>
                              </p:par>
                              <p:par>
                                <p:cTn id="377" nodeType="withEffect" fill="hold" presetClass="entr" presetID="3" presetSubtype="10">
                                  <p:stCondLst>
                                    <p:cond delay="0"/>
                                  </p:stCondLst>
                                  <p:childTnLst>
                                    <p:set>
                                      <p:cBhvr>
                                        <p:cTn id="378" dur="1" fill="hold">
                                          <p:stCondLst>
                                            <p:cond delay="0"/>
                                          </p:stCondLst>
                                        </p:cTn>
                                        <p:tgtEl>
                                          <p:spTgt spid="891"/>
                                        </p:tgtEl>
                                        <p:attrNameLst>
                                          <p:attrName>style.visibility</p:attrName>
                                        </p:attrNameLst>
                                      </p:cBhvr>
                                      <p:to>
                                        <p:strVal val="visible"/>
                                      </p:to>
                                    </p:set>
                                    <p:animEffect filter="blinds(horizontal)" transition="in">
                                      <p:cBhvr additive="repl">
                                        <p:cTn id="379" dur="500"/>
                                        <p:tgtEl>
                                          <p:spTgt spid="891"/>
                                        </p:tgtEl>
                                      </p:cBhvr>
                                    </p:animEffect>
                                  </p:childTnLst>
                                </p:cTn>
                              </p:par>
                              <p:par>
                                <p:cTn id="380" nodeType="withEffect" fill="hold" presetClass="entr" presetID="3" presetSubtype="10">
                                  <p:stCondLst>
                                    <p:cond delay="0"/>
                                  </p:stCondLst>
                                  <p:childTnLst>
                                    <p:set>
                                      <p:cBhvr>
                                        <p:cTn id="381" dur="1" fill="hold">
                                          <p:stCondLst>
                                            <p:cond delay="0"/>
                                          </p:stCondLst>
                                        </p:cTn>
                                        <p:tgtEl>
                                          <p:spTgt spid="892"/>
                                        </p:tgtEl>
                                        <p:attrNameLst>
                                          <p:attrName>style.visibility</p:attrName>
                                        </p:attrNameLst>
                                      </p:cBhvr>
                                      <p:to>
                                        <p:strVal val="visible"/>
                                      </p:to>
                                    </p:set>
                                    <p:animEffect filter="blinds(horizontal)" transition="in">
                                      <p:cBhvr additive="repl">
                                        <p:cTn id="382" dur="500"/>
                                        <p:tgtEl>
                                          <p:spTgt spid="892"/>
                                        </p:tgtEl>
                                      </p:cBhvr>
                                    </p:animEffect>
                                  </p:childTnLst>
                                </p:cTn>
                              </p:par>
                              <p:par>
                                <p:cTn id="383" nodeType="withEffect" fill="hold" presetClass="entr" presetID="3" presetSubtype="10">
                                  <p:stCondLst>
                                    <p:cond delay="0"/>
                                  </p:stCondLst>
                                  <p:childTnLst>
                                    <p:set>
                                      <p:cBhvr>
                                        <p:cTn id="384" dur="1" fill="hold">
                                          <p:stCondLst>
                                            <p:cond delay="0"/>
                                          </p:stCondLst>
                                        </p:cTn>
                                        <p:tgtEl>
                                          <p:spTgt spid="893"/>
                                        </p:tgtEl>
                                        <p:attrNameLst>
                                          <p:attrName>style.visibility</p:attrName>
                                        </p:attrNameLst>
                                      </p:cBhvr>
                                      <p:to>
                                        <p:strVal val="visible"/>
                                      </p:to>
                                    </p:set>
                                    <p:animEffect filter="blinds(horizontal)" transition="in">
                                      <p:cBhvr additive="repl">
                                        <p:cTn id="385" dur="500"/>
                                        <p:tgtEl>
                                          <p:spTgt spid="893"/>
                                        </p:tgtEl>
                                      </p:cBhvr>
                                    </p:animEffect>
                                  </p:childTnLst>
                                </p:cTn>
                              </p:par>
                              <p:par>
                                <p:cTn id="386" nodeType="withEffect" fill="hold" presetClass="entr" presetID="3" presetSubtype="10">
                                  <p:stCondLst>
                                    <p:cond delay="0"/>
                                  </p:stCondLst>
                                  <p:childTnLst>
                                    <p:set>
                                      <p:cBhvr>
                                        <p:cTn id="387" dur="1" fill="hold">
                                          <p:stCondLst>
                                            <p:cond delay="0"/>
                                          </p:stCondLst>
                                        </p:cTn>
                                        <p:tgtEl>
                                          <p:spTgt spid="894"/>
                                        </p:tgtEl>
                                        <p:attrNameLst>
                                          <p:attrName>style.visibility</p:attrName>
                                        </p:attrNameLst>
                                      </p:cBhvr>
                                      <p:to>
                                        <p:strVal val="visible"/>
                                      </p:to>
                                    </p:set>
                                    <p:animEffect filter="blinds(horizontal)" transition="in">
                                      <p:cBhvr additive="repl">
                                        <p:cTn id="388" dur="500"/>
                                        <p:tgtEl>
                                          <p:spTgt spid="894"/>
                                        </p:tgtEl>
                                      </p:cBhvr>
                                    </p:animEffect>
                                  </p:childTnLst>
                                </p:cTn>
                              </p:par>
                              <p:par>
                                <p:cTn id="389" nodeType="withEffect" fill="hold" presetClass="entr" presetID="3" presetSubtype="10">
                                  <p:stCondLst>
                                    <p:cond delay="0"/>
                                  </p:stCondLst>
                                  <p:childTnLst>
                                    <p:set>
                                      <p:cBhvr>
                                        <p:cTn id="390" dur="1" fill="hold">
                                          <p:stCondLst>
                                            <p:cond delay="0"/>
                                          </p:stCondLst>
                                        </p:cTn>
                                        <p:tgtEl>
                                          <p:spTgt spid="895"/>
                                        </p:tgtEl>
                                        <p:attrNameLst>
                                          <p:attrName>style.visibility</p:attrName>
                                        </p:attrNameLst>
                                      </p:cBhvr>
                                      <p:to>
                                        <p:strVal val="visible"/>
                                      </p:to>
                                    </p:set>
                                    <p:animEffect filter="blinds(horizontal)" transition="in">
                                      <p:cBhvr additive="repl">
                                        <p:cTn id="391" dur="500"/>
                                        <p:tgtEl>
                                          <p:spTgt spid="895"/>
                                        </p:tgtEl>
                                      </p:cBhvr>
                                    </p:animEffect>
                                  </p:childTnLst>
                                </p:cTn>
                              </p:par>
                              <p:par>
                                <p:cTn id="392" nodeType="withEffect" fill="hold" presetClass="entr" presetID="3" presetSubtype="10">
                                  <p:stCondLst>
                                    <p:cond delay="0"/>
                                  </p:stCondLst>
                                  <p:childTnLst>
                                    <p:set>
                                      <p:cBhvr>
                                        <p:cTn id="393" dur="1" fill="hold">
                                          <p:stCondLst>
                                            <p:cond delay="0"/>
                                          </p:stCondLst>
                                        </p:cTn>
                                        <p:tgtEl>
                                          <p:spTgt spid="896"/>
                                        </p:tgtEl>
                                        <p:attrNameLst>
                                          <p:attrName>style.visibility</p:attrName>
                                        </p:attrNameLst>
                                      </p:cBhvr>
                                      <p:to>
                                        <p:strVal val="visible"/>
                                      </p:to>
                                    </p:set>
                                    <p:animEffect filter="blinds(horizontal)" transition="in">
                                      <p:cBhvr additive="repl">
                                        <p:cTn id="394" dur="500"/>
                                        <p:tgtEl>
                                          <p:spTgt spid="896"/>
                                        </p:tgtEl>
                                      </p:cBhvr>
                                    </p:animEffect>
                                  </p:childTnLst>
                                </p:cTn>
                              </p:par>
                            </p:childTnLst>
                          </p:cTn>
                        </p:par>
                      </p:childTnLst>
                    </p:cTn>
                  </p:par>
                  <p:par>
                    <p:cTn id="395" fill="hold">
                      <p:stCondLst>
                        <p:cond delay="indefinite"/>
                      </p:stCondLst>
                      <p:childTnLst>
                        <p:par>
                          <p:cTn id="396" fill="hold">
                            <p:stCondLst>
                              <p:cond delay="0"/>
                            </p:stCondLst>
                            <p:childTnLst>
                              <p:par>
                                <p:cTn id="397" nodeType="clickEffect" fill="hold" presetClass="entr" presetID="3" presetSubtype="10">
                                  <p:stCondLst>
                                    <p:cond delay="0"/>
                                  </p:stCondLst>
                                  <p:childTnLst>
                                    <p:set>
                                      <p:cBhvr>
                                        <p:cTn id="398" dur="1" fill="hold">
                                          <p:stCondLst>
                                            <p:cond delay="0"/>
                                          </p:stCondLst>
                                        </p:cTn>
                                        <p:tgtEl>
                                          <p:spTgt spid="888">
                                            <p:txEl>
                                              <p:pRg st="4" end="4"/>
                                            </p:txEl>
                                          </p:spTgt>
                                        </p:tgtEl>
                                        <p:attrNameLst>
                                          <p:attrName>style.visibility</p:attrName>
                                        </p:attrNameLst>
                                      </p:cBhvr>
                                      <p:to>
                                        <p:strVal val="visible"/>
                                      </p:to>
                                    </p:set>
                                    <p:animEffect filter="blinds(horizontal)" transition="in">
                                      <p:cBhvr additive="repl">
                                        <p:cTn id="399" dur="500"/>
                                        <p:tgtEl>
                                          <p:spTgt spid="888">
                                            <p:txEl>
                                              <p:pRg st="4" end="4"/>
                                            </p:txEl>
                                          </p:spTgt>
                                        </p:tgtEl>
                                      </p:cBhvr>
                                    </p:animEffect>
                                  </p:childTnLst>
                                </p:cTn>
                              </p:par>
                            </p:childTnLst>
                          </p:cTn>
                        </p:par>
                      </p:childTnLst>
                    </p:cTn>
                  </p:par>
                  <p:par>
                    <p:cTn id="400" fill="hold">
                      <p:stCondLst>
                        <p:cond delay="indefinite"/>
                      </p:stCondLst>
                      <p:childTnLst>
                        <p:par>
                          <p:cTn id="401" fill="hold">
                            <p:stCondLst>
                              <p:cond delay="0"/>
                            </p:stCondLst>
                            <p:childTnLst>
                              <p:par>
                                <p:cTn id="402" nodeType="clickEffect" fill="hold" presetClass="entr" presetID="3" presetSubtype="10">
                                  <p:stCondLst>
                                    <p:cond delay="0"/>
                                  </p:stCondLst>
                                  <p:childTnLst>
                                    <p:set>
                                      <p:cBhvr>
                                        <p:cTn id="403" dur="1" fill="hold">
                                          <p:stCondLst>
                                            <p:cond delay="0"/>
                                          </p:stCondLst>
                                        </p:cTn>
                                        <p:tgtEl>
                                          <p:spTgt spid="888">
                                            <p:txEl>
                                              <p:pRg st="5" end="5"/>
                                            </p:txEl>
                                          </p:spTgt>
                                        </p:tgtEl>
                                        <p:attrNameLst>
                                          <p:attrName>style.visibility</p:attrName>
                                        </p:attrNameLst>
                                      </p:cBhvr>
                                      <p:to>
                                        <p:strVal val="visible"/>
                                      </p:to>
                                    </p:set>
                                    <p:animEffect filter="blinds(horizontal)" transition="in">
                                      <p:cBhvr additive="repl">
                                        <p:cTn id="404" dur="500"/>
                                        <p:tgtEl>
                                          <p:spTgt spid="888">
                                            <p:txEl>
                                              <p:pRg st="5" end="5"/>
                                            </p:txEl>
                                          </p:spTgt>
                                        </p:tgtEl>
                                      </p:cBhvr>
                                    </p:animEffect>
                                  </p:childTnLst>
                                </p:cTn>
                              </p:par>
                              <p:par>
                                <p:cTn id="405" nodeType="withEffect" fill="hold" presetClass="entr" presetID="3" presetSubtype="10">
                                  <p:stCondLst>
                                    <p:cond delay="0"/>
                                  </p:stCondLst>
                                  <p:childTnLst>
                                    <p:set>
                                      <p:cBhvr>
                                        <p:cTn id="406" dur="1" fill="hold">
                                          <p:stCondLst>
                                            <p:cond delay="0"/>
                                          </p:stCondLst>
                                        </p:cTn>
                                        <p:tgtEl>
                                          <p:spTgt spid="888">
                                            <p:txEl>
                                              <p:pRg st="6" end="6"/>
                                            </p:txEl>
                                          </p:spTgt>
                                        </p:tgtEl>
                                        <p:attrNameLst>
                                          <p:attrName>style.visibility</p:attrName>
                                        </p:attrNameLst>
                                      </p:cBhvr>
                                      <p:to>
                                        <p:strVal val="visible"/>
                                      </p:to>
                                    </p:set>
                                    <p:animEffect filter="blinds(horizontal)" transition="in">
                                      <p:cBhvr additive="repl">
                                        <p:cTn id="407" dur="500"/>
                                        <p:tgtEl>
                                          <p:spTgt spid="888">
                                            <p:txEl>
                                              <p:pRg st="6" end="6"/>
                                            </p:txEl>
                                          </p:spTgt>
                                        </p:tgtEl>
                                      </p:cBhvr>
                                    </p:animEffect>
                                  </p:childTnLst>
                                </p:cTn>
                              </p:par>
                              <p:par>
                                <p:cTn id="408" nodeType="withEffect" fill="hold" presetClass="entr" presetID="3" presetSubtype="10">
                                  <p:stCondLst>
                                    <p:cond delay="0"/>
                                  </p:stCondLst>
                                  <p:childTnLst>
                                    <p:set>
                                      <p:cBhvr>
                                        <p:cTn id="409" dur="1" fill="hold">
                                          <p:stCondLst>
                                            <p:cond delay="0"/>
                                          </p:stCondLst>
                                        </p:cTn>
                                        <p:tgtEl>
                                          <p:spTgt spid="888">
                                            <p:txEl>
                                              <p:pRg st="7" end="7"/>
                                            </p:txEl>
                                          </p:spTgt>
                                        </p:tgtEl>
                                        <p:attrNameLst>
                                          <p:attrName>style.visibility</p:attrName>
                                        </p:attrNameLst>
                                      </p:cBhvr>
                                      <p:to>
                                        <p:strVal val="visible"/>
                                      </p:to>
                                    </p:set>
                                    <p:animEffect filter="blinds(horizontal)" transition="in">
                                      <p:cBhvr additive="repl">
                                        <p:cTn id="410" dur="500"/>
                                        <p:tgtEl>
                                          <p:spTgt spid="888">
                                            <p:txEl>
                                              <p:pRg st="7" end="7"/>
                                            </p:txEl>
                                          </p:spTgt>
                                        </p:tgtEl>
                                      </p:cBhvr>
                                    </p:animEffect>
                                  </p:childTnLst>
                                </p:cTn>
                              </p:par>
                            </p:childTnLst>
                          </p:cTn>
                        </p:par>
                      </p:childTnLst>
                    </p:cTn>
                  </p:par>
                  <p:par>
                    <p:cTn id="411" fill="hold">
                      <p:stCondLst>
                        <p:cond delay="indefinite"/>
                      </p:stCondLst>
                      <p:childTnLst>
                        <p:par>
                          <p:cTn id="412" fill="hold">
                            <p:stCondLst>
                              <p:cond delay="0"/>
                            </p:stCondLst>
                            <p:childTnLst>
                              <p:par>
                                <p:cTn id="413" nodeType="clickEffect" fill="hold" presetClass="entr" presetID="3" presetSubtype="10">
                                  <p:stCondLst>
                                    <p:cond delay="0"/>
                                  </p:stCondLst>
                                  <p:childTnLst>
                                    <p:set>
                                      <p:cBhvr>
                                        <p:cTn id="414" dur="1" fill="hold">
                                          <p:stCondLst>
                                            <p:cond delay="0"/>
                                          </p:stCondLst>
                                        </p:cTn>
                                        <p:tgtEl>
                                          <p:spTgt spid="897"/>
                                        </p:tgtEl>
                                        <p:attrNameLst>
                                          <p:attrName>style.visibility</p:attrName>
                                        </p:attrNameLst>
                                      </p:cBhvr>
                                      <p:to>
                                        <p:strVal val="visible"/>
                                      </p:to>
                                    </p:set>
                                    <p:animEffect filter="blinds(horizontal)" transition="in">
                                      <p:cBhvr additive="repl">
                                        <p:cTn id="415" dur="500"/>
                                        <p:tgtEl>
                                          <p:spTgt spid="897"/>
                                        </p:tgtEl>
                                      </p:cBhvr>
                                    </p:animEffect>
                                  </p:childTnLst>
                                </p:cTn>
                              </p:par>
                              <p:par>
                                <p:cTn id="416" nodeType="withEffect" fill="hold" presetClass="entr" presetID="3" presetSubtype="10">
                                  <p:stCondLst>
                                    <p:cond delay="0"/>
                                  </p:stCondLst>
                                  <p:childTnLst>
                                    <p:set>
                                      <p:cBhvr>
                                        <p:cTn id="417" dur="1" fill="hold">
                                          <p:stCondLst>
                                            <p:cond delay="0"/>
                                          </p:stCondLst>
                                        </p:cTn>
                                        <p:tgtEl>
                                          <p:spTgt spid="898"/>
                                        </p:tgtEl>
                                        <p:attrNameLst>
                                          <p:attrName>style.visibility</p:attrName>
                                        </p:attrNameLst>
                                      </p:cBhvr>
                                      <p:to>
                                        <p:strVal val="visible"/>
                                      </p:to>
                                    </p:set>
                                    <p:animEffect filter="blinds(horizontal)" transition="in">
                                      <p:cBhvr additive="repl">
                                        <p:cTn id="418" dur="500"/>
                                        <p:tgtEl>
                                          <p:spTgt spid="898"/>
                                        </p:tgtEl>
                                      </p:cBhvr>
                                    </p:animEffect>
                                  </p:childTnLst>
                                </p:cTn>
                              </p:par>
                              <p:par>
                                <p:cTn id="419" nodeType="withEffect" fill="hold" presetClass="entr" presetID="3" presetSubtype="10">
                                  <p:stCondLst>
                                    <p:cond delay="0"/>
                                  </p:stCondLst>
                                  <p:childTnLst>
                                    <p:set>
                                      <p:cBhvr>
                                        <p:cTn id="420" dur="1" fill="hold">
                                          <p:stCondLst>
                                            <p:cond delay="0"/>
                                          </p:stCondLst>
                                        </p:cTn>
                                        <p:tgtEl>
                                          <p:spTgt spid="899"/>
                                        </p:tgtEl>
                                        <p:attrNameLst>
                                          <p:attrName>style.visibility</p:attrName>
                                        </p:attrNameLst>
                                      </p:cBhvr>
                                      <p:to>
                                        <p:strVal val="visible"/>
                                      </p:to>
                                    </p:set>
                                    <p:animEffect filter="blinds(horizontal)" transition="in">
                                      <p:cBhvr additive="repl">
                                        <p:cTn id="421" dur="500"/>
                                        <p:tgtEl>
                                          <p:spTgt spid="899"/>
                                        </p:tgtEl>
                                      </p:cBhvr>
                                    </p:animEffect>
                                  </p:childTnLst>
                                </p:cTn>
                              </p:par>
                              <p:par>
                                <p:cTn id="422" nodeType="withEffect" fill="hold" presetClass="entr" presetID="3" presetSubtype="10">
                                  <p:stCondLst>
                                    <p:cond delay="0"/>
                                  </p:stCondLst>
                                  <p:childTnLst>
                                    <p:set>
                                      <p:cBhvr>
                                        <p:cTn id="423" dur="1" fill="hold">
                                          <p:stCondLst>
                                            <p:cond delay="0"/>
                                          </p:stCondLst>
                                        </p:cTn>
                                        <p:tgtEl>
                                          <p:spTgt spid="900"/>
                                        </p:tgtEl>
                                        <p:attrNameLst>
                                          <p:attrName>style.visibility</p:attrName>
                                        </p:attrNameLst>
                                      </p:cBhvr>
                                      <p:to>
                                        <p:strVal val="visible"/>
                                      </p:to>
                                    </p:set>
                                    <p:animEffect filter="blinds(horizontal)" transition="in">
                                      <p:cBhvr additive="repl">
                                        <p:cTn id="424" dur="500"/>
                                        <p:tgtEl>
                                          <p:spTgt spid="900"/>
                                        </p:tgtEl>
                                      </p:cBhvr>
                                    </p:animEffect>
                                  </p:childTnLst>
                                </p:cTn>
                              </p:par>
                            </p:childTnLst>
                          </p:cTn>
                        </p:par>
                      </p:childTnLst>
                    </p:cTn>
                  </p:par>
                  <p:par>
                    <p:cTn id="425" fill="hold">
                      <p:stCondLst>
                        <p:cond delay="indefinite"/>
                      </p:stCondLst>
                      <p:childTnLst>
                        <p:par>
                          <p:cTn id="426" fill="hold">
                            <p:stCondLst>
                              <p:cond delay="0"/>
                            </p:stCondLst>
                            <p:childTnLst>
                              <p:par>
                                <p:cTn id="427" nodeType="clickEffect" fill="hold" presetClass="entr" presetID="3" presetSubtype="10">
                                  <p:stCondLst>
                                    <p:cond delay="0"/>
                                  </p:stCondLst>
                                  <p:childTnLst>
                                    <p:set>
                                      <p:cBhvr>
                                        <p:cTn id="428" dur="1" fill="hold">
                                          <p:stCondLst>
                                            <p:cond delay="0"/>
                                          </p:stCondLst>
                                        </p:cTn>
                                        <p:tgtEl>
                                          <p:spTgt spid="901"/>
                                        </p:tgtEl>
                                        <p:attrNameLst>
                                          <p:attrName>style.visibility</p:attrName>
                                        </p:attrNameLst>
                                      </p:cBhvr>
                                      <p:to>
                                        <p:strVal val="visible"/>
                                      </p:to>
                                    </p:set>
                                    <p:animEffect filter="blinds(horizontal)" transition="in">
                                      <p:cBhvr additive="repl">
                                        <p:cTn id="429" dur="500"/>
                                        <p:tgtEl>
                                          <p:spTgt spid="901"/>
                                        </p:tgtEl>
                                      </p:cBhvr>
                                    </p:animEffect>
                                  </p:childTnLst>
                                </p:cTn>
                              </p:par>
                              <p:par>
                                <p:cTn id="430" nodeType="withEffect" fill="hold" presetClass="entr" presetID="3" presetSubtype="10">
                                  <p:stCondLst>
                                    <p:cond delay="0"/>
                                  </p:stCondLst>
                                  <p:childTnLst>
                                    <p:set>
                                      <p:cBhvr>
                                        <p:cTn id="431" dur="1" fill="hold">
                                          <p:stCondLst>
                                            <p:cond delay="0"/>
                                          </p:stCondLst>
                                        </p:cTn>
                                        <p:tgtEl>
                                          <p:spTgt spid="902"/>
                                        </p:tgtEl>
                                        <p:attrNameLst>
                                          <p:attrName>style.visibility</p:attrName>
                                        </p:attrNameLst>
                                      </p:cBhvr>
                                      <p:to>
                                        <p:strVal val="visible"/>
                                      </p:to>
                                    </p:set>
                                    <p:animEffect filter="blinds(horizontal)" transition="in">
                                      <p:cBhvr additive="repl">
                                        <p:cTn id="432" dur="500"/>
                                        <p:tgtEl>
                                          <p:spTgt spid="902"/>
                                        </p:tgtEl>
                                      </p:cBhvr>
                                    </p:animEffect>
                                  </p:childTnLst>
                                </p:cTn>
                              </p:par>
                              <p:par>
                                <p:cTn id="433" nodeType="withEffect" fill="hold" presetClass="entr" presetID="3" presetSubtype="10">
                                  <p:stCondLst>
                                    <p:cond delay="0"/>
                                  </p:stCondLst>
                                  <p:childTnLst>
                                    <p:set>
                                      <p:cBhvr>
                                        <p:cTn id="434" dur="1" fill="hold">
                                          <p:stCondLst>
                                            <p:cond delay="0"/>
                                          </p:stCondLst>
                                        </p:cTn>
                                        <p:tgtEl>
                                          <p:spTgt spid="903"/>
                                        </p:tgtEl>
                                        <p:attrNameLst>
                                          <p:attrName>style.visibility</p:attrName>
                                        </p:attrNameLst>
                                      </p:cBhvr>
                                      <p:to>
                                        <p:strVal val="visible"/>
                                      </p:to>
                                    </p:set>
                                    <p:animEffect filter="blinds(horizontal)" transition="in">
                                      <p:cBhvr additive="repl">
                                        <p:cTn id="435" dur="500"/>
                                        <p:tgtEl>
                                          <p:spTgt spid="903"/>
                                        </p:tgtEl>
                                      </p:cBhvr>
                                    </p:animEffect>
                                  </p:childTnLst>
                                </p:cTn>
                              </p:par>
                              <p:par>
                                <p:cTn id="436" nodeType="withEffect" fill="hold" presetClass="entr" presetID="3" presetSubtype="10">
                                  <p:stCondLst>
                                    <p:cond delay="0"/>
                                  </p:stCondLst>
                                  <p:childTnLst>
                                    <p:set>
                                      <p:cBhvr>
                                        <p:cTn id="437" dur="1" fill="hold">
                                          <p:stCondLst>
                                            <p:cond delay="0"/>
                                          </p:stCondLst>
                                        </p:cTn>
                                        <p:tgtEl>
                                          <p:spTgt spid="904"/>
                                        </p:tgtEl>
                                        <p:attrNameLst>
                                          <p:attrName>style.visibility</p:attrName>
                                        </p:attrNameLst>
                                      </p:cBhvr>
                                      <p:to>
                                        <p:strVal val="visible"/>
                                      </p:to>
                                    </p:set>
                                    <p:animEffect filter="blinds(horizontal)" transition="in">
                                      <p:cBhvr additive="repl">
                                        <p:cTn id="438" dur="500"/>
                                        <p:tgtEl>
                                          <p:spTgt spid="904"/>
                                        </p:tgtEl>
                                      </p:cBhvr>
                                    </p:animEffect>
                                  </p:childTnLst>
                                </p:cTn>
                              </p:par>
                              <p:par>
                                <p:cTn id="439" nodeType="withEffect" fill="hold" presetClass="entr" presetID="3" presetSubtype="10">
                                  <p:stCondLst>
                                    <p:cond delay="0"/>
                                  </p:stCondLst>
                                  <p:childTnLst>
                                    <p:set>
                                      <p:cBhvr>
                                        <p:cTn id="440" dur="1" fill="hold">
                                          <p:stCondLst>
                                            <p:cond delay="0"/>
                                          </p:stCondLst>
                                        </p:cTn>
                                        <p:tgtEl>
                                          <p:spTgt spid="905"/>
                                        </p:tgtEl>
                                        <p:attrNameLst>
                                          <p:attrName>style.visibility</p:attrName>
                                        </p:attrNameLst>
                                      </p:cBhvr>
                                      <p:to>
                                        <p:strVal val="visible"/>
                                      </p:to>
                                    </p:set>
                                    <p:animEffect filter="blinds(horizontal)" transition="in">
                                      <p:cBhvr additive="repl">
                                        <p:cTn id="441" dur="500"/>
                                        <p:tgtEl>
                                          <p:spTgt spid="905"/>
                                        </p:tgtEl>
                                      </p:cBhvr>
                                    </p:animEffect>
                                  </p:childTnLst>
                                </p:cTn>
                              </p:par>
                              <p:par>
                                <p:cTn id="442" nodeType="withEffect" fill="hold" presetClass="entr" presetID="3" presetSubtype="10">
                                  <p:stCondLst>
                                    <p:cond delay="0"/>
                                  </p:stCondLst>
                                  <p:childTnLst>
                                    <p:set>
                                      <p:cBhvr>
                                        <p:cTn id="443" dur="1" fill="hold">
                                          <p:stCondLst>
                                            <p:cond delay="0"/>
                                          </p:stCondLst>
                                        </p:cTn>
                                        <p:tgtEl>
                                          <p:spTgt spid="906"/>
                                        </p:tgtEl>
                                        <p:attrNameLst>
                                          <p:attrName>style.visibility</p:attrName>
                                        </p:attrNameLst>
                                      </p:cBhvr>
                                      <p:to>
                                        <p:strVal val="visible"/>
                                      </p:to>
                                    </p:set>
                                    <p:animEffect filter="blinds(horizontal)" transition="in">
                                      <p:cBhvr additive="repl">
                                        <p:cTn id="444" dur="500"/>
                                        <p:tgtEl>
                                          <p:spTgt spid="906"/>
                                        </p:tgtEl>
                                      </p:cBhvr>
                                    </p:animEffect>
                                  </p:childTnLst>
                                </p:cTn>
                              </p:par>
                              <p:par>
                                <p:cTn id="445" nodeType="withEffect" fill="hold" presetClass="entr" presetID="3" presetSubtype="10">
                                  <p:stCondLst>
                                    <p:cond delay="0"/>
                                  </p:stCondLst>
                                  <p:childTnLst>
                                    <p:set>
                                      <p:cBhvr>
                                        <p:cTn id="446" dur="1" fill="hold">
                                          <p:stCondLst>
                                            <p:cond delay="0"/>
                                          </p:stCondLst>
                                        </p:cTn>
                                        <p:tgtEl>
                                          <p:spTgt spid="908"/>
                                        </p:tgtEl>
                                        <p:attrNameLst>
                                          <p:attrName>style.visibility</p:attrName>
                                        </p:attrNameLst>
                                      </p:cBhvr>
                                      <p:to>
                                        <p:strVal val="visible"/>
                                      </p:to>
                                    </p:set>
                                    <p:animEffect filter="blinds(horizontal)" transition="in">
                                      <p:cBhvr additive="repl">
                                        <p:cTn id="447" dur="500"/>
                                        <p:tgtEl>
                                          <p:spTgt spid="908"/>
                                        </p:tgtEl>
                                      </p:cBhvr>
                                    </p:animEffect>
                                  </p:childTnLst>
                                </p:cTn>
                              </p:par>
                              <p:par>
                                <p:cTn id="448" nodeType="withEffect" fill="hold" presetClass="entr" presetID="3" presetSubtype="10">
                                  <p:stCondLst>
                                    <p:cond delay="0"/>
                                  </p:stCondLst>
                                  <p:childTnLst>
                                    <p:set>
                                      <p:cBhvr>
                                        <p:cTn id="449" dur="1" fill="hold">
                                          <p:stCondLst>
                                            <p:cond delay="0"/>
                                          </p:stCondLst>
                                        </p:cTn>
                                        <p:tgtEl>
                                          <p:spTgt spid="909"/>
                                        </p:tgtEl>
                                        <p:attrNameLst>
                                          <p:attrName>style.visibility</p:attrName>
                                        </p:attrNameLst>
                                      </p:cBhvr>
                                      <p:to>
                                        <p:strVal val="visible"/>
                                      </p:to>
                                    </p:set>
                                    <p:animEffect filter="blinds(horizontal)" transition="in">
                                      <p:cBhvr additive="repl">
                                        <p:cTn id="450" dur="500"/>
                                        <p:tgtEl>
                                          <p:spTgt spid="909"/>
                                        </p:tgtEl>
                                      </p:cBhvr>
                                    </p:animEffect>
                                  </p:childTnLst>
                                </p:cTn>
                              </p:par>
                              <p:par>
                                <p:cTn id="451" nodeType="withEffect" fill="hold" presetClass="entr" presetID="3" presetSubtype="10">
                                  <p:stCondLst>
                                    <p:cond delay="0"/>
                                  </p:stCondLst>
                                  <p:childTnLst>
                                    <p:set>
                                      <p:cBhvr>
                                        <p:cTn id="452" dur="1" fill="hold">
                                          <p:stCondLst>
                                            <p:cond delay="0"/>
                                          </p:stCondLst>
                                        </p:cTn>
                                        <p:tgtEl>
                                          <p:spTgt spid="910"/>
                                        </p:tgtEl>
                                        <p:attrNameLst>
                                          <p:attrName>style.visibility</p:attrName>
                                        </p:attrNameLst>
                                      </p:cBhvr>
                                      <p:to>
                                        <p:strVal val="visible"/>
                                      </p:to>
                                    </p:set>
                                    <p:animEffect filter="blinds(horizontal)" transition="in">
                                      <p:cBhvr additive="repl">
                                        <p:cTn id="453" dur="500"/>
                                        <p:tgtEl>
                                          <p:spTgt spid="910"/>
                                        </p:tgtEl>
                                      </p:cBhvr>
                                    </p:animEffect>
                                  </p:childTnLst>
                                </p:cTn>
                              </p:par>
                              <p:par>
                                <p:cTn id="454" nodeType="withEffect" fill="hold" presetClass="entr" presetID="3" presetSubtype="10">
                                  <p:stCondLst>
                                    <p:cond delay="0"/>
                                  </p:stCondLst>
                                  <p:childTnLst>
                                    <p:set>
                                      <p:cBhvr>
                                        <p:cTn id="455" dur="1" fill="hold">
                                          <p:stCondLst>
                                            <p:cond delay="0"/>
                                          </p:stCondLst>
                                        </p:cTn>
                                        <p:tgtEl>
                                          <p:spTgt spid="911"/>
                                        </p:tgtEl>
                                        <p:attrNameLst>
                                          <p:attrName>style.visibility</p:attrName>
                                        </p:attrNameLst>
                                      </p:cBhvr>
                                      <p:to>
                                        <p:strVal val="visible"/>
                                      </p:to>
                                    </p:set>
                                    <p:animEffect filter="blinds(horizontal)" transition="in">
                                      <p:cBhvr additive="repl">
                                        <p:cTn id="456" dur="500"/>
                                        <p:tgtEl>
                                          <p:spTgt spid="911"/>
                                        </p:tgtEl>
                                      </p:cBhvr>
                                    </p:animEffect>
                                  </p:childTnLst>
                                </p:cTn>
                              </p:par>
                            </p:childTnLst>
                          </p:cTn>
                        </p:par>
                      </p:childTnLst>
                    </p:cTn>
                  </p:par>
                  <p:par>
                    <p:cTn id="457" fill="hold">
                      <p:stCondLst>
                        <p:cond delay="indefinite"/>
                      </p:stCondLst>
                      <p:childTnLst>
                        <p:par>
                          <p:cTn id="458" fill="hold">
                            <p:stCondLst>
                              <p:cond delay="0"/>
                            </p:stCondLst>
                            <p:childTnLst>
                              <p:par>
                                <p:cTn id="459" nodeType="clickEffect" fill="hold" presetClass="entr" presetID="3" presetSubtype="10">
                                  <p:stCondLst>
                                    <p:cond delay="0"/>
                                  </p:stCondLst>
                                  <p:childTnLst>
                                    <p:set>
                                      <p:cBhvr>
                                        <p:cTn id="460" dur="1" fill="hold">
                                          <p:stCondLst>
                                            <p:cond delay="0"/>
                                          </p:stCondLst>
                                        </p:cTn>
                                        <p:tgtEl>
                                          <p:spTgt spid="912"/>
                                        </p:tgtEl>
                                        <p:attrNameLst>
                                          <p:attrName>style.visibility</p:attrName>
                                        </p:attrNameLst>
                                      </p:cBhvr>
                                      <p:to>
                                        <p:strVal val="visible"/>
                                      </p:to>
                                    </p:set>
                                    <p:animEffect filter="blinds(horizontal)" transition="in">
                                      <p:cBhvr additive="repl">
                                        <p:cTn id="461" dur="500"/>
                                        <p:tgtEl>
                                          <p:spTgt spid="912"/>
                                        </p:tgtEl>
                                      </p:cBhvr>
                                    </p:animEffect>
                                  </p:childTnLst>
                                </p:cTn>
                              </p:par>
                              <p:par>
                                <p:cTn id="462" nodeType="withEffect" fill="hold" presetClass="entr" presetID="3" presetSubtype="10">
                                  <p:stCondLst>
                                    <p:cond delay="0"/>
                                  </p:stCondLst>
                                  <p:childTnLst>
                                    <p:set>
                                      <p:cBhvr>
                                        <p:cTn id="463" dur="1" fill="hold">
                                          <p:stCondLst>
                                            <p:cond delay="0"/>
                                          </p:stCondLst>
                                        </p:cTn>
                                        <p:tgtEl>
                                          <p:spTgt spid="913"/>
                                        </p:tgtEl>
                                        <p:attrNameLst>
                                          <p:attrName>style.visibility</p:attrName>
                                        </p:attrNameLst>
                                      </p:cBhvr>
                                      <p:to>
                                        <p:strVal val="visible"/>
                                      </p:to>
                                    </p:set>
                                    <p:animEffect filter="blinds(horizontal)" transition="in">
                                      <p:cBhvr additive="repl">
                                        <p:cTn id="464" dur="500"/>
                                        <p:tgtEl>
                                          <p:spTgt spid="913"/>
                                        </p:tgtEl>
                                      </p:cBhvr>
                                    </p:animEffect>
                                  </p:childTnLst>
                                </p:cTn>
                              </p:par>
                              <p:par>
                                <p:cTn id="465" nodeType="withEffect" fill="hold" presetClass="entr" presetID="3" presetSubtype="10">
                                  <p:stCondLst>
                                    <p:cond delay="0"/>
                                  </p:stCondLst>
                                  <p:childTnLst>
                                    <p:set>
                                      <p:cBhvr>
                                        <p:cTn id="466" dur="1" fill="hold">
                                          <p:stCondLst>
                                            <p:cond delay="0"/>
                                          </p:stCondLst>
                                        </p:cTn>
                                        <p:tgtEl>
                                          <p:spTgt spid="914"/>
                                        </p:tgtEl>
                                        <p:attrNameLst>
                                          <p:attrName>style.visibility</p:attrName>
                                        </p:attrNameLst>
                                      </p:cBhvr>
                                      <p:to>
                                        <p:strVal val="visible"/>
                                      </p:to>
                                    </p:set>
                                    <p:animEffect filter="blinds(horizontal)" transition="in">
                                      <p:cBhvr additive="repl">
                                        <p:cTn id="467" dur="500"/>
                                        <p:tgtEl>
                                          <p:spTgt spid="914"/>
                                        </p:tgtEl>
                                      </p:cBhvr>
                                    </p:animEffect>
                                  </p:childTnLst>
                                </p:cTn>
                              </p:par>
                              <p:par>
                                <p:cTn id="468" nodeType="withEffect" fill="hold" presetClass="entr" presetID="3" presetSubtype="10">
                                  <p:stCondLst>
                                    <p:cond delay="0"/>
                                  </p:stCondLst>
                                  <p:childTnLst>
                                    <p:set>
                                      <p:cBhvr>
                                        <p:cTn id="469" dur="1" fill="hold">
                                          <p:stCondLst>
                                            <p:cond delay="0"/>
                                          </p:stCondLst>
                                        </p:cTn>
                                        <p:tgtEl>
                                          <p:spTgt spid="915"/>
                                        </p:tgtEl>
                                        <p:attrNameLst>
                                          <p:attrName>style.visibility</p:attrName>
                                        </p:attrNameLst>
                                      </p:cBhvr>
                                      <p:to>
                                        <p:strVal val="visible"/>
                                      </p:to>
                                    </p:set>
                                    <p:animEffect filter="blinds(horizontal)" transition="in">
                                      <p:cBhvr additive="repl">
                                        <p:cTn id="470" dur="500"/>
                                        <p:tgtEl>
                                          <p:spTgt spid="915"/>
                                        </p:tgtEl>
                                      </p:cBhvr>
                                    </p:animEffect>
                                  </p:childTnLst>
                                </p:cTn>
                              </p:par>
                            </p:childTnLst>
                          </p:cTn>
                        </p:par>
                      </p:childTnLst>
                    </p:cTn>
                  </p:par>
                  <p:par>
                    <p:cTn id="471" fill="hold">
                      <p:stCondLst>
                        <p:cond delay="indefinite"/>
                      </p:stCondLst>
                      <p:childTnLst>
                        <p:par>
                          <p:cTn id="472" fill="hold">
                            <p:stCondLst>
                              <p:cond delay="0"/>
                            </p:stCondLst>
                            <p:childTnLst>
                              <p:par>
                                <p:cTn id="473" nodeType="clickEffect" fill="hold" presetClass="entr" presetID="3" presetSubtype="10">
                                  <p:stCondLst>
                                    <p:cond delay="0"/>
                                  </p:stCondLst>
                                  <p:childTnLst>
                                    <p:set>
                                      <p:cBhvr>
                                        <p:cTn id="474" dur="1" fill="hold">
                                          <p:stCondLst>
                                            <p:cond delay="0"/>
                                          </p:stCondLst>
                                        </p:cTn>
                                        <p:tgtEl>
                                          <p:spTgt spid="916"/>
                                        </p:tgtEl>
                                        <p:attrNameLst>
                                          <p:attrName>style.visibility</p:attrName>
                                        </p:attrNameLst>
                                      </p:cBhvr>
                                      <p:to>
                                        <p:strVal val="visible"/>
                                      </p:to>
                                    </p:set>
                                    <p:animEffect filter="blinds(horizontal)" transition="in">
                                      <p:cBhvr additive="repl">
                                        <p:cTn id="475" dur="500"/>
                                        <p:tgtEl>
                                          <p:spTgt spid="916"/>
                                        </p:tgtEl>
                                      </p:cBhvr>
                                    </p:animEffect>
                                  </p:childTnLst>
                                </p:cTn>
                              </p:par>
                              <p:par>
                                <p:cTn id="476" nodeType="withEffect" fill="hold" presetClass="entr" presetID="3" presetSubtype="10">
                                  <p:stCondLst>
                                    <p:cond delay="0"/>
                                  </p:stCondLst>
                                  <p:childTnLst>
                                    <p:set>
                                      <p:cBhvr>
                                        <p:cTn id="477" dur="1" fill="hold">
                                          <p:stCondLst>
                                            <p:cond delay="0"/>
                                          </p:stCondLst>
                                        </p:cTn>
                                        <p:tgtEl>
                                          <p:spTgt spid="917"/>
                                        </p:tgtEl>
                                        <p:attrNameLst>
                                          <p:attrName>style.visibility</p:attrName>
                                        </p:attrNameLst>
                                      </p:cBhvr>
                                      <p:to>
                                        <p:strVal val="visible"/>
                                      </p:to>
                                    </p:set>
                                    <p:animEffect filter="blinds(horizontal)" transition="in">
                                      <p:cBhvr additive="repl">
                                        <p:cTn id="478" dur="500"/>
                                        <p:tgtEl>
                                          <p:spTgt spid="917"/>
                                        </p:tgtEl>
                                      </p:cBhvr>
                                    </p:animEffect>
                                  </p:childTnLst>
                                </p:cTn>
                              </p:par>
                              <p:par>
                                <p:cTn id="479" nodeType="withEffect" fill="hold" presetClass="entr" presetID="3" presetSubtype="10">
                                  <p:stCondLst>
                                    <p:cond delay="0"/>
                                  </p:stCondLst>
                                  <p:childTnLst>
                                    <p:set>
                                      <p:cBhvr>
                                        <p:cTn id="480" dur="1" fill="hold">
                                          <p:stCondLst>
                                            <p:cond delay="0"/>
                                          </p:stCondLst>
                                        </p:cTn>
                                        <p:tgtEl>
                                          <p:spTgt spid="918"/>
                                        </p:tgtEl>
                                        <p:attrNameLst>
                                          <p:attrName>style.visibility</p:attrName>
                                        </p:attrNameLst>
                                      </p:cBhvr>
                                      <p:to>
                                        <p:strVal val="visible"/>
                                      </p:to>
                                    </p:set>
                                    <p:animEffect filter="blinds(horizontal)" transition="in">
                                      <p:cBhvr additive="repl">
                                        <p:cTn id="481" dur="500"/>
                                        <p:tgtEl>
                                          <p:spTgt spid="918"/>
                                        </p:tgtEl>
                                      </p:cBhvr>
                                    </p:animEffect>
                                  </p:childTnLst>
                                </p:cTn>
                              </p:par>
                              <p:par>
                                <p:cTn id="482" nodeType="withEffect" fill="hold" presetClass="entr" presetID="3" presetSubtype="10">
                                  <p:stCondLst>
                                    <p:cond delay="0"/>
                                  </p:stCondLst>
                                  <p:childTnLst>
                                    <p:set>
                                      <p:cBhvr>
                                        <p:cTn id="483" dur="1" fill="hold">
                                          <p:stCondLst>
                                            <p:cond delay="0"/>
                                          </p:stCondLst>
                                        </p:cTn>
                                        <p:tgtEl>
                                          <p:spTgt spid="919"/>
                                        </p:tgtEl>
                                        <p:attrNameLst>
                                          <p:attrName>style.visibility</p:attrName>
                                        </p:attrNameLst>
                                      </p:cBhvr>
                                      <p:to>
                                        <p:strVal val="visible"/>
                                      </p:to>
                                    </p:set>
                                    <p:animEffect filter="blinds(horizontal)" transition="in">
                                      <p:cBhvr additive="repl">
                                        <p:cTn id="484" dur="500"/>
                                        <p:tgtEl>
                                          <p:spTgt spid="919"/>
                                        </p:tgtEl>
                                      </p:cBhvr>
                                    </p:animEffect>
                                  </p:childTnLst>
                                </p:cTn>
                              </p:par>
                              <p:par>
                                <p:cTn id="485" nodeType="withEffect" fill="hold" presetClass="entr" presetID="3" presetSubtype="10">
                                  <p:stCondLst>
                                    <p:cond delay="0"/>
                                  </p:stCondLst>
                                  <p:childTnLst>
                                    <p:set>
                                      <p:cBhvr>
                                        <p:cTn id="486" dur="1" fill="hold">
                                          <p:stCondLst>
                                            <p:cond delay="0"/>
                                          </p:stCondLst>
                                        </p:cTn>
                                        <p:tgtEl>
                                          <p:spTgt spid="920"/>
                                        </p:tgtEl>
                                        <p:attrNameLst>
                                          <p:attrName>style.visibility</p:attrName>
                                        </p:attrNameLst>
                                      </p:cBhvr>
                                      <p:to>
                                        <p:strVal val="visible"/>
                                      </p:to>
                                    </p:set>
                                    <p:animEffect filter="blinds(horizontal)" transition="in">
                                      <p:cBhvr additive="repl">
                                        <p:cTn id="487" dur="500"/>
                                        <p:tgtEl>
                                          <p:spTgt spid="920"/>
                                        </p:tgtEl>
                                      </p:cBhvr>
                                    </p:animEffect>
                                  </p:childTnLst>
                                </p:cTn>
                              </p:par>
                              <p:par>
                                <p:cTn id="488" nodeType="withEffect" fill="hold" presetClass="entr" presetID="3" presetSubtype="10">
                                  <p:stCondLst>
                                    <p:cond delay="0"/>
                                  </p:stCondLst>
                                  <p:childTnLst>
                                    <p:set>
                                      <p:cBhvr>
                                        <p:cTn id="489" dur="1" fill="hold">
                                          <p:stCondLst>
                                            <p:cond delay="0"/>
                                          </p:stCondLst>
                                        </p:cTn>
                                        <p:tgtEl>
                                          <p:spTgt spid="921"/>
                                        </p:tgtEl>
                                        <p:attrNameLst>
                                          <p:attrName>style.visibility</p:attrName>
                                        </p:attrNameLst>
                                      </p:cBhvr>
                                      <p:to>
                                        <p:strVal val="visible"/>
                                      </p:to>
                                    </p:set>
                                    <p:animEffect filter="blinds(horizontal)" transition="in">
                                      <p:cBhvr additive="repl">
                                        <p:cTn id="490" dur="500"/>
                                        <p:tgtEl>
                                          <p:spTgt spid="92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3" name="TextShape 1"/>
          <p:cNvSpPr txBox="1"/>
          <p:nvPr/>
        </p:nvSpPr>
        <p:spPr>
          <a:xfrm>
            <a:off x="457200" y="274680"/>
            <a:ext cx="8229240" cy="1142640"/>
          </a:xfrm>
          <a:prstGeom prst="rect">
            <a:avLst/>
          </a:prstGeom>
          <a:noFill/>
          <a:ln>
            <a:noFill/>
          </a:ln>
        </p:spPr>
        <p:txBody>
          <a:bodyPr anchor="ctr"/>
          <a:p>
            <a:pPr algn="ctr">
              <a:lnSpc>
                <a:spcPct val="100000"/>
              </a:lnSpc>
            </a:pPr>
            <a:r>
              <a:rPr b="1" lang="en-US" sz="4400" spc="49" strike="noStrike" u="sng">
                <a:solidFill>
                  <a:srgbClr val="e0322d"/>
                </a:solidFill>
                <a:uFillTx/>
                <a:latin typeface="Calibri"/>
              </a:rPr>
              <a:t>Memory layout of C program</a:t>
            </a:r>
            <a:endParaRPr b="0" lang="en-US" sz="4400" spc="-1" strike="noStrike">
              <a:solidFill>
                <a:srgbClr val="000000"/>
              </a:solidFill>
              <a:latin typeface="Calibri"/>
            </a:endParaRPr>
          </a:p>
        </p:txBody>
      </p:sp>
      <p:sp>
        <p:nvSpPr>
          <p:cNvPr id="924" name="TextShape 2"/>
          <p:cNvSpPr txBox="1"/>
          <p:nvPr/>
        </p:nvSpPr>
        <p:spPr>
          <a:xfrm>
            <a:off x="457200" y="1600200"/>
            <a:ext cx="8229240" cy="4525560"/>
          </a:xfrm>
          <a:prstGeom prst="rect">
            <a:avLst/>
          </a:prstGeom>
          <a:noFill/>
          <a:ln>
            <a:noFill/>
          </a:ln>
        </p:spPr>
        <p:txBody>
          <a:bodyPr>
            <a:normAutofit/>
          </a:bodyPr>
          <a:p>
            <a:pPr marL="343080" indent="-342720">
              <a:lnSpc>
                <a:spcPct val="100000"/>
              </a:lnSpc>
              <a:spcBef>
                <a:spcPts val="641"/>
              </a:spcBef>
            </a:pPr>
            <a:r>
              <a:rPr b="1" lang="en-US" sz="3200" spc="-1" strike="noStrike">
                <a:solidFill>
                  <a:srgbClr val="000000"/>
                </a:solidFill>
                <a:latin typeface="Courier New"/>
              </a:rPr>
              <a:t>int</a:t>
            </a:r>
            <a:r>
              <a:rPr b="0" lang="en-US" sz="3200" spc="-1" strike="noStrike">
                <a:solidFill>
                  <a:srgbClr val="000000"/>
                </a:solidFill>
                <a:latin typeface="Courier New"/>
              </a:rPr>
              <a:t> A;</a:t>
            </a:r>
            <a:endParaRPr b="0" lang="en-US" sz="3200" spc="-1" strike="noStrike">
              <a:solidFill>
                <a:srgbClr val="000000"/>
              </a:solidFill>
              <a:latin typeface="Calibri"/>
            </a:endParaRPr>
          </a:p>
          <a:p>
            <a:pPr marL="343080" indent="-342720">
              <a:lnSpc>
                <a:spcPct val="100000"/>
              </a:lnSpc>
              <a:spcBef>
                <a:spcPts val="641"/>
              </a:spcBef>
            </a:pPr>
            <a:r>
              <a:rPr b="1" lang="en-US" sz="3200" spc="-1" strike="noStrike">
                <a:solidFill>
                  <a:srgbClr val="000000"/>
                </a:solidFill>
                <a:latin typeface="Courier New"/>
              </a:rPr>
              <a:t>int</a:t>
            </a:r>
            <a:r>
              <a:rPr b="0" lang="en-US" sz="3200" spc="-1" strike="noStrike">
                <a:solidFill>
                  <a:srgbClr val="000000"/>
                </a:solidFill>
                <a:latin typeface="Courier New"/>
              </a:rPr>
              <a:t> B=10;</a:t>
            </a:r>
            <a:endParaRPr b="0" lang="en-US" sz="3200" spc="-1" strike="noStrike">
              <a:solidFill>
                <a:srgbClr val="000000"/>
              </a:solidFill>
              <a:latin typeface="Calibri"/>
            </a:endParaRPr>
          </a:p>
          <a:p>
            <a:pPr marL="343080" indent="-342720">
              <a:lnSpc>
                <a:spcPct val="100000"/>
              </a:lnSpc>
              <a:spcBef>
                <a:spcPts val="641"/>
              </a:spcBef>
            </a:pPr>
            <a:r>
              <a:rPr b="0" lang="en-US" sz="3200" spc="-1" strike="noStrike">
                <a:solidFill>
                  <a:srgbClr val="000000"/>
                </a:solidFill>
                <a:latin typeface="Courier New"/>
              </a:rPr>
              <a:t>main(){</a:t>
            </a:r>
            <a:endParaRPr b="0" lang="en-US" sz="3200" spc="-1" strike="noStrike">
              <a:solidFill>
                <a:srgbClr val="000000"/>
              </a:solidFill>
              <a:latin typeface="Calibri"/>
            </a:endParaRPr>
          </a:p>
          <a:p>
            <a:pPr marL="343080" indent="-342720">
              <a:lnSpc>
                <a:spcPct val="100000"/>
              </a:lnSpc>
              <a:spcBef>
                <a:spcPts val="641"/>
              </a:spcBef>
            </a:pPr>
            <a:r>
              <a:rPr b="0" lang="en-US" sz="3200" spc="-1" strike="noStrike">
                <a:solidFill>
                  <a:srgbClr val="000000"/>
                </a:solidFill>
                <a:latin typeface="Courier New"/>
              </a:rPr>
              <a:t>  </a:t>
            </a:r>
            <a:r>
              <a:rPr b="1" lang="en-US" sz="3200" spc="-1" strike="noStrike">
                <a:solidFill>
                  <a:srgbClr val="000000"/>
                </a:solidFill>
                <a:latin typeface="Courier New"/>
              </a:rPr>
              <a:t>int</a:t>
            </a:r>
            <a:r>
              <a:rPr b="0" lang="en-US" sz="3200" spc="-1" strike="noStrike">
                <a:solidFill>
                  <a:srgbClr val="000000"/>
                </a:solidFill>
                <a:latin typeface="Courier New"/>
              </a:rPr>
              <a:t> Alocal;</a:t>
            </a:r>
            <a:endParaRPr b="0" lang="en-US" sz="3200" spc="-1" strike="noStrike">
              <a:solidFill>
                <a:srgbClr val="000000"/>
              </a:solidFill>
              <a:latin typeface="Calibri"/>
            </a:endParaRPr>
          </a:p>
          <a:p>
            <a:pPr marL="343080" indent="-342720">
              <a:lnSpc>
                <a:spcPct val="100000"/>
              </a:lnSpc>
              <a:spcBef>
                <a:spcPts val="641"/>
              </a:spcBef>
            </a:pPr>
            <a:r>
              <a:rPr b="0" lang="en-US" sz="3200" spc="-1" strike="noStrike">
                <a:solidFill>
                  <a:srgbClr val="000000"/>
                </a:solidFill>
                <a:latin typeface="Courier New"/>
              </a:rPr>
              <a:t>  </a:t>
            </a:r>
            <a:r>
              <a:rPr b="1" lang="en-US" sz="3200" spc="-1" strike="noStrike">
                <a:solidFill>
                  <a:srgbClr val="000000"/>
                </a:solidFill>
                <a:latin typeface="Courier New"/>
              </a:rPr>
              <a:t>int</a:t>
            </a:r>
            <a:r>
              <a:rPr b="0" lang="en-US" sz="3200" spc="-1" strike="noStrike">
                <a:solidFill>
                  <a:srgbClr val="000000"/>
                </a:solidFill>
                <a:latin typeface="Courier New"/>
              </a:rPr>
              <a:t> *p;</a:t>
            </a:r>
            <a:endParaRPr b="0" lang="en-US" sz="3200" spc="-1" strike="noStrike">
              <a:solidFill>
                <a:srgbClr val="000000"/>
              </a:solidFill>
              <a:latin typeface="Calibri"/>
            </a:endParaRPr>
          </a:p>
          <a:p>
            <a:pPr marL="343080" indent="-342720">
              <a:lnSpc>
                <a:spcPct val="100000"/>
              </a:lnSpc>
              <a:spcBef>
                <a:spcPts val="641"/>
              </a:spcBef>
            </a:pPr>
            <a:r>
              <a:rPr b="0" lang="en-US" sz="3200" spc="-1" strike="noStrike">
                <a:solidFill>
                  <a:srgbClr val="000000"/>
                </a:solidFill>
                <a:latin typeface="Courier New"/>
              </a:rPr>
              <a:t>  </a:t>
            </a:r>
            <a:r>
              <a:rPr b="0" lang="en-US" sz="3200" spc="-1" strike="noStrike">
                <a:solidFill>
                  <a:srgbClr val="000000"/>
                </a:solidFill>
                <a:latin typeface="Courier New"/>
              </a:rPr>
              <a:t>p=(</a:t>
            </a:r>
            <a:r>
              <a:rPr b="1" lang="en-US" sz="3200" spc="-1" strike="noStrike">
                <a:solidFill>
                  <a:srgbClr val="000000"/>
                </a:solidFill>
                <a:latin typeface="Courier New"/>
              </a:rPr>
              <a:t>int</a:t>
            </a:r>
            <a:r>
              <a:rPr b="0" lang="en-US" sz="3200" spc="-1" strike="noStrike">
                <a:solidFill>
                  <a:srgbClr val="000000"/>
                </a:solidFill>
                <a:latin typeface="Courier New"/>
              </a:rPr>
              <a:t>*)malloc(10);</a:t>
            </a:r>
            <a:endParaRPr b="0" lang="en-US" sz="3200" spc="-1" strike="noStrike">
              <a:solidFill>
                <a:srgbClr val="000000"/>
              </a:solidFill>
              <a:latin typeface="Calibri"/>
            </a:endParaRPr>
          </a:p>
          <a:p>
            <a:pPr marL="343080" indent="-342720">
              <a:lnSpc>
                <a:spcPct val="100000"/>
              </a:lnSpc>
              <a:spcBef>
                <a:spcPts val="641"/>
              </a:spcBef>
            </a:pPr>
            <a:endParaRPr b="0" lang="en-US" sz="3200" spc="-1" strike="noStrike">
              <a:solidFill>
                <a:srgbClr val="000000"/>
              </a:solidFill>
              <a:latin typeface="Calibri"/>
            </a:endParaRPr>
          </a:p>
        </p:txBody>
      </p:sp>
      <p:sp>
        <p:nvSpPr>
          <p:cNvPr id="925" name="CustomShape 3"/>
          <p:cNvSpPr/>
          <p:nvPr/>
        </p:nvSpPr>
        <p:spPr>
          <a:xfrm>
            <a:off x="5791320" y="1600200"/>
            <a:ext cx="1447560" cy="4800240"/>
          </a:xfrm>
          <a:prstGeom prst="rect">
            <a:avLst/>
          </a:prstGeom>
          <a:ln>
            <a:round/>
          </a:ln>
        </p:spPr>
        <p:style>
          <a:lnRef idx="2">
            <a:schemeClr val="dk1"/>
          </a:lnRef>
          <a:fillRef idx="1">
            <a:schemeClr val="lt1"/>
          </a:fillRef>
          <a:effectRef idx="0">
            <a:schemeClr val="dk1"/>
          </a:effectRef>
          <a:fontRef idx="minor"/>
        </p:style>
      </p:sp>
      <p:sp>
        <p:nvSpPr>
          <p:cNvPr id="926" name="CustomShape 4"/>
          <p:cNvSpPr/>
          <p:nvPr/>
        </p:nvSpPr>
        <p:spPr>
          <a:xfrm>
            <a:off x="5791320" y="3962520"/>
            <a:ext cx="1447560" cy="1676160"/>
          </a:xfrm>
          <a:prstGeom prst="rect">
            <a:avLst/>
          </a:prstGeom>
          <a:ln>
            <a:solidFill>
              <a:srgbClr val="be4b48"/>
            </a:solidFill>
            <a:round/>
          </a:ln>
          <a:effectLst>
            <a:outerShdw blurRad="40000" dir="5400000" dist="20160" rotWithShape="0">
              <a:srgbClr val="000000">
                <a:alpha val="38000"/>
              </a:srgbClr>
            </a:outerShdw>
          </a:effectLst>
        </p:spPr>
        <p:style>
          <a:lnRef idx="1">
            <a:schemeClr val="accent2"/>
          </a:lnRef>
          <a:fillRef idx="2">
            <a:schemeClr val="accent2"/>
          </a:fillRef>
          <a:effectRef idx="1">
            <a:schemeClr val="accent2"/>
          </a:effectRef>
          <a:fontRef idx="minor"/>
        </p:style>
        <p:txBody>
          <a:bodyPr lIns="90000" rIns="90000" tIns="45000" bIns="45000" anchor="ctr"/>
          <a:p>
            <a:pPr algn="ctr">
              <a:lnSpc>
                <a:spcPct val="100000"/>
              </a:lnSpc>
            </a:pPr>
            <a:r>
              <a:rPr b="1" lang="en-IN" sz="2800" spc="-1" strike="noStrike">
                <a:solidFill>
                  <a:srgbClr val="000000"/>
                </a:solidFill>
                <a:latin typeface="Calibri"/>
              </a:rPr>
              <a:t>Data</a:t>
            </a:r>
            <a:endParaRPr b="0" lang="en-IN" sz="2800" spc="-1" strike="noStrike">
              <a:latin typeface="Arial"/>
            </a:endParaRPr>
          </a:p>
        </p:txBody>
      </p:sp>
      <p:sp>
        <p:nvSpPr>
          <p:cNvPr id="927" name="CustomShape 5"/>
          <p:cNvSpPr/>
          <p:nvPr/>
        </p:nvSpPr>
        <p:spPr>
          <a:xfrm>
            <a:off x="5791320" y="5638680"/>
            <a:ext cx="1447560" cy="761760"/>
          </a:xfrm>
          <a:prstGeom prst="rect">
            <a:avLst/>
          </a:prstGeom>
          <a:ln>
            <a:round/>
          </a:ln>
          <a:effectLst>
            <a:outerShdw blurRad="40000" dir="5400000" dist="20160" rotWithShape="0">
              <a:srgbClr val="000000">
                <a:alpha val="38000"/>
              </a:srgbClr>
            </a:outerShdw>
          </a:effectLst>
        </p:spPr>
        <p:style>
          <a:lnRef idx="1">
            <a:schemeClr val="dk1"/>
          </a:lnRef>
          <a:fillRef idx="2">
            <a:schemeClr val="dk1"/>
          </a:fillRef>
          <a:effectRef idx="1">
            <a:schemeClr val="dk1"/>
          </a:effectRef>
          <a:fontRef idx="minor"/>
        </p:style>
        <p:txBody>
          <a:bodyPr lIns="90000" rIns="90000" tIns="45000" bIns="45000" anchor="ctr"/>
          <a:p>
            <a:pPr algn="ctr">
              <a:lnSpc>
                <a:spcPct val="100000"/>
              </a:lnSpc>
            </a:pPr>
            <a:r>
              <a:rPr b="1" lang="en-IN" sz="2800" spc="-1" strike="noStrike">
                <a:solidFill>
                  <a:srgbClr val="000000"/>
                </a:solidFill>
                <a:latin typeface="Calibri"/>
              </a:rPr>
              <a:t>Code</a:t>
            </a:r>
            <a:endParaRPr b="0" lang="en-IN" sz="2800" spc="-1" strike="noStrike">
              <a:latin typeface="Arial"/>
            </a:endParaRPr>
          </a:p>
        </p:txBody>
      </p:sp>
      <p:sp>
        <p:nvSpPr>
          <p:cNvPr id="928" name="CustomShape 6"/>
          <p:cNvSpPr/>
          <p:nvPr/>
        </p:nvSpPr>
        <p:spPr>
          <a:xfrm>
            <a:off x="5791320" y="2819520"/>
            <a:ext cx="1447560" cy="1142640"/>
          </a:xfrm>
          <a:prstGeom prst="rect">
            <a:avLst/>
          </a:prstGeom>
          <a:ln>
            <a:solidFill>
              <a:srgbClr val="7d5fa0"/>
            </a:solidFill>
            <a:round/>
          </a:ln>
          <a:effectLst>
            <a:outerShdw blurRad="40000" dir="5400000" dist="20160" rotWithShape="0">
              <a:srgbClr val="000000">
                <a:alpha val="38000"/>
              </a:srgbClr>
            </a:outerShdw>
          </a:effectLst>
        </p:spPr>
        <p:style>
          <a:lnRef idx="1">
            <a:schemeClr val="accent4"/>
          </a:lnRef>
          <a:fillRef idx="2">
            <a:schemeClr val="accent4"/>
          </a:fillRef>
          <a:effectRef idx="1">
            <a:schemeClr val="accent4"/>
          </a:effectRef>
          <a:fontRef idx="minor"/>
        </p:style>
        <p:txBody>
          <a:bodyPr lIns="90000" rIns="90000" tIns="45000" bIns="45000" anchor="ctr"/>
          <a:p>
            <a:pPr algn="ctr">
              <a:lnSpc>
                <a:spcPct val="100000"/>
              </a:lnSpc>
            </a:pPr>
            <a:r>
              <a:rPr b="1" lang="en-IN" sz="2800" spc="-1" strike="noStrike">
                <a:solidFill>
                  <a:srgbClr val="000000"/>
                </a:solidFill>
                <a:latin typeface="Calibri"/>
              </a:rPr>
              <a:t>Heap</a:t>
            </a:r>
            <a:endParaRPr b="0" lang="en-IN" sz="2800" spc="-1" strike="noStrike">
              <a:latin typeface="Arial"/>
            </a:endParaRPr>
          </a:p>
        </p:txBody>
      </p:sp>
      <p:sp>
        <p:nvSpPr>
          <p:cNvPr id="929" name="CustomShape 7"/>
          <p:cNvSpPr/>
          <p:nvPr/>
        </p:nvSpPr>
        <p:spPr>
          <a:xfrm>
            <a:off x="5791320" y="1600200"/>
            <a:ext cx="1447560" cy="1218960"/>
          </a:xfrm>
          <a:prstGeom prst="rect">
            <a:avLst/>
          </a:prstGeom>
          <a:ln>
            <a:solidFill>
              <a:srgbClr val="98b855"/>
            </a:solidFill>
            <a:round/>
          </a:ln>
          <a:effectLst>
            <a:outerShdw blurRad="4000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rIns="90000" tIns="45000" bIns="45000" anchor="ctr"/>
          <a:p>
            <a:pPr algn="ctr">
              <a:lnSpc>
                <a:spcPct val="100000"/>
              </a:lnSpc>
            </a:pPr>
            <a:r>
              <a:rPr b="1" lang="en-IN" sz="2800" spc="-1" strike="noStrike">
                <a:solidFill>
                  <a:srgbClr val="000000"/>
                </a:solidFill>
                <a:latin typeface="Calibri"/>
              </a:rPr>
              <a:t>Stack</a:t>
            </a:r>
            <a:endParaRPr b="0" lang="en-IN" sz="2800" spc="-1" strike="noStrike">
              <a:latin typeface="Arial"/>
            </a:endParaRPr>
          </a:p>
        </p:txBody>
      </p:sp>
      <p:sp>
        <p:nvSpPr>
          <p:cNvPr id="930" name="CustomShape 8"/>
          <p:cNvSpPr/>
          <p:nvPr/>
        </p:nvSpPr>
        <p:spPr>
          <a:xfrm>
            <a:off x="5562720" y="2590920"/>
            <a:ext cx="1904760" cy="533160"/>
          </a:xfrm>
          <a:prstGeom prst="rect">
            <a:avLst/>
          </a:prstGeom>
          <a:gradFill rotWithShape="0">
            <a:gsLst>
              <a:gs pos="29000">
                <a:schemeClr val="accent3">
                  <a:lumMod val="60000"/>
                  <a:lumOff val="40000"/>
                </a:schemeClr>
              </a:gs>
              <a:gs pos="35000">
                <a:schemeClr val="accent4">
                  <a:tint val="37000"/>
                  <a:satMod val="300000"/>
                </a:schemeClr>
              </a:gs>
              <a:gs pos="100000">
                <a:schemeClr val="accent4">
                  <a:tint val="15000"/>
                  <a:satMod val="350000"/>
                </a:schemeClr>
              </a:gs>
            </a:gsLst>
            <a:lin ang="5400000"/>
          </a:gradFill>
          <a:ln>
            <a:solidFill>
              <a:srgbClr val="7d5fa0"/>
            </a:solidFill>
            <a:round/>
          </a:ln>
          <a:effectLst>
            <a:outerShdw blurRad="40000" dir="5400000" dist="20160" rotWithShape="0">
              <a:srgbClr val="000000">
                <a:alpha val="38000"/>
              </a:srgbClr>
            </a:outerShdw>
          </a:effectLst>
        </p:spPr>
        <p:style>
          <a:lnRef idx="1">
            <a:schemeClr val="accent4"/>
          </a:lnRef>
          <a:fillRef idx="2">
            <a:schemeClr val="accent4"/>
          </a:fillRef>
          <a:effectRef idx="1">
            <a:schemeClr val="accent4"/>
          </a:effectRef>
          <a:fontRef idx="minor"/>
        </p:style>
      </p:sp>
      <p:sp>
        <p:nvSpPr>
          <p:cNvPr id="931" name="CustomShape 9"/>
          <p:cNvSpPr/>
          <p:nvPr/>
        </p:nvSpPr>
        <p:spPr>
          <a:xfrm>
            <a:off x="5791320" y="3962520"/>
            <a:ext cx="1447560" cy="304560"/>
          </a:xfrm>
          <a:prstGeom prst="rect">
            <a:avLst/>
          </a:prstGeom>
          <a:ln>
            <a:solidFill>
              <a:srgbClr val="46aac4"/>
            </a:solidFill>
            <a:round/>
          </a:ln>
          <a:effectLst>
            <a:outerShdw blurRad="40000" dir="5400000" dist="20160" rotWithShape="0">
              <a:srgbClr val="000000">
                <a:alpha val="38000"/>
              </a:srgbClr>
            </a:outerShdw>
          </a:effectLst>
        </p:spPr>
        <p:style>
          <a:lnRef idx="1">
            <a:schemeClr val="accent5"/>
          </a:lnRef>
          <a:fillRef idx="2">
            <a:schemeClr val="accent5"/>
          </a:fillRef>
          <a:effectRef idx="1">
            <a:schemeClr val="accent5"/>
          </a:effectRef>
          <a:fontRef idx="minor"/>
        </p:style>
        <p:txBody>
          <a:bodyPr lIns="90000" rIns="90000" tIns="45000" bIns="45000" anchor="ctr"/>
          <a:p>
            <a:pPr algn="ctr">
              <a:lnSpc>
                <a:spcPct val="100000"/>
              </a:lnSpc>
            </a:pPr>
            <a:r>
              <a:rPr b="1" lang="en-IN" sz="2400" spc="-1" strike="noStrike">
                <a:solidFill>
                  <a:srgbClr val="000000"/>
                </a:solidFill>
                <a:latin typeface="Calibri"/>
              </a:rPr>
              <a:t>BSS</a:t>
            </a:r>
            <a:endParaRPr b="0" lang="en-IN" sz="2400" spc="-1" strike="noStrike">
              <a:latin typeface="Arial"/>
            </a:endParaRPr>
          </a:p>
        </p:txBody>
      </p:sp>
      <p:sp>
        <p:nvSpPr>
          <p:cNvPr id="932" name="CustomShape 10"/>
          <p:cNvSpPr/>
          <p:nvPr/>
        </p:nvSpPr>
        <p:spPr>
          <a:xfrm rot="5400000">
            <a:off x="7086960" y="2209680"/>
            <a:ext cx="1218960" cy="1080"/>
          </a:xfrm>
          <a:custGeom>
            <a:avLst/>
            <a:gdLst/>
            <a:ahLst/>
            <a:rect l="l" t="t" r="r" b="b"/>
            <a:pathLst>
              <a:path w="21600" h="21600">
                <a:moveTo>
                  <a:pt x="0" y="0"/>
                </a:moveTo>
                <a:lnTo>
                  <a:pt x="21600" y="21600"/>
                </a:lnTo>
              </a:path>
            </a:pathLst>
          </a:custGeom>
          <a:noFill/>
          <a:ln>
            <a:round/>
            <a:tailEnd len="med" type="triangle" w="med"/>
          </a:ln>
          <a:effectLst>
            <a:outerShdw blurRad="40000" dir="5400000" dist="23040" rotWithShape="0">
              <a:srgbClr val="000000">
                <a:alpha val="35000"/>
              </a:srgbClr>
            </a:outerShdw>
          </a:effectLst>
        </p:spPr>
        <p:style>
          <a:lnRef idx="3">
            <a:schemeClr val="dk1"/>
          </a:lnRef>
          <a:fillRef idx="0">
            <a:schemeClr val="dk1"/>
          </a:fillRef>
          <a:effectRef idx="2">
            <a:schemeClr val="dk1"/>
          </a:effectRef>
          <a:fontRef idx="minor"/>
        </p:style>
      </p:sp>
      <p:sp>
        <p:nvSpPr>
          <p:cNvPr id="933" name="CustomShape 11"/>
          <p:cNvSpPr/>
          <p:nvPr/>
        </p:nvSpPr>
        <p:spPr>
          <a:xfrm flipH="1" flipV="1" rot="5400000">
            <a:off x="7275960" y="3542760"/>
            <a:ext cx="837720" cy="1080"/>
          </a:xfrm>
          <a:custGeom>
            <a:avLst/>
            <a:gdLst/>
            <a:ahLst/>
            <a:rect l="l" t="t" r="r" b="b"/>
            <a:pathLst>
              <a:path w="21600" h="21600">
                <a:moveTo>
                  <a:pt x="0" y="0"/>
                </a:moveTo>
                <a:lnTo>
                  <a:pt x="21600" y="21600"/>
                </a:lnTo>
              </a:path>
            </a:pathLst>
          </a:custGeom>
          <a:noFill/>
          <a:ln>
            <a:round/>
            <a:tailEnd len="med" type="triangle" w="med"/>
          </a:ln>
          <a:effectLst>
            <a:outerShdw blurRad="40000" dir="5400000" dist="23040" rotWithShape="0">
              <a:srgbClr val="000000">
                <a:alpha val="35000"/>
              </a:srgbClr>
            </a:outerShdw>
          </a:effectLst>
        </p:spPr>
        <p:style>
          <a:lnRef idx="3">
            <a:schemeClr val="dk1"/>
          </a:lnRef>
          <a:fillRef idx="0">
            <a:schemeClr val="dk1"/>
          </a:fillRef>
          <a:effectRef idx="2">
            <a:schemeClr val="dk1"/>
          </a:effectRef>
          <a:fontRef idx="minor"/>
        </p:style>
      </p:sp>
      <p:sp>
        <p:nvSpPr>
          <p:cNvPr id="934" name="CustomShape 12"/>
          <p:cNvSpPr/>
          <p:nvPr/>
        </p:nvSpPr>
        <p:spPr>
          <a:xfrm>
            <a:off x="1981080" y="1828800"/>
            <a:ext cx="3809520" cy="2285640"/>
          </a:xfrm>
          <a:prstGeom prst="curvedConnector3">
            <a:avLst>
              <a:gd name="adj1" fmla="val 62857"/>
            </a:avLst>
          </a:prstGeom>
          <a:noFill/>
          <a:ln>
            <a:round/>
            <a:tailEnd len="med" type="triangle" w="med"/>
          </a:ln>
          <a:effectLst>
            <a:outerShdw blurRad="40000" dir="5400000" dist="23040" rotWithShape="0">
              <a:srgbClr val="000000">
                <a:alpha val="35000"/>
              </a:srgbClr>
            </a:outerShdw>
          </a:effectLst>
        </p:spPr>
        <p:style>
          <a:lnRef idx="3">
            <a:schemeClr val="dk1"/>
          </a:lnRef>
          <a:fillRef idx="0">
            <a:schemeClr val="dk1"/>
          </a:fillRef>
          <a:effectRef idx="2">
            <a:schemeClr val="dk1"/>
          </a:effectRef>
          <a:fontRef idx="minor"/>
        </p:style>
      </p:sp>
      <p:sp>
        <p:nvSpPr>
          <p:cNvPr id="935" name="CustomShape 13"/>
          <p:cNvSpPr/>
          <p:nvPr/>
        </p:nvSpPr>
        <p:spPr>
          <a:xfrm>
            <a:off x="2590920" y="2362320"/>
            <a:ext cx="3200040" cy="2209320"/>
          </a:xfrm>
          <a:prstGeom prst="curvedConnector3">
            <a:avLst>
              <a:gd name="adj1" fmla="val 50000"/>
            </a:avLst>
          </a:prstGeom>
          <a:noFill/>
          <a:ln>
            <a:round/>
            <a:tailEnd len="med" type="triangle" w="med"/>
          </a:ln>
          <a:effectLst>
            <a:outerShdw blurRad="40000" dir="5400000" dist="23040" rotWithShape="0">
              <a:srgbClr val="000000">
                <a:alpha val="35000"/>
              </a:srgbClr>
            </a:outerShdw>
          </a:effectLst>
        </p:spPr>
        <p:style>
          <a:lnRef idx="3">
            <a:schemeClr val="dk1"/>
          </a:lnRef>
          <a:fillRef idx="0">
            <a:schemeClr val="dk1"/>
          </a:fillRef>
          <a:effectRef idx="2">
            <a:schemeClr val="dk1"/>
          </a:effectRef>
          <a:fontRef idx="minor"/>
        </p:style>
      </p:sp>
      <p:sp>
        <p:nvSpPr>
          <p:cNvPr id="936" name="CustomShape 14"/>
          <p:cNvSpPr/>
          <p:nvPr/>
        </p:nvSpPr>
        <p:spPr>
          <a:xfrm flipV="1">
            <a:off x="3657600" y="1905120"/>
            <a:ext cx="2057040" cy="1599840"/>
          </a:xfrm>
          <a:prstGeom prst="curvedConnector3">
            <a:avLst>
              <a:gd name="adj1" fmla="val 50000"/>
            </a:avLst>
          </a:prstGeom>
          <a:noFill/>
          <a:ln>
            <a:round/>
            <a:tailEnd len="med" type="triangle" w="med"/>
          </a:ln>
          <a:effectLst>
            <a:outerShdw blurRad="40000" dir="5400000" dist="23040" rotWithShape="0">
              <a:srgbClr val="000000">
                <a:alpha val="35000"/>
              </a:srgbClr>
            </a:outerShdw>
          </a:effectLst>
        </p:spPr>
        <p:style>
          <a:lnRef idx="3">
            <a:schemeClr val="dk1"/>
          </a:lnRef>
          <a:fillRef idx="0">
            <a:schemeClr val="dk1"/>
          </a:fillRef>
          <a:effectRef idx="2">
            <a:schemeClr val="dk1"/>
          </a:effectRef>
          <a:fontRef idx="minor"/>
        </p:style>
      </p:sp>
      <p:sp>
        <p:nvSpPr>
          <p:cNvPr id="937" name="CustomShape 15"/>
          <p:cNvSpPr/>
          <p:nvPr/>
        </p:nvSpPr>
        <p:spPr>
          <a:xfrm flipV="1">
            <a:off x="2743200" y="2208960"/>
            <a:ext cx="3047760" cy="1904760"/>
          </a:xfrm>
          <a:prstGeom prst="curvedConnector3">
            <a:avLst>
              <a:gd name="adj1" fmla="val 67143"/>
            </a:avLst>
          </a:prstGeom>
          <a:noFill/>
          <a:ln>
            <a:round/>
            <a:tailEnd len="med" type="triangle" w="med"/>
          </a:ln>
          <a:effectLst>
            <a:outerShdw blurRad="40000" dir="5400000" dist="23040" rotWithShape="0">
              <a:srgbClr val="000000">
                <a:alpha val="35000"/>
              </a:srgbClr>
            </a:outerShdw>
          </a:effectLst>
        </p:spPr>
        <p:style>
          <a:lnRef idx="3">
            <a:schemeClr val="dk1"/>
          </a:lnRef>
          <a:fillRef idx="0">
            <a:schemeClr val="dk1"/>
          </a:fillRef>
          <a:effectRef idx="2">
            <a:schemeClr val="dk1"/>
          </a:effectRef>
          <a:fontRef idx="minor"/>
        </p:style>
      </p:sp>
      <p:sp>
        <p:nvSpPr>
          <p:cNvPr id="938" name="CustomShape 16"/>
          <p:cNvSpPr/>
          <p:nvPr/>
        </p:nvSpPr>
        <p:spPr>
          <a:xfrm flipV="1">
            <a:off x="3886200" y="3390840"/>
            <a:ext cx="1904760" cy="1180800"/>
          </a:xfrm>
          <a:prstGeom prst="curvedConnector3">
            <a:avLst>
              <a:gd name="adj1" fmla="val 50000"/>
            </a:avLst>
          </a:prstGeom>
          <a:noFill/>
          <a:ln>
            <a:round/>
            <a:tailEnd len="med" type="triangle" w="med"/>
          </a:ln>
          <a:effectLst>
            <a:outerShdw blurRad="40000" dir="5400000" dist="23040" rotWithShape="0">
              <a:srgbClr val="000000">
                <a:alpha val="35000"/>
              </a:srgbClr>
            </a:outerShdw>
          </a:effectLst>
        </p:spPr>
        <p:style>
          <a:lnRef idx="3">
            <a:schemeClr val="dk1"/>
          </a:lnRef>
          <a:fillRef idx="0">
            <a:schemeClr val="dk1"/>
          </a:fillRef>
          <a:effectRef idx="2">
            <a:schemeClr val="dk1"/>
          </a:effectRef>
          <a:fontRef idx="minor"/>
        </p:style>
      </p:sp>
    </p:spTree>
  </p:cSld>
  <mc:AlternateContent>
    <mc:Choice Requires="p14">
      <p:transition spd="slow" p14:dur="2000"/>
    </mc:Choice>
    <mc:Fallback>
      <p:transition spd="slow"/>
    </mc:Fallback>
  </mc:AlternateContent>
  <p:timing>
    <p:tnLst>
      <p:par>
        <p:cTn id="491" dur="indefinite" restart="never" nodeType="tmRoot">
          <p:childTnLst>
            <p:seq>
              <p:cTn id="492" dur="indefinite" nodeType="mainSeq">
                <p:childTnLst>
                  <p:par>
                    <p:cTn id="493" fill="hold">
                      <p:stCondLst>
                        <p:cond delay="indefinite"/>
                      </p:stCondLst>
                      <p:childTnLst>
                        <p:par>
                          <p:cTn id="494" fill="hold">
                            <p:stCondLst>
                              <p:cond delay="0"/>
                            </p:stCondLst>
                            <p:childTnLst>
                              <p:par>
                                <p:cTn id="495" nodeType="clickEffect" fill="hold" presetClass="entr" presetID="3" presetSubtype="10">
                                  <p:stCondLst>
                                    <p:cond delay="0"/>
                                  </p:stCondLst>
                                  <p:childTnLst>
                                    <p:set>
                                      <p:cBhvr>
                                        <p:cTn id="496" dur="1" fill="hold">
                                          <p:stCondLst>
                                            <p:cond delay="0"/>
                                          </p:stCondLst>
                                        </p:cTn>
                                        <p:tgtEl>
                                          <p:spTgt spid="924">
                                            <p:txEl>
                                              <p:pRg st="0" end="0"/>
                                            </p:txEl>
                                          </p:spTgt>
                                        </p:tgtEl>
                                        <p:attrNameLst>
                                          <p:attrName>style.visibility</p:attrName>
                                        </p:attrNameLst>
                                      </p:cBhvr>
                                      <p:to>
                                        <p:strVal val="visible"/>
                                      </p:to>
                                    </p:set>
                                    <p:animEffect filter="blinds(horizontal)" transition="in">
                                      <p:cBhvr additive="repl">
                                        <p:cTn id="497" dur="500"/>
                                        <p:tgtEl>
                                          <p:spTgt spid="924">
                                            <p:txEl>
                                              <p:pRg st="0" end="0"/>
                                            </p:txEl>
                                          </p:spTgt>
                                        </p:tgtEl>
                                      </p:cBhvr>
                                    </p:animEffect>
                                  </p:childTnLst>
                                </p:cTn>
                              </p:par>
                            </p:childTnLst>
                          </p:cTn>
                        </p:par>
                      </p:childTnLst>
                    </p:cTn>
                  </p:par>
                  <p:par>
                    <p:cTn id="498" fill="hold">
                      <p:stCondLst>
                        <p:cond delay="indefinite"/>
                      </p:stCondLst>
                      <p:childTnLst>
                        <p:par>
                          <p:cTn id="499" fill="hold">
                            <p:stCondLst>
                              <p:cond delay="0"/>
                            </p:stCondLst>
                            <p:childTnLst>
                              <p:par>
                                <p:cTn id="500" nodeType="clickEffect" fill="hold" presetClass="entr" presetID="3" presetSubtype="10">
                                  <p:stCondLst>
                                    <p:cond delay="0"/>
                                  </p:stCondLst>
                                  <p:childTnLst>
                                    <p:set>
                                      <p:cBhvr>
                                        <p:cTn id="501" dur="1" fill="hold">
                                          <p:stCondLst>
                                            <p:cond delay="0"/>
                                          </p:stCondLst>
                                        </p:cTn>
                                        <p:tgtEl>
                                          <p:spTgt spid="934"/>
                                        </p:tgtEl>
                                        <p:attrNameLst>
                                          <p:attrName>style.visibility</p:attrName>
                                        </p:attrNameLst>
                                      </p:cBhvr>
                                      <p:to>
                                        <p:strVal val="visible"/>
                                      </p:to>
                                    </p:set>
                                    <p:animEffect filter="blinds(horizontal)" transition="in">
                                      <p:cBhvr additive="repl">
                                        <p:cTn id="502" dur="500"/>
                                        <p:tgtEl>
                                          <p:spTgt spid="934"/>
                                        </p:tgtEl>
                                      </p:cBhvr>
                                    </p:animEffect>
                                  </p:childTnLst>
                                </p:cTn>
                              </p:par>
                            </p:childTnLst>
                          </p:cTn>
                        </p:par>
                      </p:childTnLst>
                    </p:cTn>
                  </p:par>
                  <p:par>
                    <p:cTn id="503" fill="hold">
                      <p:stCondLst>
                        <p:cond delay="indefinite"/>
                      </p:stCondLst>
                      <p:childTnLst>
                        <p:par>
                          <p:cTn id="504" fill="hold">
                            <p:stCondLst>
                              <p:cond delay="0"/>
                            </p:stCondLst>
                            <p:childTnLst>
                              <p:par>
                                <p:cTn id="505" nodeType="clickEffect" fill="hold" presetClass="entr" presetID="3" presetSubtype="10">
                                  <p:stCondLst>
                                    <p:cond delay="0"/>
                                  </p:stCondLst>
                                  <p:childTnLst>
                                    <p:set>
                                      <p:cBhvr>
                                        <p:cTn id="506" dur="1" fill="hold">
                                          <p:stCondLst>
                                            <p:cond delay="0"/>
                                          </p:stCondLst>
                                        </p:cTn>
                                        <p:tgtEl>
                                          <p:spTgt spid="924">
                                            <p:txEl>
                                              <p:pRg st="1" end="1"/>
                                            </p:txEl>
                                          </p:spTgt>
                                        </p:tgtEl>
                                        <p:attrNameLst>
                                          <p:attrName>style.visibility</p:attrName>
                                        </p:attrNameLst>
                                      </p:cBhvr>
                                      <p:to>
                                        <p:strVal val="visible"/>
                                      </p:to>
                                    </p:set>
                                    <p:animEffect filter="blinds(horizontal)" transition="in">
                                      <p:cBhvr additive="repl">
                                        <p:cTn id="507" dur="500"/>
                                        <p:tgtEl>
                                          <p:spTgt spid="924">
                                            <p:txEl>
                                              <p:pRg st="1" end="1"/>
                                            </p:txEl>
                                          </p:spTgt>
                                        </p:tgtEl>
                                      </p:cBhvr>
                                    </p:animEffect>
                                  </p:childTnLst>
                                </p:cTn>
                              </p:par>
                            </p:childTnLst>
                          </p:cTn>
                        </p:par>
                      </p:childTnLst>
                    </p:cTn>
                  </p:par>
                  <p:par>
                    <p:cTn id="508" fill="hold">
                      <p:stCondLst>
                        <p:cond delay="indefinite"/>
                      </p:stCondLst>
                      <p:childTnLst>
                        <p:par>
                          <p:cTn id="509" fill="hold">
                            <p:stCondLst>
                              <p:cond delay="0"/>
                            </p:stCondLst>
                            <p:childTnLst>
                              <p:par>
                                <p:cTn id="510" nodeType="clickEffect" fill="hold" presetClass="entr" presetID="3" presetSubtype="10">
                                  <p:stCondLst>
                                    <p:cond delay="0"/>
                                  </p:stCondLst>
                                  <p:childTnLst>
                                    <p:set>
                                      <p:cBhvr>
                                        <p:cTn id="511" dur="1" fill="hold">
                                          <p:stCondLst>
                                            <p:cond delay="0"/>
                                          </p:stCondLst>
                                        </p:cTn>
                                        <p:tgtEl>
                                          <p:spTgt spid="935"/>
                                        </p:tgtEl>
                                        <p:attrNameLst>
                                          <p:attrName>style.visibility</p:attrName>
                                        </p:attrNameLst>
                                      </p:cBhvr>
                                      <p:to>
                                        <p:strVal val="visible"/>
                                      </p:to>
                                    </p:set>
                                    <p:animEffect filter="blinds(horizontal)" transition="in">
                                      <p:cBhvr additive="repl">
                                        <p:cTn id="512" dur="500"/>
                                        <p:tgtEl>
                                          <p:spTgt spid="935"/>
                                        </p:tgtEl>
                                      </p:cBhvr>
                                    </p:animEffect>
                                  </p:childTnLst>
                                </p:cTn>
                              </p:par>
                            </p:childTnLst>
                          </p:cTn>
                        </p:par>
                      </p:childTnLst>
                    </p:cTn>
                  </p:par>
                  <p:par>
                    <p:cTn id="513" fill="hold">
                      <p:stCondLst>
                        <p:cond delay="indefinite"/>
                      </p:stCondLst>
                      <p:childTnLst>
                        <p:par>
                          <p:cTn id="514" fill="hold">
                            <p:stCondLst>
                              <p:cond delay="0"/>
                            </p:stCondLst>
                            <p:childTnLst>
                              <p:par>
                                <p:cTn id="515" nodeType="clickEffect" fill="hold" presetClass="entr" presetID="3" presetSubtype="10">
                                  <p:stCondLst>
                                    <p:cond delay="0"/>
                                  </p:stCondLst>
                                  <p:childTnLst>
                                    <p:set>
                                      <p:cBhvr>
                                        <p:cTn id="516" dur="1" fill="hold">
                                          <p:stCondLst>
                                            <p:cond delay="0"/>
                                          </p:stCondLst>
                                        </p:cTn>
                                        <p:tgtEl>
                                          <p:spTgt spid="924">
                                            <p:txEl>
                                              <p:pRg st="2" end="2"/>
                                            </p:txEl>
                                          </p:spTgt>
                                        </p:tgtEl>
                                        <p:attrNameLst>
                                          <p:attrName>style.visibility</p:attrName>
                                        </p:attrNameLst>
                                      </p:cBhvr>
                                      <p:to>
                                        <p:strVal val="visible"/>
                                      </p:to>
                                    </p:set>
                                    <p:animEffect filter="blinds(horizontal)" transition="in">
                                      <p:cBhvr additive="repl">
                                        <p:cTn id="517" dur="500"/>
                                        <p:tgtEl>
                                          <p:spTgt spid="924">
                                            <p:txEl>
                                              <p:pRg st="2" end="2"/>
                                            </p:txEl>
                                          </p:spTgt>
                                        </p:tgtEl>
                                      </p:cBhvr>
                                    </p:animEffect>
                                  </p:childTnLst>
                                </p:cTn>
                              </p:par>
                            </p:childTnLst>
                          </p:cTn>
                        </p:par>
                      </p:childTnLst>
                    </p:cTn>
                  </p:par>
                  <p:par>
                    <p:cTn id="518" fill="hold">
                      <p:stCondLst>
                        <p:cond delay="indefinite"/>
                      </p:stCondLst>
                      <p:childTnLst>
                        <p:par>
                          <p:cTn id="519" fill="hold">
                            <p:stCondLst>
                              <p:cond delay="0"/>
                            </p:stCondLst>
                            <p:childTnLst>
                              <p:par>
                                <p:cTn id="520" nodeType="clickEffect" fill="hold" presetClass="entr" presetID="3" presetSubtype="10">
                                  <p:stCondLst>
                                    <p:cond delay="0"/>
                                  </p:stCondLst>
                                  <p:childTnLst>
                                    <p:set>
                                      <p:cBhvr>
                                        <p:cTn id="521" dur="1" fill="hold">
                                          <p:stCondLst>
                                            <p:cond delay="0"/>
                                          </p:stCondLst>
                                        </p:cTn>
                                        <p:tgtEl>
                                          <p:spTgt spid="924">
                                            <p:txEl>
                                              <p:pRg st="6" end="6"/>
                                            </p:txEl>
                                          </p:spTgt>
                                        </p:tgtEl>
                                        <p:attrNameLst>
                                          <p:attrName>style.visibility</p:attrName>
                                        </p:attrNameLst>
                                      </p:cBhvr>
                                      <p:to>
                                        <p:strVal val="visible"/>
                                      </p:to>
                                    </p:set>
                                    <p:animEffect filter="blinds(horizontal)" transition="in">
                                      <p:cBhvr additive="repl">
                                        <p:cTn id="522" dur="500"/>
                                        <p:tgtEl>
                                          <p:spTgt spid="924">
                                            <p:txEl>
                                              <p:pRg st="6" end="6"/>
                                            </p:txEl>
                                          </p:spTgt>
                                        </p:tgtEl>
                                      </p:cBhvr>
                                    </p:animEffect>
                                  </p:childTnLst>
                                </p:cTn>
                              </p:par>
                            </p:childTnLst>
                          </p:cTn>
                        </p:par>
                      </p:childTnLst>
                    </p:cTn>
                  </p:par>
                  <p:par>
                    <p:cTn id="523" fill="hold">
                      <p:stCondLst>
                        <p:cond delay="indefinite"/>
                      </p:stCondLst>
                      <p:childTnLst>
                        <p:par>
                          <p:cTn id="524" fill="hold">
                            <p:stCondLst>
                              <p:cond delay="0"/>
                            </p:stCondLst>
                            <p:childTnLst>
                              <p:par>
                                <p:cTn id="525" nodeType="clickEffect" fill="hold" presetClass="entr" presetID="3" presetSubtype="10">
                                  <p:stCondLst>
                                    <p:cond delay="0"/>
                                  </p:stCondLst>
                                  <p:childTnLst>
                                    <p:set>
                                      <p:cBhvr>
                                        <p:cTn id="526" dur="1" fill="hold">
                                          <p:stCondLst>
                                            <p:cond delay="0"/>
                                          </p:stCondLst>
                                        </p:cTn>
                                        <p:tgtEl>
                                          <p:spTgt spid="924">
                                            <p:txEl>
                                              <p:pRg st="3" end="3"/>
                                            </p:txEl>
                                          </p:spTgt>
                                        </p:tgtEl>
                                        <p:attrNameLst>
                                          <p:attrName>style.visibility</p:attrName>
                                        </p:attrNameLst>
                                      </p:cBhvr>
                                      <p:to>
                                        <p:strVal val="visible"/>
                                      </p:to>
                                    </p:set>
                                    <p:animEffect filter="blinds(horizontal)" transition="in">
                                      <p:cBhvr additive="repl">
                                        <p:cTn id="527" dur="500"/>
                                        <p:tgtEl>
                                          <p:spTgt spid="924">
                                            <p:txEl>
                                              <p:pRg st="3" end="3"/>
                                            </p:txEl>
                                          </p:spTgt>
                                        </p:tgtEl>
                                      </p:cBhvr>
                                    </p:animEffect>
                                  </p:childTnLst>
                                </p:cTn>
                              </p:par>
                            </p:childTnLst>
                          </p:cTn>
                        </p:par>
                      </p:childTnLst>
                    </p:cTn>
                  </p:par>
                  <p:par>
                    <p:cTn id="528" fill="hold">
                      <p:stCondLst>
                        <p:cond delay="indefinite"/>
                      </p:stCondLst>
                      <p:childTnLst>
                        <p:par>
                          <p:cTn id="529" fill="hold">
                            <p:stCondLst>
                              <p:cond delay="0"/>
                            </p:stCondLst>
                            <p:childTnLst>
                              <p:par>
                                <p:cTn id="530" nodeType="clickEffect" fill="hold" presetClass="entr" presetID="3" presetSubtype="10">
                                  <p:stCondLst>
                                    <p:cond delay="0"/>
                                  </p:stCondLst>
                                  <p:childTnLst>
                                    <p:set>
                                      <p:cBhvr>
                                        <p:cTn id="531" dur="1" fill="hold">
                                          <p:stCondLst>
                                            <p:cond delay="0"/>
                                          </p:stCondLst>
                                        </p:cTn>
                                        <p:tgtEl>
                                          <p:spTgt spid="936"/>
                                        </p:tgtEl>
                                        <p:attrNameLst>
                                          <p:attrName>style.visibility</p:attrName>
                                        </p:attrNameLst>
                                      </p:cBhvr>
                                      <p:to>
                                        <p:strVal val="visible"/>
                                      </p:to>
                                    </p:set>
                                    <p:animEffect filter="blinds(horizontal)" transition="in">
                                      <p:cBhvr additive="repl">
                                        <p:cTn id="532" dur="500"/>
                                        <p:tgtEl>
                                          <p:spTgt spid="936"/>
                                        </p:tgtEl>
                                      </p:cBhvr>
                                    </p:animEffect>
                                  </p:childTnLst>
                                </p:cTn>
                              </p:par>
                            </p:childTnLst>
                          </p:cTn>
                        </p:par>
                      </p:childTnLst>
                    </p:cTn>
                  </p:par>
                  <p:par>
                    <p:cTn id="533" fill="hold">
                      <p:stCondLst>
                        <p:cond delay="indefinite"/>
                      </p:stCondLst>
                      <p:childTnLst>
                        <p:par>
                          <p:cTn id="534" fill="hold">
                            <p:stCondLst>
                              <p:cond delay="0"/>
                            </p:stCondLst>
                            <p:childTnLst>
                              <p:par>
                                <p:cTn id="535" nodeType="clickEffect" fill="hold" presetClass="entr" presetID="3" presetSubtype="10">
                                  <p:stCondLst>
                                    <p:cond delay="0"/>
                                  </p:stCondLst>
                                  <p:childTnLst>
                                    <p:set>
                                      <p:cBhvr>
                                        <p:cTn id="536" dur="1" fill="hold">
                                          <p:stCondLst>
                                            <p:cond delay="0"/>
                                          </p:stCondLst>
                                        </p:cTn>
                                        <p:tgtEl>
                                          <p:spTgt spid="924">
                                            <p:txEl>
                                              <p:pRg st="4" end="4"/>
                                            </p:txEl>
                                          </p:spTgt>
                                        </p:tgtEl>
                                        <p:attrNameLst>
                                          <p:attrName>style.visibility</p:attrName>
                                        </p:attrNameLst>
                                      </p:cBhvr>
                                      <p:to>
                                        <p:strVal val="visible"/>
                                      </p:to>
                                    </p:set>
                                    <p:animEffect filter="blinds(horizontal)" transition="in">
                                      <p:cBhvr additive="repl">
                                        <p:cTn id="537" dur="500"/>
                                        <p:tgtEl>
                                          <p:spTgt spid="924">
                                            <p:txEl>
                                              <p:pRg st="4" end="4"/>
                                            </p:txEl>
                                          </p:spTgt>
                                        </p:tgtEl>
                                      </p:cBhvr>
                                    </p:animEffect>
                                  </p:childTnLst>
                                </p:cTn>
                              </p:par>
                            </p:childTnLst>
                          </p:cTn>
                        </p:par>
                      </p:childTnLst>
                    </p:cTn>
                  </p:par>
                  <p:par>
                    <p:cTn id="538" fill="hold">
                      <p:stCondLst>
                        <p:cond delay="indefinite"/>
                      </p:stCondLst>
                      <p:childTnLst>
                        <p:par>
                          <p:cTn id="539" fill="hold">
                            <p:stCondLst>
                              <p:cond delay="0"/>
                            </p:stCondLst>
                            <p:childTnLst>
                              <p:par>
                                <p:cTn id="540" nodeType="clickEffect" fill="hold" presetClass="entr" presetID="3" presetSubtype="10">
                                  <p:stCondLst>
                                    <p:cond delay="0"/>
                                  </p:stCondLst>
                                  <p:childTnLst>
                                    <p:set>
                                      <p:cBhvr>
                                        <p:cTn id="541" dur="1" fill="hold">
                                          <p:stCondLst>
                                            <p:cond delay="0"/>
                                          </p:stCondLst>
                                        </p:cTn>
                                        <p:tgtEl>
                                          <p:spTgt spid="937"/>
                                        </p:tgtEl>
                                        <p:attrNameLst>
                                          <p:attrName>style.visibility</p:attrName>
                                        </p:attrNameLst>
                                      </p:cBhvr>
                                      <p:to>
                                        <p:strVal val="visible"/>
                                      </p:to>
                                    </p:set>
                                    <p:animEffect filter="blinds(horizontal)" transition="in">
                                      <p:cBhvr additive="repl">
                                        <p:cTn id="542" dur="500"/>
                                        <p:tgtEl>
                                          <p:spTgt spid="937"/>
                                        </p:tgtEl>
                                      </p:cBhvr>
                                    </p:animEffect>
                                  </p:childTnLst>
                                </p:cTn>
                              </p:par>
                              <p:par>
                                <p:cTn id="543" nodeType="withEffect" fill="hold" presetClass="entr" presetID="3" presetSubtype="10">
                                  <p:stCondLst>
                                    <p:cond delay="0"/>
                                  </p:stCondLst>
                                  <p:childTnLst>
                                    <p:set>
                                      <p:cBhvr>
                                        <p:cTn id="544" dur="1" fill="hold">
                                          <p:stCondLst>
                                            <p:cond delay="0"/>
                                          </p:stCondLst>
                                        </p:cTn>
                                        <p:tgtEl>
                                          <p:spTgt spid="936"/>
                                        </p:tgtEl>
                                        <p:attrNameLst>
                                          <p:attrName>style.visibility</p:attrName>
                                        </p:attrNameLst>
                                      </p:cBhvr>
                                      <p:to>
                                        <p:strVal val="visible"/>
                                      </p:to>
                                    </p:set>
                                    <p:animEffect filter="blinds(horizontal)" transition="in">
                                      <p:cBhvr additive="repl">
                                        <p:cTn id="545" dur="500"/>
                                        <p:tgtEl>
                                          <p:spTgt spid="936"/>
                                        </p:tgtEl>
                                      </p:cBhvr>
                                    </p:animEffect>
                                  </p:childTnLst>
                                </p:cTn>
                              </p:par>
                            </p:childTnLst>
                          </p:cTn>
                        </p:par>
                      </p:childTnLst>
                    </p:cTn>
                  </p:par>
                  <p:par>
                    <p:cTn id="546" fill="hold">
                      <p:stCondLst>
                        <p:cond delay="indefinite"/>
                      </p:stCondLst>
                      <p:childTnLst>
                        <p:par>
                          <p:cTn id="547" fill="hold">
                            <p:stCondLst>
                              <p:cond delay="0"/>
                            </p:stCondLst>
                            <p:childTnLst>
                              <p:par>
                                <p:cTn id="548" nodeType="clickEffect" fill="hold" presetClass="entr" presetID="3" presetSubtype="10">
                                  <p:stCondLst>
                                    <p:cond delay="0"/>
                                  </p:stCondLst>
                                  <p:childTnLst>
                                    <p:set>
                                      <p:cBhvr>
                                        <p:cTn id="549" dur="1" fill="hold">
                                          <p:stCondLst>
                                            <p:cond delay="0"/>
                                          </p:stCondLst>
                                        </p:cTn>
                                        <p:tgtEl>
                                          <p:spTgt spid="924">
                                            <p:txEl>
                                              <p:pRg st="5" end="5"/>
                                            </p:txEl>
                                          </p:spTgt>
                                        </p:tgtEl>
                                        <p:attrNameLst>
                                          <p:attrName>style.visibility</p:attrName>
                                        </p:attrNameLst>
                                      </p:cBhvr>
                                      <p:to>
                                        <p:strVal val="visible"/>
                                      </p:to>
                                    </p:set>
                                    <p:animEffect filter="blinds(horizontal)" transition="in">
                                      <p:cBhvr additive="repl">
                                        <p:cTn id="550" dur="500"/>
                                        <p:tgtEl>
                                          <p:spTgt spid="924">
                                            <p:txEl>
                                              <p:pRg st="5" end="5"/>
                                            </p:txEl>
                                          </p:spTgt>
                                        </p:tgtEl>
                                      </p:cBhvr>
                                    </p:animEffect>
                                  </p:childTnLst>
                                </p:cTn>
                              </p:par>
                            </p:childTnLst>
                          </p:cTn>
                        </p:par>
                      </p:childTnLst>
                    </p:cTn>
                  </p:par>
                  <p:par>
                    <p:cTn id="551" fill="hold">
                      <p:stCondLst>
                        <p:cond delay="indefinite"/>
                      </p:stCondLst>
                      <p:childTnLst>
                        <p:par>
                          <p:cTn id="552" fill="hold">
                            <p:stCondLst>
                              <p:cond delay="0"/>
                            </p:stCondLst>
                            <p:childTnLst>
                              <p:par>
                                <p:cTn id="553" nodeType="clickEffect" fill="hold" presetClass="entr" presetID="3" presetSubtype="10">
                                  <p:stCondLst>
                                    <p:cond delay="0"/>
                                  </p:stCondLst>
                                  <p:childTnLst>
                                    <p:set>
                                      <p:cBhvr>
                                        <p:cTn id="554" dur="1" fill="hold">
                                          <p:stCondLst>
                                            <p:cond delay="0"/>
                                          </p:stCondLst>
                                        </p:cTn>
                                        <p:tgtEl>
                                          <p:spTgt spid="938"/>
                                        </p:tgtEl>
                                        <p:attrNameLst>
                                          <p:attrName>style.visibility</p:attrName>
                                        </p:attrNameLst>
                                      </p:cBhvr>
                                      <p:to>
                                        <p:strVal val="visible"/>
                                      </p:to>
                                    </p:set>
                                    <p:animEffect filter="blinds(horizontal)" transition="in">
                                      <p:cBhvr additive="repl">
                                        <p:cTn id="555" dur="500"/>
                                        <p:tgtEl>
                                          <p:spTgt spid="93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9" name="TextShape 1"/>
          <p:cNvSpPr txBox="1"/>
          <p:nvPr/>
        </p:nvSpPr>
        <p:spPr>
          <a:xfrm>
            <a:off x="457200" y="274680"/>
            <a:ext cx="8229240" cy="1142640"/>
          </a:xfrm>
          <a:prstGeom prst="rect">
            <a:avLst/>
          </a:prstGeom>
          <a:noFill/>
          <a:ln>
            <a:noFill/>
          </a:ln>
        </p:spPr>
        <p:txBody>
          <a:bodyPr anchor="ctr"/>
          <a:p>
            <a:pPr algn="ctr">
              <a:lnSpc>
                <a:spcPct val="100000"/>
              </a:lnSpc>
            </a:pPr>
            <a:r>
              <a:rPr b="1" lang="en-US" sz="4400" spc="49" strike="noStrike" u="sng">
                <a:solidFill>
                  <a:srgbClr val="e0322d"/>
                </a:solidFill>
                <a:uFillTx/>
                <a:latin typeface="Calibri"/>
              </a:rPr>
              <a:t>Memory layout of C program</a:t>
            </a:r>
            <a:endParaRPr b="0" lang="en-US" sz="4400" spc="-1" strike="noStrike">
              <a:solidFill>
                <a:srgbClr val="000000"/>
              </a:solidFill>
              <a:latin typeface="Calibri"/>
            </a:endParaRPr>
          </a:p>
        </p:txBody>
      </p:sp>
      <p:sp>
        <p:nvSpPr>
          <p:cNvPr id="940" name="TextShape 2"/>
          <p:cNvSpPr txBox="1"/>
          <p:nvPr/>
        </p:nvSpPr>
        <p:spPr>
          <a:xfrm>
            <a:off x="457200" y="1600200"/>
            <a:ext cx="8229240" cy="4525560"/>
          </a:xfrm>
          <a:prstGeom prst="rect">
            <a:avLst/>
          </a:prstGeom>
          <a:noFill/>
          <a:ln>
            <a:noFill/>
          </a:ln>
        </p:spPr>
        <p:txBody>
          <a:bodyPr>
            <a:normAutofit fontScale="81000"/>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Stack</a:t>
            </a:r>
            <a:endParaRPr b="0" lang="en-US" sz="32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automatic (default), local</a:t>
            </a:r>
            <a:endParaRPr b="0" lang="en-US" sz="28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Initialized/uninitialized</a:t>
            </a:r>
            <a:endParaRPr b="0" lang="en-US" sz="28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Data</a:t>
            </a:r>
            <a:endParaRPr b="0" lang="en-US" sz="32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Global, static, extern</a:t>
            </a:r>
            <a:endParaRPr b="0" lang="en-US" sz="28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BSS: Block Started by Symbol</a:t>
            </a:r>
            <a:endParaRPr b="0" lang="en-US" sz="28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Code</a:t>
            </a:r>
            <a:endParaRPr b="0" lang="en-US" sz="32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program instructions</a:t>
            </a:r>
            <a:endParaRPr b="0" lang="en-US" sz="28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Heap</a:t>
            </a:r>
            <a:endParaRPr b="0" lang="en-US" sz="32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malloc, calloc</a:t>
            </a:r>
            <a:endParaRPr b="0" lang="en-US" sz="2800" spc="-1" strike="noStrike">
              <a:solidFill>
                <a:srgbClr val="000000"/>
              </a:solidFill>
              <a:latin typeface="Calibri"/>
            </a:endParaRPr>
          </a:p>
        </p:txBody>
      </p:sp>
      <p:sp>
        <p:nvSpPr>
          <p:cNvPr id="941" name="CustomShape 3"/>
          <p:cNvSpPr/>
          <p:nvPr/>
        </p:nvSpPr>
        <p:spPr>
          <a:xfrm>
            <a:off x="5791320" y="1600200"/>
            <a:ext cx="1447560" cy="4800240"/>
          </a:xfrm>
          <a:prstGeom prst="rect">
            <a:avLst/>
          </a:prstGeom>
          <a:ln>
            <a:round/>
          </a:ln>
        </p:spPr>
        <p:style>
          <a:lnRef idx="2">
            <a:schemeClr val="dk1"/>
          </a:lnRef>
          <a:fillRef idx="1">
            <a:schemeClr val="lt1"/>
          </a:fillRef>
          <a:effectRef idx="0">
            <a:schemeClr val="dk1"/>
          </a:effectRef>
          <a:fontRef idx="minor"/>
        </p:style>
      </p:sp>
      <p:sp>
        <p:nvSpPr>
          <p:cNvPr id="942" name="CustomShape 4"/>
          <p:cNvSpPr/>
          <p:nvPr/>
        </p:nvSpPr>
        <p:spPr>
          <a:xfrm>
            <a:off x="5791320" y="3962520"/>
            <a:ext cx="1447560" cy="1676160"/>
          </a:xfrm>
          <a:prstGeom prst="rect">
            <a:avLst/>
          </a:prstGeom>
          <a:ln>
            <a:solidFill>
              <a:srgbClr val="be4b48"/>
            </a:solidFill>
            <a:round/>
          </a:ln>
          <a:effectLst>
            <a:outerShdw blurRad="40000" dir="5400000" dist="20160" rotWithShape="0">
              <a:srgbClr val="000000">
                <a:alpha val="38000"/>
              </a:srgbClr>
            </a:outerShdw>
          </a:effectLst>
        </p:spPr>
        <p:style>
          <a:lnRef idx="1">
            <a:schemeClr val="accent2"/>
          </a:lnRef>
          <a:fillRef idx="2">
            <a:schemeClr val="accent2"/>
          </a:fillRef>
          <a:effectRef idx="1">
            <a:schemeClr val="accent2"/>
          </a:effectRef>
          <a:fontRef idx="minor"/>
        </p:style>
        <p:txBody>
          <a:bodyPr lIns="90000" rIns="90000" tIns="45000" bIns="45000" anchor="ctr"/>
          <a:p>
            <a:pPr algn="ctr">
              <a:lnSpc>
                <a:spcPct val="100000"/>
              </a:lnSpc>
            </a:pPr>
            <a:r>
              <a:rPr b="1" lang="en-IN" sz="2800" spc="-1" strike="noStrike">
                <a:solidFill>
                  <a:srgbClr val="000000"/>
                </a:solidFill>
                <a:latin typeface="Calibri"/>
              </a:rPr>
              <a:t>Data</a:t>
            </a:r>
            <a:endParaRPr b="0" lang="en-IN" sz="2800" spc="-1" strike="noStrike">
              <a:latin typeface="Arial"/>
            </a:endParaRPr>
          </a:p>
        </p:txBody>
      </p:sp>
      <p:sp>
        <p:nvSpPr>
          <p:cNvPr id="943" name="CustomShape 5"/>
          <p:cNvSpPr/>
          <p:nvPr/>
        </p:nvSpPr>
        <p:spPr>
          <a:xfrm>
            <a:off x="5791320" y="5638680"/>
            <a:ext cx="1447560" cy="761760"/>
          </a:xfrm>
          <a:prstGeom prst="rect">
            <a:avLst/>
          </a:prstGeom>
          <a:ln>
            <a:round/>
          </a:ln>
          <a:effectLst>
            <a:outerShdw blurRad="40000" dir="5400000" dist="20160" rotWithShape="0">
              <a:srgbClr val="000000">
                <a:alpha val="38000"/>
              </a:srgbClr>
            </a:outerShdw>
          </a:effectLst>
        </p:spPr>
        <p:style>
          <a:lnRef idx="1">
            <a:schemeClr val="dk1"/>
          </a:lnRef>
          <a:fillRef idx="2">
            <a:schemeClr val="dk1"/>
          </a:fillRef>
          <a:effectRef idx="1">
            <a:schemeClr val="dk1"/>
          </a:effectRef>
          <a:fontRef idx="minor"/>
        </p:style>
        <p:txBody>
          <a:bodyPr lIns="90000" rIns="90000" tIns="45000" bIns="45000" anchor="ctr"/>
          <a:p>
            <a:pPr algn="ctr">
              <a:lnSpc>
                <a:spcPct val="100000"/>
              </a:lnSpc>
            </a:pPr>
            <a:r>
              <a:rPr b="1" lang="en-IN" sz="2800" spc="-1" strike="noStrike">
                <a:solidFill>
                  <a:srgbClr val="000000"/>
                </a:solidFill>
                <a:latin typeface="Calibri"/>
              </a:rPr>
              <a:t>Code</a:t>
            </a:r>
            <a:endParaRPr b="0" lang="en-IN" sz="2800" spc="-1" strike="noStrike">
              <a:latin typeface="Arial"/>
            </a:endParaRPr>
          </a:p>
        </p:txBody>
      </p:sp>
      <p:sp>
        <p:nvSpPr>
          <p:cNvPr id="944" name="CustomShape 6"/>
          <p:cNvSpPr/>
          <p:nvPr/>
        </p:nvSpPr>
        <p:spPr>
          <a:xfrm>
            <a:off x="5791320" y="2819520"/>
            <a:ext cx="1447560" cy="1142640"/>
          </a:xfrm>
          <a:prstGeom prst="rect">
            <a:avLst/>
          </a:prstGeom>
          <a:ln>
            <a:solidFill>
              <a:srgbClr val="7d5fa0"/>
            </a:solidFill>
            <a:round/>
          </a:ln>
          <a:effectLst>
            <a:outerShdw blurRad="40000" dir="5400000" dist="20160" rotWithShape="0">
              <a:srgbClr val="000000">
                <a:alpha val="38000"/>
              </a:srgbClr>
            </a:outerShdw>
          </a:effectLst>
        </p:spPr>
        <p:style>
          <a:lnRef idx="1">
            <a:schemeClr val="accent4"/>
          </a:lnRef>
          <a:fillRef idx="2">
            <a:schemeClr val="accent4"/>
          </a:fillRef>
          <a:effectRef idx="1">
            <a:schemeClr val="accent4"/>
          </a:effectRef>
          <a:fontRef idx="minor"/>
        </p:style>
        <p:txBody>
          <a:bodyPr lIns="90000" rIns="90000" tIns="45000" bIns="45000" anchor="ctr"/>
          <a:p>
            <a:pPr algn="ctr">
              <a:lnSpc>
                <a:spcPct val="100000"/>
              </a:lnSpc>
            </a:pPr>
            <a:r>
              <a:rPr b="1" lang="en-IN" sz="2800" spc="-1" strike="noStrike">
                <a:solidFill>
                  <a:srgbClr val="000000"/>
                </a:solidFill>
                <a:latin typeface="Calibri"/>
              </a:rPr>
              <a:t>Heap</a:t>
            </a:r>
            <a:endParaRPr b="0" lang="en-IN" sz="2800" spc="-1" strike="noStrike">
              <a:latin typeface="Arial"/>
            </a:endParaRPr>
          </a:p>
        </p:txBody>
      </p:sp>
      <p:sp>
        <p:nvSpPr>
          <p:cNvPr id="945" name="CustomShape 7"/>
          <p:cNvSpPr/>
          <p:nvPr/>
        </p:nvSpPr>
        <p:spPr>
          <a:xfrm>
            <a:off x="5791320" y="1600200"/>
            <a:ext cx="1447560" cy="1218960"/>
          </a:xfrm>
          <a:prstGeom prst="rect">
            <a:avLst/>
          </a:prstGeom>
          <a:ln>
            <a:solidFill>
              <a:srgbClr val="98b855"/>
            </a:solidFill>
            <a:round/>
          </a:ln>
          <a:effectLst>
            <a:outerShdw blurRad="4000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rIns="90000" tIns="45000" bIns="45000" anchor="ctr"/>
          <a:p>
            <a:pPr algn="ctr">
              <a:lnSpc>
                <a:spcPct val="100000"/>
              </a:lnSpc>
            </a:pPr>
            <a:r>
              <a:rPr b="1" lang="en-IN" sz="2800" spc="-1" strike="noStrike">
                <a:solidFill>
                  <a:srgbClr val="000000"/>
                </a:solidFill>
                <a:latin typeface="Calibri"/>
              </a:rPr>
              <a:t>Stack</a:t>
            </a:r>
            <a:endParaRPr b="0" lang="en-IN" sz="2800" spc="-1" strike="noStrike">
              <a:latin typeface="Arial"/>
            </a:endParaRPr>
          </a:p>
        </p:txBody>
      </p:sp>
      <p:sp>
        <p:nvSpPr>
          <p:cNvPr id="946" name="CustomShape 8"/>
          <p:cNvSpPr/>
          <p:nvPr/>
        </p:nvSpPr>
        <p:spPr>
          <a:xfrm>
            <a:off x="5562720" y="2590920"/>
            <a:ext cx="1904760" cy="533160"/>
          </a:xfrm>
          <a:prstGeom prst="rect">
            <a:avLst/>
          </a:prstGeom>
          <a:gradFill rotWithShape="0">
            <a:gsLst>
              <a:gs pos="29000">
                <a:schemeClr val="accent3">
                  <a:lumMod val="60000"/>
                  <a:lumOff val="40000"/>
                </a:schemeClr>
              </a:gs>
              <a:gs pos="35000">
                <a:schemeClr val="accent4">
                  <a:tint val="37000"/>
                  <a:satMod val="300000"/>
                </a:schemeClr>
              </a:gs>
              <a:gs pos="100000">
                <a:schemeClr val="accent4">
                  <a:tint val="15000"/>
                  <a:satMod val="350000"/>
                </a:schemeClr>
              </a:gs>
            </a:gsLst>
            <a:lin ang="5400000"/>
          </a:gradFill>
          <a:ln>
            <a:solidFill>
              <a:srgbClr val="7d5fa0"/>
            </a:solidFill>
            <a:round/>
          </a:ln>
          <a:effectLst>
            <a:outerShdw blurRad="40000" dir="5400000" dist="20160" rotWithShape="0">
              <a:srgbClr val="000000">
                <a:alpha val="38000"/>
              </a:srgbClr>
            </a:outerShdw>
          </a:effectLst>
        </p:spPr>
        <p:style>
          <a:lnRef idx="1">
            <a:schemeClr val="accent4"/>
          </a:lnRef>
          <a:fillRef idx="2">
            <a:schemeClr val="accent4"/>
          </a:fillRef>
          <a:effectRef idx="1">
            <a:schemeClr val="accent4"/>
          </a:effectRef>
          <a:fontRef idx="minor"/>
        </p:style>
      </p:sp>
      <p:sp>
        <p:nvSpPr>
          <p:cNvPr id="947" name="CustomShape 9"/>
          <p:cNvSpPr/>
          <p:nvPr/>
        </p:nvSpPr>
        <p:spPr>
          <a:xfrm>
            <a:off x="5791320" y="3962520"/>
            <a:ext cx="1447560" cy="304560"/>
          </a:xfrm>
          <a:prstGeom prst="rect">
            <a:avLst/>
          </a:prstGeom>
          <a:ln>
            <a:solidFill>
              <a:srgbClr val="46aac4"/>
            </a:solidFill>
            <a:round/>
          </a:ln>
          <a:effectLst>
            <a:outerShdw blurRad="40000" dir="5400000" dist="20160" rotWithShape="0">
              <a:srgbClr val="000000">
                <a:alpha val="38000"/>
              </a:srgbClr>
            </a:outerShdw>
          </a:effectLst>
        </p:spPr>
        <p:style>
          <a:lnRef idx="1">
            <a:schemeClr val="accent5"/>
          </a:lnRef>
          <a:fillRef idx="2">
            <a:schemeClr val="accent5"/>
          </a:fillRef>
          <a:effectRef idx="1">
            <a:schemeClr val="accent5"/>
          </a:effectRef>
          <a:fontRef idx="minor"/>
        </p:style>
        <p:txBody>
          <a:bodyPr lIns="90000" rIns="90000" tIns="45000" bIns="45000" anchor="ctr"/>
          <a:p>
            <a:pPr algn="ctr">
              <a:lnSpc>
                <a:spcPct val="100000"/>
              </a:lnSpc>
            </a:pPr>
            <a:r>
              <a:rPr b="1" lang="en-IN" sz="2400" spc="-1" strike="noStrike">
                <a:solidFill>
                  <a:srgbClr val="000000"/>
                </a:solidFill>
                <a:latin typeface="Calibri"/>
              </a:rPr>
              <a:t>BSS</a:t>
            </a:r>
            <a:endParaRPr b="0" lang="en-IN" sz="2400" spc="-1" strike="noStrike">
              <a:latin typeface="Arial"/>
            </a:endParaRPr>
          </a:p>
        </p:txBody>
      </p:sp>
      <p:sp>
        <p:nvSpPr>
          <p:cNvPr id="948" name="CustomShape 10"/>
          <p:cNvSpPr/>
          <p:nvPr/>
        </p:nvSpPr>
        <p:spPr>
          <a:xfrm rot="5400000">
            <a:off x="7086960" y="2209680"/>
            <a:ext cx="1218960" cy="1080"/>
          </a:xfrm>
          <a:custGeom>
            <a:avLst/>
            <a:gdLst/>
            <a:ahLst/>
            <a:rect l="l" t="t" r="r" b="b"/>
            <a:pathLst>
              <a:path w="21600" h="21600">
                <a:moveTo>
                  <a:pt x="0" y="0"/>
                </a:moveTo>
                <a:lnTo>
                  <a:pt x="21600" y="21600"/>
                </a:lnTo>
              </a:path>
            </a:pathLst>
          </a:custGeom>
          <a:noFill/>
          <a:ln>
            <a:round/>
            <a:tailEnd len="med" type="triangle" w="med"/>
          </a:ln>
          <a:effectLst>
            <a:outerShdw blurRad="40000" dir="5400000" dist="23040" rotWithShape="0">
              <a:srgbClr val="000000">
                <a:alpha val="35000"/>
              </a:srgbClr>
            </a:outerShdw>
          </a:effectLst>
        </p:spPr>
        <p:style>
          <a:lnRef idx="3">
            <a:schemeClr val="dk1"/>
          </a:lnRef>
          <a:fillRef idx="0">
            <a:schemeClr val="dk1"/>
          </a:fillRef>
          <a:effectRef idx="2">
            <a:schemeClr val="dk1"/>
          </a:effectRef>
          <a:fontRef idx="minor"/>
        </p:style>
      </p:sp>
      <p:sp>
        <p:nvSpPr>
          <p:cNvPr id="949" name="CustomShape 11"/>
          <p:cNvSpPr/>
          <p:nvPr/>
        </p:nvSpPr>
        <p:spPr>
          <a:xfrm flipH="1" flipV="1" rot="5400000">
            <a:off x="7275960" y="3542760"/>
            <a:ext cx="837720" cy="1080"/>
          </a:xfrm>
          <a:custGeom>
            <a:avLst/>
            <a:gdLst/>
            <a:ahLst/>
            <a:rect l="l" t="t" r="r" b="b"/>
            <a:pathLst>
              <a:path w="21600" h="21600">
                <a:moveTo>
                  <a:pt x="0" y="0"/>
                </a:moveTo>
                <a:lnTo>
                  <a:pt x="21600" y="21600"/>
                </a:lnTo>
              </a:path>
            </a:pathLst>
          </a:custGeom>
          <a:noFill/>
          <a:ln>
            <a:round/>
            <a:tailEnd len="med" type="triangle" w="med"/>
          </a:ln>
          <a:effectLst>
            <a:outerShdw blurRad="40000" dir="5400000" dist="23040" rotWithShape="0">
              <a:srgbClr val="000000">
                <a:alpha val="35000"/>
              </a:srgbClr>
            </a:outerShdw>
          </a:effectLst>
        </p:spPr>
        <p:style>
          <a:lnRef idx="3">
            <a:schemeClr val="dk1"/>
          </a:lnRef>
          <a:fillRef idx="0">
            <a:schemeClr val="dk1"/>
          </a:fillRef>
          <a:effectRef idx="2">
            <a:schemeClr val="dk1"/>
          </a:effectRef>
          <a:fontRef idx="minor"/>
        </p:style>
      </p:sp>
    </p:spTree>
  </p:cSld>
  <mc:AlternateContent>
    <mc:Choice Requires="p14">
      <p:transition spd="slow" p14:dur="2000"/>
    </mc:Choice>
    <mc:Fallback>
      <p:transition spd="slow"/>
    </mc:Fallback>
  </mc:AlternateContent>
  <p:timing>
    <p:tnLst>
      <p:par>
        <p:cTn id="556" dur="indefinite" restart="never" nodeType="tmRoot">
          <p:childTnLst>
            <p:seq>
              <p:cTn id="557" dur="indefinite" nodeType="mainSeq">
                <p:childTnLst>
                  <p:par>
                    <p:cTn id="558" fill="hold">
                      <p:stCondLst>
                        <p:cond delay="indefinite"/>
                      </p:stCondLst>
                      <p:childTnLst>
                        <p:par>
                          <p:cTn id="559" fill="hold">
                            <p:stCondLst>
                              <p:cond delay="0"/>
                            </p:stCondLst>
                            <p:childTnLst>
                              <p:par>
                                <p:cTn id="560" nodeType="clickEffect" fill="hold" presetClass="entr" presetID="3" presetSubtype="10">
                                  <p:stCondLst>
                                    <p:cond delay="0"/>
                                  </p:stCondLst>
                                  <p:childTnLst>
                                    <p:set>
                                      <p:cBhvr>
                                        <p:cTn id="561" dur="1" fill="hold">
                                          <p:stCondLst>
                                            <p:cond delay="0"/>
                                          </p:stCondLst>
                                        </p:cTn>
                                        <p:tgtEl>
                                          <p:spTgt spid="946"/>
                                        </p:tgtEl>
                                        <p:attrNameLst>
                                          <p:attrName>style.visibility</p:attrName>
                                        </p:attrNameLst>
                                      </p:cBhvr>
                                      <p:to>
                                        <p:strVal val="visible"/>
                                      </p:to>
                                    </p:set>
                                    <p:animEffect filter="blinds(horizontal)" transition="in">
                                      <p:cBhvr additive="repl">
                                        <p:cTn id="562" dur="500"/>
                                        <p:tgtEl>
                                          <p:spTgt spid="946"/>
                                        </p:tgtEl>
                                      </p:cBhvr>
                                    </p:animEffect>
                                  </p:childTnLst>
                                </p:cTn>
                              </p:par>
                              <p:par>
                                <p:cTn id="563" nodeType="withEffect" fill="hold" presetClass="entr" presetID="3" presetSubtype="10">
                                  <p:stCondLst>
                                    <p:cond delay="0"/>
                                  </p:stCondLst>
                                  <p:childTnLst>
                                    <p:set>
                                      <p:cBhvr>
                                        <p:cTn id="564" dur="1" fill="hold">
                                          <p:stCondLst>
                                            <p:cond delay="0"/>
                                          </p:stCondLst>
                                        </p:cTn>
                                        <p:tgtEl>
                                          <p:spTgt spid="948"/>
                                        </p:tgtEl>
                                        <p:attrNameLst>
                                          <p:attrName>style.visibility</p:attrName>
                                        </p:attrNameLst>
                                      </p:cBhvr>
                                      <p:to>
                                        <p:strVal val="visible"/>
                                      </p:to>
                                    </p:set>
                                    <p:animEffect filter="blinds(horizontal)" transition="in">
                                      <p:cBhvr additive="repl">
                                        <p:cTn id="565" dur="500"/>
                                        <p:tgtEl>
                                          <p:spTgt spid="948"/>
                                        </p:tgtEl>
                                      </p:cBhvr>
                                    </p:animEffect>
                                  </p:childTnLst>
                                </p:cTn>
                              </p:par>
                              <p:par>
                                <p:cTn id="566" nodeType="withEffect" fill="hold" presetClass="entr" presetID="3" presetSubtype="10">
                                  <p:stCondLst>
                                    <p:cond delay="0"/>
                                  </p:stCondLst>
                                  <p:childTnLst>
                                    <p:set>
                                      <p:cBhvr>
                                        <p:cTn id="567" dur="1" fill="hold">
                                          <p:stCondLst>
                                            <p:cond delay="0"/>
                                          </p:stCondLst>
                                        </p:cTn>
                                        <p:tgtEl>
                                          <p:spTgt spid="949"/>
                                        </p:tgtEl>
                                        <p:attrNameLst>
                                          <p:attrName>style.visibility</p:attrName>
                                        </p:attrNameLst>
                                      </p:cBhvr>
                                      <p:to>
                                        <p:strVal val="visible"/>
                                      </p:to>
                                    </p:set>
                                    <p:animEffect filter="blinds(horizontal)" transition="in">
                                      <p:cBhvr additive="repl">
                                        <p:cTn id="568" dur="500"/>
                                        <p:tgtEl>
                                          <p:spTgt spid="94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0" name="TextShape 1"/>
          <p:cNvSpPr txBox="1"/>
          <p:nvPr/>
        </p:nvSpPr>
        <p:spPr>
          <a:xfrm>
            <a:off x="2895480" y="110880"/>
            <a:ext cx="6019560" cy="487080"/>
          </a:xfrm>
          <a:prstGeom prst="rect">
            <a:avLst/>
          </a:prstGeom>
          <a:noFill/>
          <a:ln>
            <a:noFill/>
          </a:ln>
        </p:spPr>
        <p:txBody>
          <a:bodyPr anchor="ctr">
            <a:normAutofit/>
          </a:bodyPr>
          <a:p>
            <a:pPr>
              <a:lnSpc>
                <a:spcPct val="100000"/>
              </a:lnSpc>
            </a:pPr>
            <a:r>
              <a:rPr b="1" lang="en-US" sz="2000" spc="-1" strike="noStrike">
                <a:solidFill>
                  <a:srgbClr val="ff0066"/>
                </a:solidFill>
                <a:latin typeface="Verdana"/>
                <a:ea typeface="Verdana"/>
              </a:rPr>
              <a:t>Architecture</a:t>
            </a:r>
            <a:endParaRPr b="0" lang="en-US" sz="2000" spc="-1" strike="noStrike">
              <a:solidFill>
                <a:srgbClr val="000000"/>
              </a:solidFill>
              <a:latin typeface="Verdana"/>
            </a:endParaRPr>
          </a:p>
        </p:txBody>
      </p:sp>
      <p:sp>
        <p:nvSpPr>
          <p:cNvPr id="951" name="CustomShape 2"/>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952" name="TextShape 3"/>
          <p:cNvSpPr txBox="1"/>
          <p:nvPr/>
        </p:nvSpPr>
        <p:spPr>
          <a:xfrm>
            <a:off x="6553080" y="6356520"/>
            <a:ext cx="2133360" cy="364680"/>
          </a:xfrm>
          <a:prstGeom prst="rect">
            <a:avLst/>
          </a:prstGeom>
          <a:noFill/>
          <a:ln>
            <a:noFill/>
          </a:ln>
        </p:spPr>
        <p:txBody>
          <a:bodyPr anchor="ctr"/>
          <a:p>
            <a:pPr algn="r">
              <a:lnSpc>
                <a:spcPct val="100000"/>
              </a:lnSpc>
            </a:pPr>
            <a:fld id="{E37368D4-D45E-48BD-9B1F-7C964654A0FA}" type="slidenum">
              <a:rPr b="0" lang="en-IN" sz="1200" spc="-1" strike="noStrike">
                <a:solidFill>
                  <a:srgbClr val="8b8b8b"/>
                </a:solidFill>
                <a:latin typeface="Verdana"/>
                <a:ea typeface="Verdana"/>
              </a:rPr>
              <a:t>69</a:t>
            </a:fld>
            <a:endParaRPr b="0" lang="en-IN" sz="1200" spc="-1" strike="noStrike">
              <a:latin typeface="Times New Roman"/>
            </a:endParaRPr>
          </a:p>
        </p:txBody>
      </p:sp>
      <p:sp>
        <p:nvSpPr>
          <p:cNvPr id="953" name="CustomShape 4"/>
          <p:cNvSpPr/>
          <p:nvPr/>
        </p:nvSpPr>
        <p:spPr>
          <a:xfrm>
            <a:off x="533520" y="5181480"/>
            <a:ext cx="3657240" cy="1278360"/>
          </a:xfrm>
          <a:prstGeom prst="rect">
            <a:avLst/>
          </a:prstGeom>
          <a:solidFill>
            <a:srgbClr val="99ff66"/>
          </a:solidFill>
          <a:ln>
            <a:noFill/>
          </a:ln>
        </p:spPr>
        <p:style>
          <a:lnRef idx="0"/>
          <a:fillRef idx="0"/>
          <a:effectRef idx="0"/>
          <a:fontRef idx="minor"/>
        </p:style>
        <p:txBody>
          <a:bodyPr lIns="90000" rIns="90000" tIns="45000" bIns="45000"/>
          <a:p>
            <a:pPr algn="ctr">
              <a:lnSpc>
                <a:spcPct val="100000"/>
              </a:lnSpc>
            </a:pPr>
            <a:r>
              <a:rPr b="1" lang="en-IN" sz="1300" spc="-1" strike="noStrike">
                <a:solidFill>
                  <a:srgbClr val="ff0066"/>
                </a:solidFill>
                <a:latin typeface="Verdana"/>
                <a:ea typeface="Verdana"/>
              </a:rPr>
              <a:t>Execution Unit (EU)</a:t>
            </a:r>
            <a:endParaRPr b="0" lang="en-IN" sz="1300" spc="-1" strike="noStrike">
              <a:latin typeface="Arial"/>
            </a:endParaRPr>
          </a:p>
          <a:p>
            <a:pPr algn="ctr">
              <a:lnSpc>
                <a:spcPct val="100000"/>
              </a:lnSpc>
            </a:pPr>
            <a:endParaRPr b="0" lang="en-IN" sz="1300" spc="-1" strike="noStrike">
              <a:latin typeface="Arial"/>
            </a:endParaRPr>
          </a:p>
          <a:p>
            <a:pPr algn="ctr">
              <a:lnSpc>
                <a:spcPct val="100000"/>
              </a:lnSpc>
            </a:pPr>
            <a:r>
              <a:rPr b="1" lang="en-IN" sz="1300" spc="-1" strike="noStrike">
                <a:solidFill>
                  <a:srgbClr val="000000"/>
                </a:solidFill>
                <a:latin typeface="Verdana"/>
                <a:ea typeface="Verdana"/>
              </a:rPr>
              <a:t>EU executes instructions that have already been fetched by the BIU.</a:t>
            </a:r>
            <a:endParaRPr b="0" lang="en-IN" sz="1300" spc="-1" strike="noStrike">
              <a:latin typeface="Arial"/>
            </a:endParaRPr>
          </a:p>
          <a:p>
            <a:pPr algn="ctr">
              <a:lnSpc>
                <a:spcPct val="100000"/>
              </a:lnSpc>
            </a:pPr>
            <a:endParaRPr b="0" lang="en-IN" sz="1300" spc="-1" strike="noStrike">
              <a:latin typeface="Arial"/>
            </a:endParaRPr>
          </a:p>
          <a:p>
            <a:pPr algn="ctr">
              <a:lnSpc>
                <a:spcPct val="100000"/>
              </a:lnSpc>
            </a:pPr>
            <a:r>
              <a:rPr b="1" lang="en-IN" sz="1300" spc="-1" strike="noStrike">
                <a:solidFill>
                  <a:srgbClr val="000000"/>
                </a:solidFill>
                <a:latin typeface="Verdana"/>
                <a:ea typeface="Verdana"/>
              </a:rPr>
              <a:t>BIU and EU functions separately.</a:t>
            </a:r>
            <a:endParaRPr b="0" lang="en-IN" sz="1300" spc="-1" strike="noStrike">
              <a:latin typeface="Arial"/>
            </a:endParaRPr>
          </a:p>
        </p:txBody>
      </p:sp>
      <p:sp>
        <p:nvSpPr>
          <p:cNvPr id="954" name="CustomShape 5"/>
          <p:cNvSpPr/>
          <p:nvPr/>
        </p:nvSpPr>
        <p:spPr>
          <a:xfrm>
            <a:off x="4572000" y="5181480"/>
            <a:ext cx="3657240" cy="1278360"/>
          </a:xfrm>
          <a:prstGeom prst="rect">
            <a:avLst/>
          </a:prstGeom>
          <a:solidFill>
            <a:srgbClr val="99ff66"/>
          </a:solidFill>
          <a:ln>
            <a:noFill/>
          </a:ln>
        </p:spPr>
        <p:style>
          <a:lnRef idx="0"/>
          <a:fillRef idx="0"/>
          <a:effectRef idx="0"/>
          <a:fontRef idx="minor"/>
        </p:style>
        <p:txBody>
          <a:bodyPr lIns="90000" rIns="90000" tIns="45000" bIns="45000"/>
          <a:p>
            <a:pPr algn="ctr">
              <a:lnSpc>
                <a:spcPct val="100000"/>
              </a:lnSpc>
            </a:pPr>
            <a:r>
              <a:rPr b="1" lang="en-IN" sz="1300" spc="-1" strike="noStrike">
                <a:solidFill>
                  <a:srgbClr val="ff0066"/>
                </a:solidFill>
                <a:latin typeface="Verdana"/>
                <a:ea typeface="Verdana"/>
              </a:rPr>
              <a:t>Bus Interface Unit (BIU)</a:t>
            </a:r>
            <a:endParaRPr b="0" lang="en-IN" sz="1300" spc="-1" strike="noStrike">
              <a:latin typeface="Arial"/>
            </a:endParaRPr>
          </a:p>
          <a:p>
            <a:pPr algn="ctr">
              <a:lnSpc>
                <a:spcPct val="100000"/>
              </a:lnSpc>
            </a:pPr>
            <a:endParaRPr b="0" lang="en-IN" sz="1300" spc="-1" strike="noStrike">
              <a:latin typeface="Arial"/>
            </a:endParaRPr>
          </a:p>
          <a:p>
            <a:pPr algn="ctr">
              <a:lnSpc>
                <a:spcPct val="100000"/>
              </a:lnSpc>
            </a:pPr>
            <a:r>
              <a:rPr b="1" lang="en-IN" sz="1300" spc="-1" strike="noStrike">
                <a:solidFill>
                  <a:srgbClr val="000000"/>
                </a:solidFill>
                <a:latin typeface="Verdana"/>
                <a:ea typeface="Verdana"/>
              </a:rPr>
              <a:t>BIU fetches instructions, reads data from memory and I/O ports, writes data to memory and I/ O ports.</a:t>
            </a:r>
            <a:endParaRPr b="0" lang="en-IN" sz="1300" spc="-1" strike="noStrike">
              <a:latin typeface="Arial"/>
            </a:endParaRPr>
          </a:p>
          <a:p>
            <a:pPr algn="ctr">
              <a:lnSpc>
                <a:spcPct val="100000"/>
              </a:lnSpc>
            </a:pPr>
            <a:endParaRPr b="0" lang="en-IN" sz="1300" spc="-1" strike="noStrike">
              <a:latin typeface="Arial"/>
            </a:endParaRPr>
          </a:p>
        </p:txBody>
      </p:sp>
      <p:pic>
        <p:nvPicPr>
          <p:cNvPr id="955" name="Picture 2" descr=""/>
          <p:cNvPicPr/>
          <p:nvPr/>
        </p:nvPicPr>
        <p:blipFill>
          <a:blip r:embed="rId1"/>
          <a:srcRect l="0" t="0" r="0" b="5905"/>
          <a:stretch/>
        </p:blipFill>
        <p:spPr>
          <a:xfrm>
            <a:off x="1447920" y="685800"/>
            <a:ext cx="6324120" cy="4434480"/>
          </a:xfrm>
          <a:prstGeom prst="rect">
            <a:avLst/>
          </a:prstGeom>
          <a:ln>
            <a:noFill/>
          </a:ln>
        </p:spPr>
      </p:pic>
    </p:spTree>
  </p:cSld>
  <mc:AlternateContent>
    <mc:Choice Requires="p14">
      <p:transition spd="slow" p14:dur="2000"/>
    </mc:Choice>
    <mc:Fallback>
      <p:transition spd="slow"/>
    </mc:Fallback>
  </mc:AlternateContent>
  <p:timing>
    <p:tnLst>
      <p:par>
        <p:cTn id="569" dur="indefinite" restart="never" nodeType="tmRoot">
          <p:childTnLst>
            <p:seq>
              <p:cTn id="570" dur="indefinite" nodeType="mainSeq">
                <p:childTnLst>
                  <p:par>
                    <p:cTn id="571" fill="hold">
                      <p:stCondLst>
                        <p:cond delay="indefinite"/>
                      </p:stCondLst>
                      <p:childTnLst>
                        <p:par>
                          <p:cTn id="572" fill="hold">
                            <p:stCondLst>
                              <p:cond delay="0"/>
                            </p:stCondLst>
                            <p:childTnLst>
                              <p:par>
                                <p:cTn id="573" nodeType="clickEffect" fill="hold" presetClass="entr" presetID="10">
                                  <p:stCondLst>
                                    <p:cond delay="0"/>
                                  </p:stCondLst>
                                  <p:childTnLst>
                                    <p:set>
                                      <p:cBhvr>
                                        <p:cTn id="574" dur="1" fill="hold">
                                          <p:stCondLst>
                                            <p:cond delay="0"/>
                                          </p:stCondLst>
                                        </p:cTn>
                                        <p:tgtEl>
                                          <p:spTgt spid="954"/>
                                        </p:tgtEl>
                                        <p:attrNameLst>
                                          <p:attrName>style.visibility</p:attrName>
                                        </p:attrNameLst>
                                      </p:cBhvr>
                                      <p:to>
                                        <p:strVal val="visible"/>
                                      </p:to>
                                    </p:set>
                                    <p:animEffect filter="fade" transition="in">
                                      <p:cBhvr additive="repl">
                                        <p:cTn id="575" dur="500"/>
                                        <p:tgtEl>
                                          <p:spTgt spid="954"/>
                                        </p:tgtEl>
                                      </p:cBhvr>
                                    </p:animEffect>
                                  </p:childTnLst>
                                </p:cTn>
                              </p:par>
                            </p:childTnLst>
                          </p:cTn>
                        </p:par>
                      </p:childTnLst>
                    </p:cTn>
                  </p:par>
                  <p:par>
                    <p:cTn id="576" fill="hold">
                      <p:stCondLst>
                        <p:cond delay="indefinite"/>
                      </p:stCondLst>
                      <p:childTnLst>
                        <p:par>
                          <p:cTn id="577" fill="hold">
                            <p:stCondLst>
                              <p:cond delay="0"/>
                            </p:stCondLst>
                            <p:childTnLst>
                              <p:par>
                                <p:cTn id="578" nodeType="clickEffect" fill="hold" presetClass="entr" presetID="10">
                                  <p:stCondLst>
                                    <p:cond delay="0"/>
                                  </p:stCondLst>
                                  <p:childTnLst>
                                    <p:set>
                                      <p:cBhvr>
                                        <p:cTn id="579" dur="1" fill="hold">
                                          <p:stCondLst>
                                            <p:cond delay="0"/>
                                          </p:stCondLst>
                                        </p:cTn>
                                        <p:tgtEl>
                                          <p:spTgt spid="953"/>
                                        </p:tgtEl>
                                        <p:attrNameLst>
                                          <p:attrName>style.visibility</p:attrName>
                                        </p:attrNameLst>
                                      </p:cBhvr>
                                      <p:to>
                                        <p:strVal val="visible"/>
                                      </p:to>
                                    </p:set>
                                    <p:animEffect filter="fade" transition="in">
                                      <p:cBhvr additive="repl">
                                        <p:cTn id="580" dur="500"/>
                                        <p:tgtEl>
                                          <p:spTgt spid="95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 name="CustomShape 1"/>
          <p:cNvSpPr/>
          <p:nvPr/>
        </p:nvSpPr>
        <p:spPr>
          <a:xfrm>
            <a:off x="1050840" y="193680"/>
            <a:ext cx="183960" cy="456840"/>
          </a:xfrm>
          <a:prstGeom prst="rect">
            <a:avLst/>
          </a:prstGeom>
          <a:noFill/>
          <a:ln w="9360">
            <a:noFill/>
          </a:ln>
        </p:spPr>
        <p:style>
          <a:lnRef idx="0"/>
          <a:fillRef idx="0"/>
          <a:effectRef idx="0"/>
          <a:fontRef idx="minor"/>
        </p:style>
      </p:sp>
      <p:sp>
        <p:nvSpPr>
          <p:cNvPr id="437" name="CustomShape 2"/>
          <p:cNvSpPr/>
          <p:nvPr/>
        </p:nvSpPr>
        <p:spPr>
          <a:xfrm>
            <a:off x="1469160" y="411120"/>
            <a:ext cx="6274080" cy="639000"/>
          </a:xfrm>
          <a:prstGeom prst="rect">
            <a:avLst/>
          </a:prstGeom>
          <a:noFill/>
          <a:ln w="9360">
            <a:noFill/>
          </a:ln>
        </p:spPr>
        <p:style>
          <a:lnRef idx="0"/>
          <a:fillRef idx="0"/>
          <a:effectRef idx="0"/>
          <a:fontRef idx="minor"/>
        </p:style>
        <p:txBody>
          <a:bodyPr wrap="none" lIns="90000" rIns="90000" tIns="45000" bIns="45000"/>
          <a:p>
            <a:pPr algn="ctr">
              <a:lnSpc>
                <a:spcPct val="100000"/>
              </a:lnSpc>
            </a:pPr>
            <a:r>
              <a:rPr b="1" i="1" lang="en-IN" sz="3600" spc="-1" strike="noStrike" u="sng">
                <a:solidFill>
                  <a:srgbClr val="ff0000"/>
                </a:solidFill>
                <a:uFillTx/>
                <a:latin typeface="Calibri"/>
              </a:rPr>
              <a:t>The 8085 Bus Structure</a:t>
            </a:r>
            <a:endParaRPr b="0" lang="en-IN" sz="3600" spc="-1" strike="noStrike">
              <a:latin typeface="Arial"/>
            </a:endParaRPr>
          </a:p>
        </p:txBody>
      </p:sp>
      <p:sp>
        <p:nvSpPr>
          <p:cNvPr id="438" name="CustomShape 3"/>
          <p:cNvSpPr/>
          <p:nvPr/>
        </p:nvSpPr>
        <p:spPr>
          <a:xfrm>
            <a:off x="974880" y="1413000"/>
            <a:ext cx="183960" cy="456840"/>
          </a:xfrm>
          <a:prstGeom prst="rect">
            <a:avLst/>
          </a:prstGeom>
          <a:noFill/>
          <a:ln w="9360">
            <a:noFill/>
          </a:ln>
        </p:spPr>
        <p:style>
          <a:lnRef idx="0"/>
          <a:fillRef idx="0"/>
          <a:effectRef idx="0"/>
          <a:fontRef idx="minor"/>
        </p:style>
      </p:sp>
      <p:sp>
        <p:nvSpPr>
          <p:cNvPr id="439" name="CustomShape 4"/>
          <p:cNvSpPr/>
          <p:nvPr/>
        </p:nvSpPr>
        <p:spPr>
          <a:xfrm>
            <a:off x="1066680" y="1447920"/>
            <a:ext cx="914040" cy="380520"/>
          </a:xfrm>
          <a:prstGeom prst="rect">
            <a:avLst/>
          </a:prstGeom>
          <a:solidFill>
            <a:schemeClr val="bg1"/>
          </a:solidFill>
          <a:ln w="9360">
            <a:solidFill>
              <a:schemeClr val="bg1"/>
            </a:solidFill>
            <a:miter/>
          </a:ln>
        </p:spPr>
        <p:style>
          <a:lnRef idx="0"/>
          <a:fillRef idx="0"/>
          <a:effectRef idx="0"/>
          <a:fontRef idx="minor"/>
        </p:style>
      </p:sp>
      <p:grpSp>
        <p:nvGrpSpPr>
          <p:cNvPr id="440" name="Group 5"/>
          <p:cNvGrpSpPr/>
          <p:nvPr/>
        </p:nvGrpSpPr>
        <p:grpSpPr>
          <a:xfrm>
            <a:off x="533520" y="1219320"/>
            <a:ext cx="8152920" cy="4343040"/>
            <a:chOff x="533520" y="1219320"/>
            <a:chExt cx="8152920" cy="4343040"/>
          </a:xfrm>
        </p:grpSpPr>
        <p:sp>
          <p:nvSpPr>
            <p:cNvPr id="441" name="CustomShape 6"/>
            <p:cNvSpPr/>
            <p:nvPr/>
          </p:nvSpPr>
          <p:spPr>
            <a:xfrm>
              <a:off x="3336120" y="3246120"/>
              <a:ext cx="424440" cy="1833480"/>
            </a:xfrm>
            <a:prstGeom prst="upArrow">
              <a:avLst>
                <a:gd name="adj1" fmla="val 50000"/>
                <a:gd name="adj2" fmla="val 50000"/>
              </a:avLst>
            </a:prstGeom>
            <a:ln>
              <a:noFill/>
            </a:ln>
            <a:effectLst>
              <a:outerShdw blurRad="40000" dir="5400000" dist="23040" rotWithShape="0">
                <a:srgbClr val="000000">
                  <a:alpha val="35000"/>
                </a:srgbClr>
              </a:outerShdw>
            </a:effectLst>
          </p:spPr>
          <p:style>
            <a:lnRef idx="0">
              <a:schemeClr val="accent2"/>
            </a:lnRef>
            <a:fillRef idx="3">
              <a:schemeClr val="accent2"/>
            </a:fillRef>
            <a:effectRef idx="3">
              <a:schemeClr val="accent2"/>
            </a:effectRef>
            <a:fontRef idx="minor"/>
          </p:style>
        </p:sp>
        <p:sp>
          <p:nvSpPr>
            <p:cNvPr id="442" name="CustomShape 7"/>
            <p:cNvSpPr/>
            <p:nvPr/>
          </p:nvSpPr>
          <p:spPr>
            <a:xfrm>
              <a:off x="5289480" y="3246120"/>
              <a:ext cx="424440" cy="1833480"/>
            </a:xfrm>
            <a:prstGeom prst="upArrow">
              <a:avLst>
                <a:gd name="adj1" fmla="val 50000"/>
                <a:gd name="adj2" fmla="val 50000"/>
              </a:avLst>
            </a:prstGeom>
            <a:ln>
              <a:noFill/>
            </a:ln>
            <a:effectLst>
              <a:outerShdw blurRad="40000" dir="5400000" dist="23040" rotWithShape="0">
                <a:srgbClr val="000000">
                  <a:alpha val="35000"/>
                </a:srgbClr>
              </a:outerShdw>
            </a:effectLst>
          </p:spPr>
          <p:style>
            <a:lnRef idx="0">
              <a:schemeClr val="accent2"/>
            </a:lnRef>
            <a:fillRef idx="3">
              <a:schemeClr val="accent2"/>
            </a:fillRef>
            <a:effectRef idx="3">
              <a:schemeClr val="accent2"/>
            </a:effectRef>
            <a:fontRef idx="minor"/>
          </p:style>
        </p:sp>
        <p:sp>
          <p:nvSpPr>
            <p:cNvPr id="443" name="CustomShape 8"/>
            <p:cNvSpPr/>
            <p:nvPr/>
          </p:nvSpPr>
          <p:spPr>
            <a:xfrm>
              <a:off x="6903360" y="4018320"/>
              <a:ext cx="424440" cy="1061280"/>
            </a:xfrm>
            <a:prstGeom prst="upArrow">
              <a:avLst>
                <a:gd name="adj1" fmla="val 50000"/>
                <a:gd name="adj2" fmla="val 50000"/>
              </a:avLst>
            </a:prstGeom>
            <a:ln>
              <a:noFill/>
            </a:ln>
            <a:effectLst>
              <a:outerShdw blurRad="40000" dir="5400000" dist="23040" rotWithShape="0">
                <a:srgbClr val="000000">
                  <a:alpha val="35000"/>
                </a:srgbClr>
              </a:outerShdw>
            </a:effectLst>
          </p:spPr>
          <p:style>
            <a:lnRef idx="0">
              <a:schemeClr val="accent2"/>
            </a:lnRef>
            <a:fillRef idx="3">
              <a:schemeClr val="accent2"/>
            </a:fillRef>
            <a:effectRef idx="3">
              <a:schemeClr val="accent2"/>
            </a:effectRef>
            <a:fontRef idx="minor"/>
          </p:style>
        </p:sp>
        <p:sp>
          <p:nvSpPr>
            <p:cNvPr id="444" name="CustomShape 9"/>
            <p:cNvSpPr/>
            <p:nvPr/>
          </p:nvSpPr>
          <p:spPr>
            <a:xfrm>
              <a:off x="1042920" y="3825360"/>
              <a:ext cx="1018800" cy="482400"/>
            </a:xfrm>
            <a:prstGeom prst="rect">
              <a:avLst/>
            </a:prstGeom>
            <a:solidFill>
              <a:schemeClr val="bg1"/>
            </a:solidFill>
            <a:ln w="9360">
              <a:solidFill>
                <a:schemeClr val="bg1"/>
              </a:solidFill>
              <a:miter/>
            </a:ln>
          </p:spPr>
          <p:style>
            <a:lnRef idx="0"/>
            <a:fillRef idx="0"/>
            <a:effectRef idx="0"/>
            <a:fontRef idx="minor"/>
          </p:style>
        </p:sp>
        <p:grpSp>
          <p:nvGrpSpPr>
            <p:cNvPr id="445" name="Group 10"/>
            <p:cNvGrpSpPr/>
            <p:nvPr/>
          </p:nvGrpSpPr>
          <p:grpSpPr>
            <a:xfrm>
              <a:off x="533520" y="1219320"/>
              <a:ext cx="1358280" cy="4343040"/>
              <a:chOff x="533520" y="1219320"/>
              <a:chExt cx="1358280" cy="4343040"/>
            </a:xfrm>
          </p:grpSpPr>
          <p:sp>
            <p:nvSpPr>
              <p:cNvPr id="446" name="CustomShape 11"/>
              <p:cNvSpPr/>
              <p:nvPr/>
            </p:nvSpPr>
            <p:spPr>
              <a:xfrm>
                <a:off x="533520" y="1219320"/>
                <a:ext cx="1188720" cy="4343040"/>
              </a:xfrm>
              <a:prstGeom prst="rect">
                <a:avLst/>
              </a:prstGeom>
              <a:ln>
                <a:round/>
              </a:ln>
              <a:effectLst>
                <a:outerShdw blurRad="40000" dir="5400000" dist="20160" rotWithShape="0">
                  <a:srgbClr val="000000">
                    <a:alpha val="38000"/>
                  </a:srgbClr>
                </a:outerShdw>
              </a:effectLst>
            </p:spPr>
            <p:style>
              <a:lnRef idx="1">
                <a:schemeClr val="dk1"/>
              </a:lnRef>
              <a:fillRef idx="2">
                <a:schemeClr val="dk1"/>
              </a:fillRef>
              <a:effectRef idx="1">
                <a:schemeClr val="dk1"/>
              </a:effectRef>
              <a:fontRef idx="minor"/>
            </p:style>
            <p:txBody>
              <a:bodyPr lIns="90000" rIns="90000" tIns="45000" bIns="45000" anchor="ctr"/>
              <a:p>
                <a:pPr algn="ctr">
                  <a:lnSpc>
                    <a:spcPct val="100000"/>
                  </a:lnSpc>
                </a:pPr>
                <a:r>
                  <a:rPr b="0" lang="en-IN" sz="1800" spc="-1" strike="noStrike">
                    <a:solidFill>
                      <a:srgbClr val="000000"/>
                    </a:solidFill>
                    <a:latin typeface="Calibri"/>
                  </a:rPr>
                  <a:t>8085</a:t>
                </a:r>
                <a:endParaRPr b="0" lang="en-IN" sz="1800" spc="-1" strike="noStrike">
                  <a:latin typeface="Arial"/>
                </a:endParaRPr>
              </a:p>
              <a:p>
                <a:pPr algn="ctr">
                  <a:lnSpc>
                    <a:spcPct val="100000"/>
                  </a:lnSpc>
                </a:pPr>
                <a:r>
                  <a:rPr b="0" lang="en-IN" sz="1800" spc="-1" strike="noStrike">
                    <a:solidFill>
                      <a:srgbClr val="000000"/>
                    </a:solidFill>
                    <a:latin typeface="Calibri"/>
                  </a:rPr>
                  <a:t>MPU</a:t>
                </a:r>
                <a:endParaRPr b="0" lang="en-IN" sz="1800" spc="-1" strike="noStrike">
                  <a:latin typeface="Arial"/>
                </a:endParaRPr>
              </a:p>
            </p:txBody>
          </p:sp>
          <p:sp>
            <p:nvSpPr>
              <p:cNvPr id="447" name="CustomShape 12"/>
              <p:cNvSpPr/>
              <p:nvPr/>
            </p:nvSpPr>
            <p:spPr>
              <a:xfrm>
                <a:off x="1297800" y="1219320"/>
                <a:ext cx="594000" cy="40212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Calibri"/>
                  </a:rPr>
                  <a:t>A</a:t>
                </a:r>
                <a:r>
                  <a:rPr b="0" lang="en-IN" sz="1800" spc="-1" strike="noStrike" baseline="-25000">
                    <a:solidFill>
                      <a:srgbClr val="000000"/>
                    </a:solidFill>
                    <a:latin typeface="Calibri"/>
                  </a:rPr>
                  <a:t>15</a:t>
                </a:r>
                <a:endParaRPr b="0" lang="en-IN" sz="1800" spc="-1" strike="noStrike">
                  <a:latin typeface="Arial"/>
                </a:endParaRPr>
              </a:p>
            </p:txBody>
          </p:sp>
          <p:sp>
            <p:nvSpPr>
              <p:cNvPr id="448" name="CustomShape 13"/>
              <p:cNvSpPr/>
              <p:nvPr/>
            </p:nvSpPr>
            <p:spPr>
              <a:xfrm>
                <a:off x="1297800" y="1571400"/>
                <a:ext cx="594000" cy="40212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Calibri"/>
                  </a:rPr>
                  <a:t>A</a:t>
                </a:r>
                <a:r>
                  <a:rPr b="0" lang="en-IN" sz="1800" spc="-1" strike="noStrike" baseline="-25000">
                    <a:solidFill>
                      <a:srgbClr val="000000"/>
                    </a:solidFill>
                    <a:latin typeface="Calibri"/>
                  </a:rPr>
                  <a:t>0</a:t>
                </a:r>
                <a:endParaRPr b="0" lang="en-IN" sz="1800" spc="-1" strike="noStrike">
                  <a:latin typeface="Arial"/>
                </a:endParaRPr>
              </a:p>
            </p:txBody>
          </p:sp>
          <p:sp>
            <p:nvSpPr>
              <p:cNvPr id="449" name="CustomShape 14"/>
              <p:cNvSpPr/>
              <p:nvPr/>
            </p:nvSpPr>
            <p:spPr>
              <a:xfrm>
                <a:off x="1212840" y="4623480"/>
                <a:ext cx="594000" cy="40212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baseline="-25000">
                    <a:solidFill>
                      <a:srgbClr val="000000"/>
                    </a:solidFill>
                    <a:latin typeface="Calibri"/>
                  </a:rPr>
                  <a:t>D0</a:t>
                </a:r>
                <a:endParaRPr b="0" lang="en-IN" sz="1800" spc="-1" strike="noStrike">
                  <a:latin typeface="Arial"/>
                </a:endParaRPr>
              </a:p>
            </p:txBody>
          </p:sp>
          <p:sp>
            <p:nvSpPr>
              <p:cNvPr id="450" name="CustomShape 15"/>
              <p:cNvSpPr/>
              <p:nvPr/>
            </p:nvSpPr>
            <p:spPr>
              <a:xfrm>
                <a:off x="1212840" y="4271400"/>
                <a:ext cx="594000" cy="40212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baseline="-25000">
                    <a:solidFill>
                      <a:srgbClr val="000000"/>
                    </a:solidFill>
                    <a:latin typeface="Calibri"/>
                  </a:rPr>
                  <a:t>D7</a:t>
                </a:r>
                <a:endParaRPr b="0" lang="en-IN" sz="1800" spc="-1" strike="noStrike">
                  <a:latin typeface="Arial"/>
                </a:endParaRPr>
              </a:p>
            </p:txBody>
          </p:sp>
        </p:grpSp>
        <p:sp>
          <p:nvSpPr>
            <p:cNvPr id="451" name="CustomShape 16"/>
            <p:cNvSpPr/>
            <p:nvPr/>
          </p:nvSpPr>
          <p:spPr>
            <a:xfrm>
              <a:off x="1722600" y="1315800"/>
              <a:ext cx="6794280" cy="578880"/>
            </a:xfrm>
            <a:prstGeom prst="rightArrow">
              <a:avLst>
                <a:gd name="adj1" fmla="val 50000"/>
                <a:gd name="adj2" fmla="val 50000"/>
              </a:avLst>
            </a:prstGeom>
            <a:ln>
              <a:noFill/>
            </a:ln>
            <a:effectLst>
              <a:outerShdw blurRad="40000" dir="5400000" dist="23040" rotWithShape="0">
                <a:srgbClr val="000000">
                  <a:alpha val="35000"/>
                </a:srgbClr>
              </a:outerShdw>
            </a:effectLst>
          </p:spPr>
          <p:style>
            <a:lnRef idx="0">
              <a:schemeClr val="accent6"/>
            </a:lnRef>
            <a:fillRef idx="3">
              <a:schemeClr val="accent6"/>
            </a:fillRef>
            <a:effectRef idx="3">
              <a:schemeClr val="accent6"/>
            </a:effectRef>
            <a:fontRef idx="minor"/>
          </p:style>
          <p:txBody>
            <a:bodyPr lIns="90000" rIns="90000" tIns="45000" bIns="45000" anchor="ctr"/>
            <a:p>
              <a:pPr algn="ctr">
                <a:lnSpc>
                  <a:spcPct val="100000"/>
                </a:lnSpc>
              </a:pPr>
              <a:r>
                <a:rPr b="1" lang="en-IN" sz="1800" spc="-1" strike="noStrike">
                  <a:solidFill>
                    <a:srgbClr val="000000"/>
                  </a:solidFill>
                  <a:latin typeface="Calibri"/>
                </a:rPr>
                <a:t>         </a:t>
              </a:r>
              <a:r>
                <a:rPr b="1" lang="en-IN" sz="1800" spc="-1" strike="noStrike">
                  <a:solidFill>
                    <a:srgbClr val="000000"/>
                  </a:solidFill>
                  <a:latin typeface="Calibri"/>
                </a:rPr>
                <a:t>Address Bus (16bit)</a:t>
              </a:r>
              <a:endParaRPr b="0" lang="en-IN" sz="1800" spc="-1" strike="noStrike">
                <a:latin typeface="Arial"/>
              </a:endParaRPr>
            </a:p>
          </p:txBody>
        </p:sp>
        <p:sp>
          <p:nvSpPr>
            <p:cNvPr id="452" name="CustomShape 17"/>
            <p:cNvSpPr/>
            <p:nvPr/>
          </p:nvSpPr>
          <p:spPr>
            <a:xfrm>
              <a:off x="2741760" y="2473920"/>
              <a:ext cx="1103760" cy="771840"/>
            </a:xfrm>
            <a:prstGeom prst="rect">
              <a:avLst/>
            </a:prstGeom>
            <a:ln>
              <a:noFill/>
            </a:ln>
            <a:effectLst>
              <a:outerShdw blurRad="40000" dir="5400000" dist="23040" rotWithShape="0">
                <a:srgbClr val="000000">
                  <a:alpha val="35000"/>
                </a:srgbClr>
              </a:outerShdw>
            </a:effectLst>
          </p:spPr>
          <p:style>
            <a:lnRef idx="0">
              <a:schemeClr val="accent4"/>
            </a:lnRef>
            <a:fillRef idx="3">
              <a:schemeClr val="accent4"/>
            </a:fillRef>
            <a:effectRef idx="3">
              <a:schemeClr val="accent4"/>
            </a:effectRef>
            <a:fontRef idx="minor"/>
          </p:style>
          <p:txBody>
            <a:bodyPr lIns="90000" rIns="90000" tIns="45000" bIns="45000" anchor="ctr"/>
            <a:p>
              <a:pPr algn="ctr">
                <a:lnSpc>
                  <a:spcPct val="100000"/>
                </a:lnSpc>
              </a:pPr>
              <a:r>
                <a:rPr b="0" lang="en-IN" sz="1800" spc="-1" strike="noStrike">
                  <a:solidFill>
                    <a:srgbClr val="ffffff"/>
                  </a:solidFill>
                  <a:latin typeface="Calibri"/>
                </a:rPr>
                <a:t>Memory</a:t>
              </a:r>
              <a:endParaRPr b="0" lang="en-IN" sz="1800" spc="-1" strike="noStrike">
                <a:latin typeface="Arial"/>
              </a:endParaRPr>
            </a:p>
          </p:txBody>
        </p:sp>
        <p:sp>
          <p:nvSpPr>
            <p:cNvPr id="453" name="CustomShape 18"/>
            <p:cNvSpPr/>
            <p:nvPr/>
          </p:nvSpPr>
          <p:spPr>
            <a:xfrm>
              <a:off x="4865040" y="2473920"/>
              <a:ext cx="848880" cy="771840"/>
            </a:xfrm>
            <a:prstGeom prst="rect">
              <a:avLst/>
            </a:prstGeom>
            <a:ln>
              <a:noFill/>
            </a:ln>
            <a:effectLst>
              <a:outerShdw blurRad="40000" dir="5400000" dist="23040" rotWithShape="0">
                <a:srgbClr val="000000">
                  <a:alpha val="35000"/>
                </a:srgbClr>
              </a:outerShdw>
            </a:effectLst>
          </p:spPr>
          <p:style>
            <a:lnRef idx="0">
              <a:schemeClr val="accent5"/>
            </a:lnRef>
            <a:fillRef idx="3">
              <a:schemeClr val="accent5"/>
            </a:fillRef>
            <a:effectRef idx="3">
              <a:schemeClr val="accent5"/>
            </a:effectRef>
            <a:fontRef idx="minor"/>
          </p:style>
          <p:txBody>
            <a:bodyPr lIns="90000" rIns="90000" tIns="45000" bIns="45000" anchor="ctr"/>
            <a:p>
              <a:pPr algn="ctr">
                <a:lnSpc>
                  <a:spcPct val="100000"/>
                </a:lnSpc>
              </a:pPr>
              <a:r>
                <a:rPr b="0" lang="en-IN" sz="1800" spc="-1" strike="noStrike">
                  <a:solidFill>
                    <a:srgbClr val="ffffff"/>
                  </a:solidFill>
                  <a:latin typeface="Calibri"/>
                </a:rPr>
                <a:t>I/P</a:t>
              </a:r>
              <a:endParaRPr b="0" lang="en-IN" sz="1800" spc="-1" strike="noStrike">
                <a:latin typeface="Arial"/>
              </a:endParaRPr>
            </a:p>
          </p:txBody>
        </p:sp>
        <p:sp>
          <p:nvSpPr>
            <p:cNvPr id="454" name="CustomShape 19"/>
            <p:cNvSpPr/>
            <p:nvPr/>
          </p:nvSpPr>
          <p:spPr>
            <a:xfrm>
              <a:off x="2062080" y="4404240"/>
              <a:ext cx="6539400" cy="482400"/>
            </a:xfrm>
            <a:prstGeom prst="rightArrow">
              <a:avLst>
                <a:gd name="adj1" fmla="val 50000"/>
                <a:gd name="adj2" fmla="val 50000"/>
              </a:avLst>
            </a:prstGeom>
            <a:ln>
              <a:noFill/>
            </a:ln>
            <a:effectLst>
              <a:outerShdw blurRad="40000" dir="5400000" dist="23040" rotWithShape="0">
                <a:srgbClr val="000000">
                  <a:alpha val="35000"/>
                </a:srgbClr>
              </a:outerShdw>
            </a:effectLst>
          </p:spPr>
          <p:style>
            <a:lnRef idx="0">
              <a:schemeClr val="accent3"/>
            </a:lnRef>
            <a:fillRef idx="3">
              <a:schemeClr val="accent3"/>
            </a:fillRef>
            <a:effectRef idx="3">
              <a:schemeClr val="accent3"/>
            </a:effectRef>
            <a:fontRef idx="minor"/>
          </p:style>
          <p:txBody>
            <a:bodyPr lIns="90000" rIns="90000" tIns="45000" bIns="45000" anchor="ctr"/>
            <a:p>
              <a:pPr>
                <a:lnSpc>
                  <a:spcPct val="100000"/>
                </a:lnSpc>
              </a:pPr>
              <a:r>
                <a:rPr b="0" lang="en-IN" sz="1800" spc="-1" strike="noStrike">
                  <a:solidFill>
                    <a:srgbClr val="ffffff"/>
                  </a:solidFill>
                  <a:latin typeface="Calibri"/>
                </a:rPr>
                <a:t>                                </a:t>
              </a:r>
              <a:r>
                <a:rPr b="1" lang="en-IN" sz="1800" spc="-1" strike="noStrike">
                  <a:solidFill>
                    <a:srgbClr val="000000"/>
                  </a:solidFill>
                  <a:latin typeface="Calibri"/>
                </a:rPr>
                <a:t>Data Bus (8bit)   </a:t>
              </a:r>
              <a:endParaRPr b="0" lang="en-IN" sz="1800" spc="-1" strike="noStrike">
                <a:latin typeface="Arial"/>
              </a:endParaRPr>
            </a:p>
          </p:txBody>
        </p:sp>
        <p:sp>
          <p:nvSpPr>
            <p:cNvPr id="455" name="CustomShape 20"/>
            <p:cNvSpPr/>
            <p:nvPr/>
          </p:nvSpPr>
          <p:spPr>
            <a:xfrm>
              <a:off x="6393600" y="3246120"/>
              <a:ext cx="848880" cy="771840"/>
            </a:xfrm>
            <a:prstGeom prst="rect">
              <a:avLst/>
            </a:prstGeom>
            <a:ln>
              <a:noFill/>
            </a:ln>
            <a:effectLst>
              <a:outerShdw blurRad="40000" dir="5400000" dist="23040" rotWithShape="0">
                <a:srgbClr val="000000">
                  <a:alpha val="35000"/>
                </a:srgbClr>
              </a:outerShdw>
            </a:effectLst>
          </p:spPr>
          <p:style>
            <a:lnRef idx="0">
              <a:schemeClr val="accent1"/>
            </a:lnRef>
            <a:fillRef idx="3">
              <a:schemeClr val="accent1"/>
            </a:fillRef>
            <a:effectRef idx="3">
              <a:schemeClr val="accent1"/>
            </a:effectRef>
            <a:fontRef idx="minor"/>
          </p:style>
          <p:txBody>
            <a:bodyPr lIns="90000" rIns="90000" tIns="45000" bIns="45000" anchor="ctr"/>
            <a:p>
              <a:pPr algn="ctr">
                <a:lnSpc>
                  <a:spcPct val="100000"/>
                </a:lnSpc>
              </a:pPr>
              <a:r>
                <a:rPr b="0" lang="en-IN" sz="1800" spc="-1" strike="noStrike">
                  <a:solidFill>
                    <a:srgbClr val="ffffff"/>
                  </a:solidFill>
                  <a:latin typeface="Calibri"/>
                </a:rPr>
                <a:t>O/P</a:t>
              </a:r>
              <a:endParaRPr b="0" lang="en-IN" sz="1800" spc="-1" strike="noStrike">
                <a:latin typeface="Arial"/>
              </a:endParaRPr>
            </a:p>
          </p:txBody>
        </p:sp>
        <p:sp>
          <p:nvSpPr>
            <p:cNvPr id="456" name="CustomShape 21"/>
            <p:cNvSpPr/>
            <p:nvPr/>
          </p:nvSpPr>
          <p:spPr>
            <a:xfrm>
              <a:off x="3081240" y="1605240"/>
              <a:ext cx="339480" cy="868320"/>
            </a:xfrm>
            <a:prstGeom prst="downArrow">
              <a:avLst>
                <a:gd name="adj1" fmla="val 50000"/>
                <a:gd name="adj2" fmla="val 50000"/>
              </a:avLst>
            </a:prstGeom>
            <a:ln>
              <a:noFill/>
            </a:ln>
            <a:effectLst>
              <a:outerShdw blurRad="40000" dir="5400000" dist="23040" rotWithShape="0">
                <a:srgbClr val="000000">
                  <a:alpha val="35000"/>
                </a:srgbClr>
              </a:outerShdw>
            </a:effectLst>
          </p:spPr>
          <p:style>
            <a:lnRef idx="0">
              <a:schemeClr val="accent6"/>
            </a:lnRef>
            <a:fillRef idx="3">
              <a:schemeClr val="accent6"/>
            </a:fillRef>
            <a:effectRef idx="3">
              <a:schemeClr val="accent6"/>
            </a:effectRef>
            <a:fontRef idx="minor"/>
          </p:style>
        </p:sp>
        <p:sp>
          <p:nvSpPr>
            <p:cNvPr id="457" name="CustomShape 22"/>
            <p:cNvSpPr/>
            <p:nvPr/>
          </p:nvSpPr>
          <p:spPr>
            <a:xfrm>
              <a:off x="5034600" y="1701720"/>
              <a:ext cx="339480" cy="771840"/>
            </a:xfrm>
            <a:prstGeom prst="downArrow">
              <a:avLst>
                <a:gd name="adj1" fmla="val 50000"/>
                <a:gd name="adj2" fmla="val 50000"/>
              </a:avLst>
            </a:prstGeom>
            <a:ln>
              <a:noFill/>
            </a:ln>
            <a:effectLst>
              <a:outerShdw blurRad="40000" dir="5400000" dist="23040" rotWithShape="0">
                <a:srgbClr val="000000">
                  <a:alpha val="35000"/>
                </a:srgbClr>
              </a:outerShdw>
            </a:effectLst>
          </p:spPr>
          <p:style>
            <a:lnRef idx="0">
              <a:schemeClr val="accent6"/>
            </a:lnRef>
            <a:fillRef idx="3">
              <a:schemeClr val="accent6"/>
            </a:fillRef>
            <a:effectRef idx="3">
              <a:schemeClr val="accent6"/>
            </a:effectRef>
            <a:fontRef idx="minor"/>
          </p:style>
        </p:sp>
        <p:sp>
          <p:nvSpPr>
            <p:cNvPr id="458" name="CustomShape 23"/>
            <p:cNvSpPr/>
            <p:nvPr/>
          </p:nvSpPr>
          <p:spPr>
            <a:xfrm>
              <a:off x="6648480" y="1701720"/>
              <a:ext cx="339480" cy="1544040"/>
            </a:xfrm>
            <a:prstGeom prst="downArrow">
              <a:avLst>
                <a:gd name="adj1" fmla="val 50000"/>
                <a:gd name="adj2" fmla="val 50000"/>
              </a:avLst>
            </a:prstGeom>
            <a:ln>
              <a:noFill/>
            </a:ln>
            <a:effectLst>
              <a:outerShdw blurRad="40000" dir="5400000" dist="23040" rotWithShape="0">
                <a:srgbClr val="000000">
                  <a:alpha val="35000"/>
                </a:srgbClr>
              </a:outerShdw>
            </a:effectLst>
          </p:spPr>
          <p:style>
            <a:lnRef idx="0">
              <a:schemeClr val="accent6"/>
            </a:lnRef>
            <a:fillRef idx="3">
              <a:schemeClr val="accent6"/>
            </a:fillRef>
            <a:effectRef idx="3">
              <a:schemeClr val="accent6"/>
            </a:effectRef>
            <a:fontRef idx="minor"/>
          </p:style>
        </p:sp>
        <p:sp>
          <p:nvSpPr>
            <p:cNvPr id="459" name="CustomShape 24"/>
            <p:cNvSpPr/>
            <p:nvPr/>
          </p:nvSpPr>
          <p:spPr>
            <a:xfrm>
              <a:off x="7242840" y="3342600"/>
              <a:ext cx="1443600" cy="482400"/>
            </a:xfrm>
            <a:prstGeom prst="rightArrow">
              <a:avLst>
                <a:gd name="adj1" fmla="val 50000"/>
                <a:gd name="adj2" fmla="val 50000"/>
              </a:avLst>
            </a:prstGeom>
            <a:ln>
              <a:noFill/>
            </a:ln>
            <a:effectLst>
              <a:outerShdw blurRad="40000" dir="5400000" dist="23040" rotWithShape="0">
                <a:srgbClr val="000000">
                  <a:alpha val="35000"/>
                </a:srgbClr>
              </a:outerShdw>
            </a:effectLst>
          </p:spPr>
          <p:style>
            <a:lnRef idx="0">
              <a:schemeClr val="accent1"/>
            </a:lnRef>
            <a:fillRef idx="3">
              <a:schemeClr val="accent1"/>
            </a:fillRef>
            <a:effectRef idx="3">
              <a:schemeClr val="accent1"/>
            </a:effectRef>
            <a:fontRef idx="minor"/>
          </p:style>
        </p:sp>
        <p:sp>
          <p:nvSpPr>
            <p:cNvPr id="460" name="CustomShape 25"/>
            <p:cNvSpPr/>
            <p:nvPr/>
          </p:nvSpPr>
          <p:spPr>
            <a:xfrm>
              <a:off x="1722600" y="4983480"/>
              <a:ext cx="6879240" cy="482400"/>
            </a:xfrm>
            <a:prstGeom prst="rightArrow">
              <a:avLst>
                <a:gd name="adj1" fmla="val 50000"/>
                <a:gd name="adj2" fmla="val 50000"/>
              </a:avLst>
            </a:prstGeom>
            <a:ln>
              <a:noFill/>
            </a:ln>
            <a:effectLst>
              <a:outerShdw blurRad="40000" dir="5400000" dist="23040" rotWithShape="0">
                <a:srgbClr val="000000">
                  <a:alpha val="35000"/>
                </a:srgbClr>
              </a:outerShdw>
            </a:effectLst>
          </p:spPr>
          <p:style>
            <a:lnRef idx="0">
              <a:schemeClr val="accent2"/>
            </a:lnRef>
            <a:fillRef idx="3">
              <a:schemeClr val="accent2"/>
            </a:fillRef>
            <a:effectRef idx="3">
              <a:schemeClr val="accent2"/>
            </a:effectRef>
            <a:fontRef idx="minor"/>
          </p:style>
          <p:txBody>
            <a:bodyPr lIns="90000" rIns="90000" tIns="45000" bIns="45000" anchor="ctr"/>
            <a:p>
              <a:pPr algn="ctr">
                <a:lnSpc>
                  <a:spcPct val="100000"/>
                </a:lnSpc>
              </a:pPr>
              <a:r>
                <a:rPr b="1" lang="en-IN" sz="1800" spc="-1" strike="noStrike">
                  <a:solidFill>
                    <a:srgbClr val="000000"/>
                  </a:solidFill>
                  <a:latin typeface="Calibri"/>
                </a:rPr>
                <a:t>Control Bus (8bit)</a:t>
              </a:r>
              <a:endParaRPr b="0" lang="en-IN" sz="1800" spc="-1" strike="noStrike">
                <a:latin typeface="Arial"/>
              </a:endParaRPr>
            </a:p>
          </p:txBody>
        </p:sp>
        <p:sp>
          <p:nvSpPr>
            <p:cNvPr id="461" name="CustomShape 26"/>
            <p:cNvSpPr/>
            <p:nvPr/>
          </p:nvSpPr>
          <p:spPr>
            <a:xfrm>
              <a:off x="2741760" y="3246120"/>
              <a:ext cx="509400" cy="1254240"/>
            </a:xfrm>
            <a:prstGeom prst="upDownArrow">
              <a:avLst>
                <a:gd name="adj1" fmla="val 50000"/>
                <a:gd name="adj2" fmla="val 50000"/>
              </a:avLst>
            </a:prstGeom>
            <a:ln>
              <a:noFill/>
            </a:ln>
            <a:effectLst>
              <a:outerShdw blurRad="40000" dir="5400000" dist="23040" rotWithShape="0">
                <a:srgbClr val="000000">
                  <a:alpha val="35000"/>
                </a:srgbClr>
              </a:outerShdw>
            </a:effectLst>
          </p:spPr>
          <p:style>
            <a:lnRef idx="0">
              <a:schemeClr val="accent3"/>
            </a:lnRef>
            <a:fillRef idx="3">
              <a:schemeClr val="accent3"/>
            </a:fillRef>
            <a:effectRef idx="3">
              <a:schemeClr val="accent3"/>
            </a:effectRef>
            <a:fontRef idx="minor"/>
          </p:style>
        </p:sp>
        <p:sp>
          <p:nvSpPr>
            <p:cNvPr id="462" name="CustomShape 27"/>
            <p:cNvSpPr/>
            <p:nvPr/>
          </p:nvSpPr>
          <p:spPr>
            <a:xfrm>
              <a:off x="4865040" y="3246120"/>
              <a:ext cx="424440" cy="1254240"/>
            </a:xfrm>
            <a:prstGeom prst="downArrow">
              <a:avLst>
                <a:gd name="adj1" fmla="val 50000"/>
                <a:gd name="adj2" fmla="val 50000"/>
              </a:avLst>
            </a:prstGeom>
            <a:ln>
              <a:noFill/>
            </a:ln>
            <a:effectLst>
              <a:outerShdw blurRad="40000" dir="5400000" dist="23040" rotWithShape="0">
                <a:srgbClr val="000000">
                  <a:alpha val="35000"/>
                </a:srgbClr>
              </a:outerShdw>
            </a:effectLst>
          </p:spPr>
          <p:style>
            <a:lnRef idx="0">
              <a:schemeClr val="accent3"/>
            </a:lnRef>
            <a:fillRef idx="3">
              <a:schemeClr val="accent3"/>
            </a:fillRef>
            <a:effectRef idx="3">
              <a:schemeClr val="accent3"/>
            </a:effectRef>
            <a:fontRef idx="minor"/>
          </p:style>
        </p:sp>
        <p:sp>
          <p:nvSpPr>
            <p:cNvPr id="463" name="CustomShape 28"/>
            <p:cNvSpPr/>
            <p:nvPr/>
          </p:nvSpPr>
          <p:spPr>
            <a:xfrm>
              <a:off x="6478560" y="4018320"/>
              <a:ext cx="339480" cy="482400"/>
            </a:xfrm>
            <a:prstGeom prst="upArrow">
              <a:avLst>
                <a:gd name="adj1" fmla="val 50000"/>
                <a:gd name="adj2" fmla="val 50000"/>
              </a:avLst>
            </a:prstGeom>
            <a:ln>
              <a:noFill/>
            </a:ln>
            <a:effectLst>
              <a:outerShdw blurRad="40000" dir="5400000" dist="23040" rotWithShape="0">
                <a:srgbClr val="000000">
                  <a:alpha val="35000"/>
                </a:srgbClr>
              </a:outerShdw>
            </a:effectLst>
          </p:spPr>
          <p:style>
            <a:lnRef idx="0">
              <a:schemeClr val="accent3"/>
            </a:lnRef>
            <a:fillRef idx="3">
              <a:schemeClr val="accent3"/>
            </a:fillRef>
            <a:effectRef idx="3">
              <a:schemeClr val="accent3"/>
            </a:effectRef>
            <a:fontRef idx="minor"/>
          </p:style>
        </p:sp>
        <p:sp>
          <p:nvSpPr>
            <p:cNvPr id="464" name="CustomShape 29"/>
            <p:cNvSpPr/>
            <p:nvPr/>
          </p:nvSpPr>
          <p:spPr>
            <a:xfrm>
              <a:off x="1722600" y="4404240"/>
              <a:ext cx="1698120" cy="482400"/>
            </a:xfrm>
            <a:prstGeom prst="leftArrow">
              <a:avLst>
                <a:gd name="adj1" fmla="val 50000"/>
                <a:gd name="adj2" fmla="val 50000"/>
              </a:avLst>
            </a:prstGeom>
            <a:ln>
              <a:noFill/>
            </a:ln>
            <a:effectLst>
              <a:outerShdw blurRad="40000" dir="5400000" dist="23040" rotWithShape="0">
                <a:srgbClr val="000000">
                  <a:alpha val="35000"/>
                </a:srgbClr>
              </a:outerShdw>
            </a:effectLst>
          </p:spPr>
          <p:style>
            <a:lnRef idx="0">
              <a:schemeClr val="accent3"/>
            </a:lnRef>
            <a:fillRef idx="3">
              <a:schemeClr val="accent3"/>
            </a:fillRef>
            <a:effectRef idx="3">
              <a:schemeClr val="accent3"/>
            </a:effectRef>
            <a:fontRef idx="minor"/>
          </p:style>
        </p:sp>
        <p:sp>
          <p:nvSpPr>
            <p:cNvPr id="465" name="CustomShape 30"/>
            <p:cNvSpPr/>
            <p:nvPr/>
          </p:nvSpPr>
          <p:spPr>
            <a:xfrm>
              <a:off x="5714280" y="2570400"/>
              <a:ext cx="2887200" cy="289080"/>
            </a:xfrm>
            <a:prstGeom prst="leftArrow">
              <a:avLst>
                <a:gd name="adj1" fmla="val 50000"/>
                <a:gd name="adj2" fmla="val 50000"/>
              </a:avLst>
            </a:prstGeom>
            <a:ln>
              <a:noFill/>
            </a:ln>
            <a:effectLst>
              <a:outerShdw blurRad="40000" dir="5400000" dist="23040" rotWithShape="0">
                <a:srgbClr val="000000">
                  <a:alpha val="35000"/>
                </a:srgbClr>
              </a:outerShdw>
            </a:effectLst>
          </p:spPr>
          <p:style>
            <a:lnRef idx="0">
              <a:schemeClr val="accent5"/>
            </a:lnRef>
            <a:fillRef idx="3">
              <a:schemeClr val="accent5"/>
            </a:fillRef>
            <a:effectRef idx="3">
              <a:schemeClr val="accent5"/>
            </a:effectRef>
            <a:fontRef idx="minor"/>
          </p:style>
        </p:sp>
        <p:sp>
          <p:nvSpPr>
            <p:cNvPr id="466" name="CustomShape 31"/>
            <p:cNvSpPr/>
            <p:nvPr/>
          </p:nvSpPr>
          <p:spPr>
            <a:xfrm>
              <a:off x="2401920" y="1605240"/>
              <a:ext cx="1868040" cy="1800"/>
            </a:xfrm>
            <a:custGeom>
              <a:avLst/>
              <a:gdLst/>
              <a:ahLst/>
              <a:rect l="l" t="t" r="r" b="b"/>
              <a:pathLst>
                <a:path w="21600" h="21600">
                  <a:moveTo>
                    <a:pt x="0" y="0"/>
                  </a:moveTo>
                  <a:lnTo>
                    <a:pt x="21600" y="21600"/>
                  </a:lnTo>
                </a:path>
              </a:pathLst>
            </a:custGeom>
            <a:noFill/>
            <a:ln>
              <a:round/>
              <a:tailEnd len="med" type="triangle" w="med"/>
            </a:ln>
            <a:effectLst>
              <a:outerShdw blurRad="40000" dir="5400000" dist="23040" rotWithShape="0">
                <a:srgbClr val="000000">
                  <a:alpha val="35000"/>
                </a:srgbClr>
              </a:outerShdw>
            </a:effectLst>
          </p:spPr>
          <p:style>
            <a:lnRef idx="3">
              <a:schemeClr val="dk1"/>
            </a:lnRef>
            <a:fillRef idx="0">
              <a:schemeClr val="dk1"/>
            </a:fillRef>
            <a:effectRef idx="2">
              <a:schemeClr val="dk1"/>
            </a:effectRef>
            <a:fontRef idx="minor"/>
          </p:style>
        </p:sp>
        <p:sp>
          <p:nvSpPr>
            <p:cNvPr id="467" name="CustomShape 32"/>
            <p:cNvSpPr/>
            <p:nvPr/>
          </p:nvSpPr>
          <p:spPr>
            <a:xfrm>
              <a:off x="2147040" y="4597560"/>
              <a:ext cx="1103760" cy="1800"/>
            </a:xfrm>
            <a:custGeom>
              <a:avLst/>
              <a:gdLst/>
              <a:ahLst/>
              <a:rect l="l" t="t" r="r" b="b"/>
              <a:pathLst>
                <a:path w="21600" h="21600">
                  <a:moveTo>
                    <a:pt x="0" y="0"/>
                  </a:moveTo>
                  <a:lnTo>
                    <a:pt x="21600" y="21600"/>
                  </a:lnTo>
                </a:path>
              </a:pathLst>
            </a:custGeom>
            <a:noFill/>
            <a:ln>
              <a:round/>
              <a:headEnd len="med" type="triangle" w="med"/>
              <a:tailEnd len="med" type="triangle" w="med"/>
            </a:ln>
            <a:effectLst>
              <a:outerShdw blurRad="40000" dir="5400000" dist="23040" rotWithShape="0">
                <a:srgbClr val="000000">
                  <a:alpha val="35000"/>
                </a:srgbClr>
              </a:outerShdw>
            </a:effectLst>
          </p:spPr>
          <p:style>
            <a:lnRef idx="3">
              <a:schemeClr val="dk1"/>
            </a:lnRef>
            <a:fillRef idx="0">
              <a:schemeClr val="dk1"/>
            </a:fillRef>
            <a:effectRef idx="2">
              <a:schemeClr val="dk1"/>
            </a:effectRef>
            <a:fontRef idx="minor"/>
          </p:style>
        </p:sp>
      </p:grpSp>
    </p:spTree>
  </p:cSld>
  <mc:AlternateContent>
    <mc:Choice Requires="p14">
      <p:transition spd="slow" p14:dur="2000"/>
    </mc:Choice>
    <mc:Fallback>
      <p:transition spd="slow"/>
    </mc:Fallback>
  </mc:AlternateContent>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6" name="CustomShape 1"/>
          <p:cNvSpPr/>
          <p:nvPr/>
        </p:nvSpPr>
        <p:spPr>
          <a:xfrm>
            <a:off x="380880" y="838080"/>
            <a:ext cx="1142640" cy="1934640"/>
          </a:xfrm>
          <a:prstGeom prst="rect">
            <a:avLst/>
          </a:prstGeom>
          <a:noFill/>
          <a:ln w="9360">
            <a:noFill/>
          </a:ln>
        </p:spPr>
        <p:style>
          <a:lnRef idx="0"/>
          <a:fillRef idx="0"/>
          <a:effectRef idx="0"/>
          <a:fontRef idx="minor"/>
        </p:style>
        <p:txBody>
          <a:bodyPr lIns="90000" rIns="90000" tIns="46800" bIns="46800"/>
          <a:p>
            <a:pPr>
              <a:lnSpc>
                <a:spcPct val="100000"/>
              </a:lnSpc>
              <a:spcBef>
                <a:spcPts val="1001"/>
              </a:spcBef>
            </a:pPr>
            <a:r>
              <a:rPr b="1" lang="en-IN" sz="1600" spc="-1" strike="noStrike">
                <a:solidFill>
                  <a:srgbClr val="000000"/>
                </a:solidFill>
                <a:latin typeface="Verdana"/>
              </a:rPr>
              <a:t>if (j&gt;k)</a:t>
            </a:r>
            <a:endParaRPr b="0" lang="en-IN" sz="1600" spc="-1" strike="noStrike">
              <a:latin typeface="Arial"/>
            </a:endParaRPr>
          </a:p>
          <a:p>
            <a:pPr>
              <a:lnSpc>
                <a:spcPct val="100000"/>
              </a:lnSpc>
              <a:spcBef>
                <a:spcPts val="1001"/>
              </a:spcBef>
            </a:pPr>
            <a:r>
              <a:rPr b="1" lang="en-IN" sz="1600" spc="-1" strike="noStrike">
                <a:solidFill>
                  <a:srgbClr val="000000"/>
                </a:solidFill>
                <a:latin typeface="Verdana"/>
              </a:rPr>
              <a:t>  </a:t>
            </a:r>
            <a:r>
              <a:rPr b="1" lang="en-IN" sz="1600" spc="-1" strike="noStrike">
                <a:solidFill>
                  <a:srgbClr val="000000"/>
                </a:solidFill>
                <a:latin typeface="Verdana"/>
              </a:rPr>
              <a:t>max = j</a:t>
            </a:r>
            <a:endParaRPr b="0" lang="en-IN" sz="1600" spc="-1" strike="noStrike">
              <a:latin typeface="Arial"/>
            </a:endParaRPr>
          </a:p>
          <a:p>
            <a:pPr>
              <a:lnSpc>
                <a:spcPct val="100000"/>
              </a:lnSpc>
              <a:spcBef>
                <a:spcPts val="1001"/>
              </a:spcBef>
            </a:pPr>
            <a:r>
              <a:rPr b="1" lang="en-IN" sz="1600" spc="-1" strike="noStrike">
                <a:solidFill>
                  <a:srgbClr val="000000"/>
                </a:solidFill>
                <a:latin typeface="Verdana"/>
              </a:rPr>
              <a:t>else</a:t>
            </a:r>
            <a:endParaRPr b="0" lang="en-IN" sz="1600" spc="-1" strike="noStrike">
              <a:latin typeface="Arial"/>
            </a:endParaRPr>
          </a:p>
          <a:p>
            <a:pPr>
              <a:lnSpc>
                <a:spcPct val="100000"/>
              </a:lnSpc>
              <a:spcBef>
                <a:spcPts val="1001"/>
              </a:spcBef>
            </a:pPr>
            <a:r>
              <a:rPr b="1" lang="en-IN" sz="1600" spc="-1" strike="noStrike">
                <a:solidFill>
                  <a:srgbClr val="000000"/>
                </a:solidFill>
                <a:latin typeface="Verdana"/>
              </a:rPr>
              <a:t> </a:t>
            </a:r>
            <a:r>
              <a:rPr b="1" lang="en-IN" sz="1600" spc="-1" strike="noStrike">
                <a:solidFill>
                  <a:srgbClr val="000000"/>
                </a:solidFill>
                <a:latin typeface="Verdana"/>
              </a:rPr>
              <a:t>max = k</a:t>
            </a:r>
            <a:endParaRPr b="0" lang="en-IN" sz="1600" spc="-1" strike="noStrike">
              <a:latin typeface="Arial"/>
            </a:endParaRPr>
          </a:p>
        </p:txBody>
      </p:sp>
      <p:sp>
        <p:nvSpPr>
          <p:cNvPr id="957" name="CustomShape 2"/>
          <p:cNvSpPr/>
          <p:nvPr/>
        </p:nvSpPr>
        <p:spPr>
          <a:xfrm>
            <a:off x="1447920" y="1447920"/>
            <a:ext cx="380520" cy="304560"/>
          </a:xfrm>
          <a:custGeom>
            <a:avLst/>
            <a:gdLst/>
            <a:ahLst/>
            <a:rect l="l" t="t" r="r" b="b"/>
            <a:pathLst>
              <a:path w="1059" h="847">
                <a:moveTo>
                  <a:pt x="0" y="210"/>
                </a:moveTo>
                <a:lnTo>
                  <a:pt x="793" y="210"/>
                </a:lnTo>
                <a:lnTo>
                  <a:pt x="793" y="0"/>
                </a:lnTo>
                <a:lnTo>
                  <a:pt x="1058" y="422"/>
                </a:lnTo>
                <a:lnTo>
                  <a:pt x="793" y="846"/>
                </a:lnTo>
                <a:lnTo>
                  <a:pt x="793" y="634"/>
                </a:lnTo>
                <a:lnTo>
                  <a:pt x="0" y="634"/>
                </a:lnTo>
                <a:lnTo>
                  <a:pt x="0" y="210"/>
                </a:lnTo>
              </a:path>
            </a:pathLst>
          </a:custGeom>
          <a:solidFill>
            <a:srgbClr val="ffcccc"/>
          </a:solidFill>
          <a:ln w="9360">
            <a:solidFill>
              <a:srgbClr val="333333"/>
            </a:solidFill>
            <a:round/>
          </a:ln>
        </p:spPr>
        <p:style>
          <a:lnRef idx="0"/>
          <a:fillRef idx="0"/>
          <a:effectRef idx="0"/>
          <a:fontRef idx="minor"/>
        </p:style>
      </p:sp>
      <p:sp>
        <p:nvSpPr>
          <p:cNvPr id="958" name="CustomShape 3"/>
          <p:cNvSpPr/>
          <p:nvPr/>
        </p:nvSpPr>
        <p:spPr>
          <a:xfrm>
            <a:off x="1905120" y="762120"/>
            <a:ext cx="3809520" cy="3671280"/>
          </a:xfrm>
          <a:prstGeom prst="rect">
            <a:avLst/>
          </a:prstGeom>
          <a:noFill/>
          <a:ln w="9360">
            <a:noFill/>
          </a:ln>
        </p:spPr>
        <p:style>
          <a:lnRef idx="0"/>
          <a:fillRef idx="0"/>
          <a:effectRef idx="0"/>
          <a:fontRef idx="minor"/>
        </p:style>
        <p:txBody>
          <a:bodyPr lIns="90000" rIns="90000" tIns="46800" bIns="46800"/>
          <a:p>
            <a:pPr>
              <a:lnSpc>
                <a:spcPct val="100000"/>
              </a:lnSpc>
              <a:spcBef>
                <a:spcPts val="1001"/>
              </a:spcBef>
            </a:pPr>
            <a:r>
              <a:rPr b="1" lang="en-IN" sz="1600" spc="-1" strike="noStrike">
                <a:solidFill>
                  <a:srgbClr val="000000"/>
                </a:solidFill>
                <a:latin typeface="Verdana"/>
              </a:rPr>
              <a:t> </a:t>
            </a:r>
            <a:r>
              <a:rPr b="1" lang="en-IN" sz="1600" spc="-1" strike="noStrike">
                <a:solidFill>
                  <a:srgbClr val="000000"/>
                </a:solidFill>
                <a:latin typeface="Verdana"/>
              </a:rPr>
              <a:t>Code_Segment:        </a:t>
            </a:r>
            <a:endParaRPr b="0" lang="en-IN" sz="1600" spc="-1" strike="noStrike">
              <a:latin typeface="Arial"/>
            </a:endParaRPr>
          </a:p>
          <a:p>
            <a:pPr>
              <a:lnSpc>
                <a:spcPct val="100000"/>
              </a:lnSpc>
              <a:spcBef>
                <a:spcPts val="1001"/>
              </a:spcBef>
            </a:pPr>
            <a:r>
              <a:rPr b="1" lang="en-IN" sz="1600" spc="-1" strike="noStrike">
                <a:solidFill>
                  <a:srgbClr val="000000"/>
                </a:solidFill>
                <a:latin typeface="Verdana"/>
              </a:rPr>
              <a:t>                </a:t>
            </a:r>
            <a:r>
              <a:rPr b="1" lang="en-IN" sz="1600" spc="-1" strike="noStrike">
                <a:solidFill>
                  <a:srgbClr val="000000"/>
                </a:solidFill>
                <a:latin typeface="Verdana"/>
              </a:rPr>
              <a:t>mov AX, [0]</a:t>
            </a:r>
            <a:endParaRPr b="0" lang="en-IN" sz="1600" spc="-1" strike="noStrike">
              <a:latin typeface="Arial"/>
            </a:endParaRPr>
          </a:p>
          <a:p>
            <a:pPr>
              <a:lnSpc>
                <a:spcPct val="100000"/>
              </a:lnSpc>
              <a:spcBef>
                <a:spcPts val="1001"/>
              </a:spcBef>
            </a:pPr>
            <a:r>
              <a:rPr b="1" lang="en-IN" sz="1600" spc="-1" strike="noStrike">
                <a:solidFill>
                  <a:srgbClr val="000000"/>
                </a:solidFill>
                <a:latin typeface="Verdana"/>
              </a:rPr>
              <a:t>                </a:t>
            </a:r>
            <a:r>
              <a:rPr b="1" lang="en-IN" sz="1600" spc="-1" strike="noStrike">
                <a:solidFill>
                  <a:srgbClr val="000000"/>
                </a:solidFill>
                <a:latin typeface="Verdana"/>
              </a:rPr>
              <a:t>mov BX, [2]</a:t>
            </a:r>
            <a:endParaRPr b="0" lang="en-IN" sz="1600" spc="-1" strike="noStrike">
              <a:latin typeface="Arial"/>
            </a:endParaRPr>
          </a:p>
          <a:p>
            <a:pPr>
              <a:lnSpc>
                <a:spcPct val="100000"/>
              </a:lnSpc>
              <a:spcBef>
                <a:spcPts val="1001"/>
              </a:spcBef>
            </a:pPr>
            <a:r>
              <a:rPr b="1" lang="en-IN" sz="1600" spc="-1" strike="noStrike">
                <a:solidFill>
                  <a:srgbClr val="000000"/>
                </a:solidFill>
                <a:latin typeface="Verdana"/>
              </a:rPr>
              <a:t>                 </a:t>
            </a:r>
            <a:r>
              <a:rPr b="1" lang="en-IN" sz="1600" spc="-1" strike="noStrike">
                <a:solidFill>
                  <a:srgbClr val="000000"/>
                </a:solidFill>
                <a:latin typeface="Verdana"/>
              </a:rPr>
              <a:t>cmp AX,BX</a:t>
            </a:r>
            <a:endParaRPr b="0" lang="en-IN" sz="1600" spc="-1" strike="noStrike">
              <a:latin typeface="Arial"/>
            </a:endParaRPr>
          </a:p>
          <a:p>
            <a:pPr>
              <a:lnSpc>
                <a:spcPct val="100000"/>
              </a:lnSpc>
              <a:spcBef>
                <a:spcPts val="1001"/>
              </a:spcBef>
            </a:pPr>
            <a:r>
              <a:rPr b="1" lang="en-IN" sz="1600" spc="-1" strike="noStrike">
                <a:solidFill>
                  <a:srgbClr val="000000"/>
                </a:solidFill>
                <a:latin typeface="Verdana"/>
              </a:rPr>
              <a:t>                 </a:t>
            </a:r>
            <a:r>
              <a:rPr b="1" lang="en-IN" sz="1600" spc="-1" strike="noStrike">
                <a:solidFill>
                  <a:srgbClr val="000000"/>
                </a:solidFill>
                <a:latin typeface="Verdana"/>
              </a:rPr>
              <a:t>jle 0x7 //Label_1</a:t>
            </a:r>
            <a:endParaRPr b="0" lang="en-IN" sz="1600" spc="-1" strike="noStrike">
              <a:latin typeface="Arial"/>
            </a:endParaRPr>
          </a:p>
          <a:p>
            <a:pPr>
              <a:lnSpc>
                <a:spcPct val="100000"/>
              </a:lnSpc>
              <a:spcBef>
                <a:spcPts val="1001"/>
              </a:spcBef>
            </a:pPr>
            <a:r>
              <a:rPr b="1" lang="en-IN" sz="1600" spc="-1" strike="noStrike">
                <a:solidFill>
                  <a:srgbClr val="000000"/>
                </a:solidFill>
                <a:latin typeface="Verdana"/>
              </a:rPr>
              <a:t>                 </a:t>
            </a:r>
            <a:r>
              <a:rPr b="1" lang="en-IN" sz="1600" spc="-1" strike="noStrike">
                <a:solidFill>
                  <a:srgbClr val="000000"/>
                </a:solidFill>
                <a:latin typeface="Verdana"/>
              </a:rPr>
              <a:t>mov [4], AX</a:t>
            </a:r>
            <a:endParaRPr b="0" lang="en-IN" sz="1600" spc="-1" strike="noStrike">
              <a:latin typeface="Arial"/>
            </a:endParaRPr>
          </a:p>
          <a:p>
            <a:pPr>
              <a:lnSpc>
                <a:spcPct val="100000"/>
              </a:lnSpc>
              <a:spcBef>
                <a:spcPts val="1001"/>
              </a:spcBef>
            </a:pPr>
            <a:r>
              <a:rPr b="1" lang="en-IN" sz="1600" spc="-1" strike="noStrike">
                <a:solidFill>
                  <a:srgbClr val="000000"/>
                </a:solidFill>
                <a:latin typeface="Verdana"/>
              </a:rPr>
              <a:t>                 </a:t>
            </a:r>
            <a:r>
              <a:rPr b="1" lang="en-IN" sz="1600" spc="-1" strike="noStrike">
                <a:solidFill>
                  <a:srgbClr val="000000"/>
                </a:solidFill>
                <a:latin typeface="Verdana"/>
              </a:rPr>
              <a:t>jmp 0x5 //Label_2</a:t>
            </a:r>
            <a:endParaRPr b="0" lang="en-IN" sz="1600" spc="-1" strike="noStrike">
              <a:latin typeface="Arial"/>
            </a:endParaRPr>
          </a:p>
          <a:p>
            <a:pPr>
              <a:lnSpc>
                <a:spcPct val="100000"/>
              </a:lnSpc>
              <a:spcBef>
                <a:spcPts val="1001"/>
              </a:spcBef>
            </a:pPr>
            <a:r>
              <a:rPr b="1" lang="en-IN" sz="1600" spc="-1" strike="noStrike">
                <a:solidFill>
                  <a:srgbClr val="000000"/>
                </a:solidFill>
                <a:latin typeface="Verdana"/>
              </a:rPr>
              <a:t> </a:t>
            </a:r>
            <a:r>
              <a:rPr b="1" lang="en-IN" sz="1600" spc="-1" strike="noStrike">
                <a:solidFill>
                  <a:srgbClr val="000000"/>
                </a:solidFill>
                <a:latin typeface="Verdana"/>
              </a:rPr>
              <a:t>Label_1: mov [4], BX</a:t>
            </a:r>
            <a:endParaRPr b="0" lang="en-IN" sz="1600" spc="-1" strike="noStrike">
              <a:latin typeface="Arial"/>
            </a:endParaRPr>
          </a:p>
          <a:p>
            <a:pPr>
              <a:lnSpc>
                <a:spcPct val="100000"/>
              </a:lnSpc>
              <a:spcBef>
                <a:spcPts val="1001"/>
              </a:spcBef>
            </a:pPr>
            <a:r>
              <a:rPr b="1" lang="en-IN" sz="1600" spc="-1" strike="noStrike">
                <a:solidFill>
                  <a:srgbClr val="000000"/>
                </a:solidFill>
                <a:latin typeface="Verdana"/>
              </a:rPr>
              <a:t> </a:t>
            </a:r>
            <a:r>
              <a:rPr b="1" lang="en-IN" sz="1600" spc="-1" strike="noStrike">
                <a:solidFill>
                  <a:srgbClr val="000000"/>
                </a:solidFill>
                <a:latin typeface="Verdana"/>
              </a:rPr>
              <a:t>Label_2: ….</a:t>
            </a:r>
            <a:endParaRPr b="0" lang="en-IN" sz="1600" spc="-1" strike="noStrike">
              <a:latin typeface="Arial"/>
            </a:endParaRPr>
          </a:p>
          <a:p>
            <a:pPr>
              <a:lnSpc>
                <a:spcPct val="100000"/>
              </a:lnSpc>
              <a:spcBef>
                <a:spcPts val="1001"/>
              </a:spcBef>
            </a:pPr>
            <a:r>
              <a:rPr b="1" lang="en-IN" sz="1600" spc="-1" strike="noStrike">
                <a:solidFill>
                  <a:srgbClr val="000000"/>
                </a:solidFill>
                <a:latin typeface="Verdana"/>
              </a:rPr>
              <a:t> </a:t>
            </a:r>
            <a:endParaRPr b="0" lang="en-IN" sz="1600" spc="-1" strike="noStrike">
              <a:latin typeface="Arial"/>
            </a:endParaRPr>
          </a:p>
        </p:txBody>
      </p:sp>
      <p:sp>
        <p:nvSpPr>
          <p:cNvPr id="959" name="Line 4"/>
          <p:cNvSpPr/>
          <p:nvPr/>
        </p:nvSpPr>
        <p:spPr>
          <a:xfrm>
            <a:off x="228600" y="2361960"/>
            <a:ext cx="1143000" cy="1800"/>
          </a:xfrm>
          <a:prstGeom prst="line">
            <a:avLst/>
          </a:prstGeom>
          <a:ln w="9360">
            <a:solidFill>
              <a:srgbClr val="333333"/>
            </a:solidFill>
            <a:round/>
          </a:ln>
        </p:spPr>
        <p:style>
          <a:lnRef idx="0"/>
          <a:fillRef idx="0"/>
          <a:effectRef idx="0"/>
          <a:fontRef idx="minor"/>
        </p:style>
      </p:sp>
      <p:sp>
        <p:nvSpPr>
          <p:cNvPr id="960" name="Line 5"/>
          <p:cNvSpPr/>
          <p:nvPr/>
        </p:nvSpPr>
        <p:spPr>
          <a:xfrm>
            <a:off x="228600" y="761760"/>
            <a:ext cx="1143000" cy="1800"/>
          </a:xfrm>
          <a:prstGeom prst="line">
            <a:avLst/>
          </a:prstGeom>
          <a:ln w="9360">
            <a:solidFill>
              <a:srgbClr val="333333"/>
            </a:solidFill>
            <a:round/>
          </a:ln>
        </p:spPr>
        <p:style>
          <a:lnRef idx="0"/>
          <a:fillRef idx="0"/>
          <a:effectRef idx="0"/>
          <a:fontRef idx="minor"/>
        </p:style>
      </p:sp>
      <p:sp>
        <p:nvSpPr>
          <p:cNvPr id="961" name="Line 6"/>
          <p:cNvSpPr/>
          <p:nvPr/>
        </p:nvSpPr>
        <p:spPr>
          <a:xfrm>
            <a:off x="228600" y="761760"/>
            <a:ext cx="1440" cy="1600200"/>
          </a:xfrm>
          <a:prstGeom prst="line">
            <a:avLst/>
          </a:prstGeom>
          <a:ln w="9360">
            <a:solidFill>
              <a:srgbClr val="333333"/>
            </a:solidFill>
            <a:round/>
          </a:ln>
        </p:spPr>
        <p:style>
          <a:lnRef idx="0"/>
          <a:fillRef idx="0"/>
          <a:effectRef idx="0"/>
          <a:fontRef idx="minor"/>
        </p:style>
      </p:sp>
      <p:sp>
        <p:nvSpPr>
          <p:cNvPr id="962" name="Line 7"/>
          <p:cNvSpPr/>
          <p:nvPr/>
        </p:nvSpPr>
        <p:spPr>
          <a:xfrm>
            <a:off x="1371600" y="761760"/>
            <a:ext cx="1440" cy="1600200"/>
          </a:xfrm>
          <a:prstGeom prst="line">
            <a:avLst/>
          </a:prstGeom>
          <a:ln w="9360">
            <a:solidFill>
              <a:srgbClr val="333333"/>
            </a:solidFill>
            <a:round/>
          </a:ln>
        </p:spPr>
        <p:style>
          <a:lnRef idx="0"/>
          <a:fillRef idx="0"/>
          <a:effectRef idx="0"/>
          <a:fontRef idx="minor"/>
        </p:style>
      </p:sp>
      <p:grpSp>
        <p:nvGrpSpPr>
          <p:cNvPr id="963" name="Group 8"/>
          <p:cNvGrpSpPr/>
          <p:nvPr/>
        </p:nvGrpSpPr>
        <p:grpSpPr>
          <a:xfrm>
            <a:off x="2895480" y="5867280"/>
            <a:ext cx="3808080" cy="684000"/>
            <a:chOff x="2895480" y="5867280"/>
            <a:chExt cx="3808080" cy="684000"/>
          </a:xfrm>
        </p:grpSpPr>
        <p:sp>
          <p:nvSpPr>
            <p:cNvPr id="964" name="CustomShape 9"/>
            <p:cNvSpPr/>
            <p:nvPr/>
          </p:nvSpPr>
          <p:spPr>
            <a:xfrm>
              <a:off x="2895480" y="5867280"/>
              <a:ext cx="3808080" cy="684000"/>
            </a:xfrm>
            <a:prstGeom prst="roundRect">
              <a:avLst>
                <a:gd name="adj" fmla="val 231"/>
              </a:avLst>
            </a:prstGeom>
            <a:solidFill>
              <a:srgbClr val="ffcccc"/>
            </a:solidFill>
            <a:ln w="9360">
              <a:solidFill>
                <a:srgbClr val="333333"/>
              </a:solidFill>
              <a:round/>
            </a:ln>
          </p:spPr>
          <p:style>
            <a:lnRef idx="0"/>
            <a:fillRef idx="0"/>
            <a:effectRef idx="0"/>
            <a:fontRef idx="minor"/>
          </p:style>
        </p:sp>
        <p:grpSp>
          <p:nvGrpSpPr>
            <p:cNvPr id="965" name="Group 10"/>
            <p:cNvGrpSpPr/>
            <p:nvPr/>
          </p:nvGrpSpPr>
          <p:grpSpPr>
            <a:xfrm>
              <a:off x="2895480" y="5867280"/>
              <a:ext cx="3808080" cy="684000"/>
              <a:chOff x="2895480" y="5867280"/>
              <a:chExt cx="3808080" cy="684000"/>
            </a:xfrm>
          </p:grpSpPr>
          <p:sp>
            <p:nvSpPr>
              <p:cNvPr id="966" name="CustomShape 11"/>
              <p:cNvSpPr/>
              <p:nvPr/>
            </p:nvSpPr>
            <p:spPr>
              <a:xfrm>
                <a:off x="2895480" y="5867280"/>
                <a:ext cx="3808080" cy="684000"/>
              </a:xfrm>
              <a:prstGeom prst="roundRect">
                <a:avLst>
                  <a:gd name="adj" fmla="val 231"/>
                </a:avLst>
              </a:prstGeom>
              <a:noFill/>
              <a:ln w="9360">
                <a:noFill/>
              </a:ln>
            </p:spPr>
            <p:style>
              <a:lnRef idx="0"/>
              <a:fillRef idx="0"/>
              <a:effectRef idx="0"/>
              <a:fontRef idx="minor"/>
            </p:style>
          </p:sp>
          <p:sp>
            <p:nvSpPr>
              <p:cNvPr id="967" name="CustomShape 12"/>
              <p:cNvSpPr/>
              <p:nvPr/>
            </p:nvSpPr>
            <p:spPr>
              <a:xfrm>
                <a:off x="2895480" y="6024960"/>
                <a:ext cx="3808080" cy="368640"/>
              </a:xfrm>
              <a:prstGeom prst="rect">
                <a:avLst/>
              </a:prstGeom>
              <a:noFill/>
              <a:ln w="9360">
                <a:noFill/>
              </a:ln>
            </p:spPr>
            <p:style>
              <a:lnRef idx="0"/>
              <a:fillRef idx="0"/>
              <a:effectRef idx="0"/>
              <a:fontRef idx="minor"/>
            </p:style>
            <p:txBody>
              <a:bodyPr lIns="90000" rIns="90000" tIns="46800" bIns="46800" anchor="ctr"/>
              <a:p>
                <a:pPr algn="ctr">
                  <a:lnSpc>
                    <a:spcPct val="100000"/>
                  </a:lnSpc>
                </a:pPr>
                <a:r>
                  <a:rPr b="0" lang="en-IN" sz="1800" spc="-1" strike="noStrike">
                    <a:solidFill>
                      <a:srgbClr val="000000"/>
                    </a:solidFill>
                    <a:latin typeface="Verdana"/>
                  </a:rPr>
                  <a:t>Ease Of Programming</a:t>
                </a:r>
                <a:endParaRPr b="0" lang="en-IN" sz="1800" spc="-1" strike="noStrike">
                  <a:latin typeface="Arial"/>
                </a:endParaRPr>
              </a:p>
            </p:txBody>
          </p:sp>
        </p:grpSp>
      </p:grpSp>
      <p:sp>
        <p:nvSpPr>
          <p:cNvPr id="968" name="Line 13"/>
          <p:cNvSpPr/>
          <p:nvPr/>
        </p:nvSpPr>
        <p:spPr>
          <a:xfrm flipV="1">
            <a:off x="1981080" y="682560"/>
            <a:ext cx="1440" cy="3435120"/>
          </a:xfrm>
          <a:prstGeom prst="line">
            <a:avLst/>
          </a:prstGeom>
          <a:ln w="9360">
            <a:solidFill>
              <a:srgbClr val="333333"/>
            </a:solidFill>
            <a:round/>
          </a:ln>
        </p:spPr>
        <p:style>
          <a:lnRef idx="0"/>
          <a:fillRef idx="0"/>
          <a:effectRef idx="0"/>
          <a:fontRef idx="minor"/>
        </p:style>
      </p:sp>
      <p:sp>
        <p:nvSpPr>
          <p:cNvPr id="969" name="Line 14"/>
          <p:cNvSpPr/>
          <p:nvPr/>
        </p:nvSpPr>
        <p:spPr>
          <a:xfrm>
            <a:off x="1981080" y="685800"/>
            <a:ext cx="2666880" cy="1440"/>
          </a:xfrm>
          <a:prstGeom prst="line">
            <a:avLst/>
          </a:prstGeom>
          <a:ln w="9360">
            <a:solidFill>
              <a:srgbClr val="333333"/>
            </a:solidFill>
            <a:round/>
          </a:ln>
        </p:spPr>
        <p:style>
          <a:lnRef idx="0"/>
          <a:fillRef idx="0"/>
          <a:effectRef idx="0"/>
          <a:fontRef idx="minor"/>
        </p:style>
      </p:sp>
      <p:sp>
        <p:nvSpPr>
          <p:cNvPr id="970" name="Line 15"/>
          <p:cNvSpPr/>
          <p:nvPr/>
        </p:nvSpPr>
        <p:spPr>
          <a:xfrm flipV="1">
            <a:off x="4647960" y="682560"/>
            <a:ext cx="1800" cy="3435120"/>
          </a:xfrm>
          <a:prstGeom prst="line">
            <a:avLst/>
          </a:prstGeom>
          <a:ln w="9360">
            <a:solidFill>
              <a:srgbClr val="333333"/>
            </a:solidFill>
            <a:round/>
          </a:ln>
        </p:spPr>
        <p:style>
          <a:lnRef idx="0"/>
          <a:fillRef idx="0"/>
          <a:effectRef idx="0"/>
          <a:fontRef idx="minor"/>
        </p:style>
      </p:sp>
      <p:sp>
        <p:nvSpPr>
          <p:cNvPr id="971" name="Line 16"/>
          <p:cNvSpPr/>
          <p:nvPr/>
        </p:nvSpPr>
        <p:spPr>
          <a:xfrm>
            <a:off x="1981080" y="4114800"/>
            <a:ext cx="2666880" cy="1440"/>
          </a:xfrm>
          <a:prstGeom prst="line">
            <a:avLst/>
          </a:prstGeom>
          <a:ln w="9360">
            <a:solidFill>
              <a:srgbClr val="333333"/>
            </a:solidFill>
            <a:round/>
          </a:ln>
        </p:spPr>
        <p:style>
          <a:lnRef idx="0"/>
          <a:fillRef idx="0"/>
          <a:effectRef idx="0"/>
          <a:fontRef idx="minor"/>
        </p:style>
      </p:sp>
      <p:sp>
        <p:nvSpPr>
          <p:cNvPr id="972" name="CustomShape 17"/>
          <p:cNvSpPr/>
          <p:nvPr/>
        </p:nvSpPr>
        <p:spPr>
          <a:xfrm>
            <a:off x="1981080" y="4114800"/>
            <a:ext cx="2666520" cy="1691280"/>
          </a:xfrm>
          <a:prstGeom prst="rect">
            <a:avLst/>
          </a:prstGeom>
          <a:noFill/>
          <a:ln w="9360">
            <a:noFill/>
          </a:ln>
        </p:spPr>
        <p:style>
          <a:lnRef idx="0"/>
          <a:fillRef idx="0"/>
          <a:effectRef idx="0"/>
          <a:fontRef idx="minor"/>
        </p:style>
        <p:txBody>
          <a:bodyPr lIns="90000" rIns="90000" tIns="46800" bIns="46800"/>
          <a:p>
            <a:pPr>
              <a:lnSpc>
                <a:spcPct val="100000"/>
              </a:lnSpc>
              <a:spcBef>
                <a:spcPts val="1001"/>
              </a:spcBef>
            </a:pPr>
            <a:r>
              <a:rPr b="1" lang="en-IN" sz="1600" spc="-1" strike="noStrike">
                <a:solidFill>
                  <a:srgbClr val="000000"/>
                </a:solidFill>
                <a:latin typeface="Verdana"/>
              </a:rPr>
              <a:t>Data Segment:</a:t>
            </a:r>
            <a:endParaRPr b="0" lang="en-IN" sz="1600" spc="-1" strike="noStrike">
              <a:latin typeface="Arial"/>
            </a:endParaRPr>
          </a:p>
          <a:p>
            <a:pPr>
              <a:lnSpc>
                <a:spcPct val="100000"/>
              </a:lnSpc>
              <a:spcBef>
                <a:spcPts val="1001"/>
              </a:spcBef>
            </a:pPr>
            <a:r>
              <a:rPr b="1" lang="en-IN" sz="1600" spc="-1" strike="noStrike">
                <a:solidFill>
                  <a:srgbClr val="000000"/>
                </a:solidFill>
                <a:latin typeface="Verdana"/>
              </a:rPr>
              <a:t>0: // Allocated for j</a:t>
            </a:r>
            <a:endParaRPr b="0" lang="en-IN" sz="1600" spc="-1" strike="noStrike">
              <a:latin typeface="Arial"/>
            </a:endParaRPr>
          </a:p>
          <a:p>
            <a:pPr>
              <a:lnSpc>
                <a:spcPct val="100000"/>
              </a:lnSpc>
              <a:spcBef>
                <a:spcPts val="1001"/>
              </a:spcBef>
            </a:pPr>
            <a:r>
              <a:rPr b="1" lang="en-IN" sz="1600" spc="-1" strike="noStrike">
                <a:solidFill>
                  <a:srgbClr val="000000"/>
                </a:solidFill>
                <a:latin typeface="Verdana"/>
              </a:rPr>
              <a:t>2: // Allocated for k</a:t>
            </a:r>
            <a:endParaRPr b="0" lang="en-IN" sz="1600" spc="-1" strike="noStrike">
              <a:latin typeface="Arial"/>
            </a:endParaRPr>
          </a:p>
          <a:p>
            <a:pPr>
              <a:lnSpc>
                <a:spcPct val="100000"/>
              </a:lnSpc>
              <a:spcBef>
                <a:spcPts val="1001"/>
              </a:spcBef>
            </a:pPr>
            <a:r>
              <a:rPr b="1" lang="en-IN" sz="1600" spc="-1" strike="noStrike">
                <a:solidFill>
                  <a:srgbClr val="000000"/>
                </a:solidFill>
                <a:latin typeface="Verdana"/>
              </a:rPr>
              <a:t>4: // Allocated for max</a:t>
            </a:r>
            <a:endParaRPr b="0" lang="en-IN" sz="1600" spc="-1" strike="noStrike">
              <a:latin typeface="Arial"/>
            </a:endParaRPr>
          </a:p>
        </p:txBody>
      </p:sp>
      <p:sp>
        <p:nvSpPr>
          <p:cNvPr id="973" name="Line 18"/>
          <p:cNvSpPr/>
          <p:nvPr/>
        </p:nvSpPr>
        <p:spPr>
          <a:xfrm>
            <a:off x="1981080" y="4114800"/>
            <a:ext cx="1440" cy="1447560"/>
          </a:xfrm>
          <a:prstGeom prst="line">
            <a:avLst/>
          </a:prstGeom>
          <a:ln w="9360">
            <a:solidFill>
              <a:srgbClr val="333333"/>
            </a:solidFill>
            <a:round/>
          </a:ln>
        </p:spPr>
        <p:style>
          <a:lnRef idx="0"/>
          <a:fillRef idx="0"/>
          <a:effectRef idx="0"/>
          <a:fontRef idx="minor"/>
        </p:style>
      </p:sp>
      <p:sp>
        <p:nvSpPr>
          <p:cNvPr id="974" name="Line 19"/>
          <p:cNvSpPr/>
          <p:nvPr/>
        </p:nvSpPr>
        <p:spPr>
          <a:xfrm>
            <a:off x="4647960" y="4114800"/>
            <a:ext cx="1800" cy="1447560"/>
          </a:xfrm>
          <a:prstGeom prst="line">
            <a:avLst/>
          </a:prstGeom>
          <a:ln w="9360">
            <a:solidFill>
              <a:srgbClr val="333333"/>
            </a:solidFill>
            <a:round/>
          </a:ln>
        </p:spPr>
        <p:style>
          <a:lnRef idx="0"/>
          <a:fillRef idx="0"/>
          <a:effectRef idx="0"/>
          <a:fontRef idx="minor"/>
        </p:style>
      </p:sp>
      <p:sp>
        <p:nvSpPr>
          <p:cNvPr id="975" name="Line 20"/>
          <p:cNvSpPr/>
          <p:nvPr/>
        </p:nvSpPr>
        <p:spPr>
          <a:xfrm>
            <a:off x="1981080" y="5562360"/>
            <a:ext cx="2666880" cy="1800"/>
          </a:xfrm>
          <a:prstGeom prst="line">
            <a:avLst/>
          </a:prstGeom>
          <a:ln w="9360">
            <a:solidFill>
              <a:srgbClr val="333333"/>
            </a:solidFill>
            <a:round/>
          </a:ln>
        </p:spPr>
        <p:style>
          <a:lnRef idx="0"/>
          <a:fillRef idx="0"/>
          <a:effectRef idx="0"/>
          <a:fontRef idx="minor"/>
        </p:style>
      </p:sp>
      <p:grpSp>
        <p:nvGrpSpPr>
          <p:cNvPr id="976" name="Group 21"/>
          <p:cNvGrpSpPr/>
          <p:nvPr/>
        </p:nvGrpSpPr>
        <p:grpSpPr>
          <a:xfrm>
            <a:off x="4572000" y="534240"/>
            <a:ext cx="2284200" cy="2010960"/>
            <a:chOff x="4572000" y="534240"/>
            <a:chExt cx="2284200" cy="2010960"/>
          </a:xfrm>
        </p:grpSpPr>
        <p:grpSp>
          <p:nvGrpSpPr>
            <p:cNvPr id="977" name="Group 22"/>
            <p:cNvGrpSpPr/>
            <p:nvPr/>
          </p:nvGrpSpPr>
          <p:grpSpPr>
            <a:xfrm>
              <a:off x="4572000" y="762120"/>
              <a:ext cx="2284200" cy="1758600"/>
              <a:chOff x="4572000" y="762120"/>
              <a:chExt cx="2284200" cy="1758600"/>
            </a:xfrm>
          </p:grpSpPr>
          <p:sp>
            <p:nvSpPr>
              <p:cNvPr id="978" name="CustomShape 23"/>
              <p:cNvSpPr/>
              <p:nvPr/>
            </p:nvSpPr>
            <p:spPr>
              <a:xfrm>
                <a:off x="4572000" y="762120"/>
                <a:ext cx="2284200" cy="1676160"/>
              </a:xfrm>
              <a:custGeom>
                <a:avLst/>
                <a:gdLst/>
                <a:ahLst/>
                <a:rect l="l" t="t" r="r" b="b"/>
                <a:pathLst>
                  <a:path w="6135" h="3639">
                    <a:moveTo>
                      <a:pt x="548" y="1205"/>
                    </a:moveTo>
                    <a:cubicBezTo>
                      <a:pt x="434" y="755"/>
                      <a:pt x="965" y="331"/>
                      <a:pt x="1496" y="331"/>
                    </a:cubicBezTo>
                    <a:cubicBezTo>
                      <a:pt x="1664" y="328"/>
                      <a:pt x="1837" y="371"/>
                      <a:pt x="1979" y="437"/>
                    </a:cubicBezTo>
                    <a:cubicBezTo>
                      <a:pt x="2116" y="233"/>
                      <a:pt x="2368" y="108"/>
                      <a:pt x="2652" y="108"/>
                    </a:cubicBezTo>
                    <a:cubicBezTo>
                      <a:pt x="2841" y="115"/>
                      <a:pt x="3041" y="176"/>
                      <a:pt x="3184" y="285"/>
                    </a:cubicBezTo>
                    <a:cubicBezTo>
                      <a:pt x="3286" y="105"/>
                      <a:pt x="3502" y="0"/>
                      <a:pt x="3735" y="0"/>
                    </a:cubicBezTo>
                    <a:cubicBezTo>
                      <a:pt x="3930" y="0"/>
                      <a:pt x="4109" y="77"/>
                      <a:pt x="4223" y="194"/>
                    </a:cubicBezTo>
                    <a:cubicBezTo>
                      <a:pt x="4353" y="73"/>
                      <a:pt x="4550" y="0"/>
                      <a:pt x="4754" y="0"/>
                    </a:cubicBezTo>
                    <a:cubicBezTo>
                      <a:pt x="5087" y="0"/>
                      <a:pt x="5367" y="189"/>
                      <a:pt x="5427" y="456"/>
                    </a:cubicBezTo>
                    <a:cubicBezTo>
                      <a:pt x="5748" y="530"/>
                      <a:pt x="5981" y="770"/>
                      <a:pt x="5981" y="1047"/>
                    </a:cubicBezTo>
                    <a:cubicBezTo>
                      <a:pt x="5981" y="1131"/>
                      <a:pt x="5964" y="1212"/>
                      <a:pt x="5916" y="1289"/>
                    </a:cubicBezTo>
                    <a:cubicBezTo>
                      <a:pt x="6052" y="1424"/>
                      <a:pt x="6134" y="1591"/>
                      <a:pt x="6134" y="1760"/>
                    </a:cubicBezTo>
                    <a:cubicBezTo>
                      <a:pt x="6134" y="2146"/>
                      <a:pt x="5768" y="2472"/>
                      <a:pt x="5297" y="2527"/>
                    </a:cubicBezTo>
                    <a:cubicBezTo>
                      <a:pt x="5297" y="2895"/>
                      <a:pt x="4933" y="3186"/>
                      <a:pt x="4479" y="3186"/>
                    </a:cubicBezTo>
                    <a:cubicBezTo>
                      <a:pt x="4322" y="3186"/>
                      <a:pt x="4174" y="3150"/>
                      <a:pt x="4044" y="3083"/>
                    </a:cubicBezTo>
                    <a:cubicBezTo>
                      <a:pt x="3924" y="3408"/>
                      <a:pt x="3547" y="3638"/>
                      <a:pt x="3124" y="3638"/>
                    </a:cubicBezTo>
                    <a:cubicBezTo>
                      <a:pt x="2808" y="3638"/>
                      <a:pt x="2510" y="3501"/>
                      <a:pt x="2331" y="3285"/>
                    </a:cubicBezTo>
                    <a:cubicBezTo>
                      <a:pt x="2164" y="3367"/>
                      <a:pt x="2252" y="3416"/>
                      <a:pt x="1772" y="3416"/>
                    </a:cubicBezTo>
                    <a:cubicBezTo>
                      <a:pt x="1377" y="3416"/>
                      <a:pt x="1013" y="3246"/>
                      <a:pt x="823" y="2970"/>
                    </a:cubicBezTo>
                    <a:cubicBezTo>
                      <a:pt x="369" y="2963"/>
                      <a:pt x="136" y="2744"/>
                      <a:pt x="136" y="2468"/>
                    </a:cubicBezTo>
                    <a:cubicBezTo>
                      <a:pt x="136" y="2340"/>
                      <a:pt x="196" y="2224"/>
                      <a:pt x="304" y="2128"/>
                    </a:cubicBezTo>
                    <a:cubicBezTo>
                      <a:pt x="108" y="2047"/>
                      <a:pt x="0" y="1886"/>
                      <a:pt x="0" y="1703"/>
                    </a:cubicBezTo>
                    <a:cubicBezTo>
                      <a:pt x="0" y="1446"/>
                      <a:pt x="238" y="1234"/>
                      <a:pt x="548" y="1205"/>
                    </a:cubicBezTo>
                  </a:path>
                </a:pathLst>
              </a:custGeom>
              <a:solidFill>
                <a:srgbClr val="ffcccc"/>
              </a:solidFill>
              <a:ln w="9360">
                <a:solidFill>
                  <a:srgbClr val="333333"/>
                </a:solidFill>
                <a:round/>
              </a:ln>
            </p:spPr>
            <p:style>
              <a:lnRef idx="0"/>
              <a:fillRef idx="0"/>
              <a:effectRef idx="0"/>
              <a:fontRef idx="minor"/>
            </p:style>
          </p:sp>
          <p:sp>
            <p:nvSpPr>
              <p:cNvPr id="979" name="CustomShape 24"/>
              <p:cNvSpPr/>
              <p:nvPr/>
            </p:nvSpPr>
            <p:spPr>
              <a:xfrm>
                <a:off x="4844880" y="1346040"/>
                <a:ext cx="17280" cy="45720"/>
              </a:xfrm>
              <a:custGeom>
                <a:avLst/>
                <a:gdLst/>
                <a:ahLst/>
                <a:rect l="l" t="t" r="r" b="b"/>
                <a:pathLst>
                  <a:path w="49" h="130">
                    <a:moveTo>
                      <a:pt x="0" y="0"/>
                    </a:moveTo>
                    <a:cubicBezTo>
                      <a:pt x="6" y="42"/>
                      <a:pt x="32" y="90"/>
                      <a:pt x="48" y="129"/>
                    </a:cubicBezTo>
                  </a:path>
                </a:pathLst>
              </a:custGeom>
              <a:noFill/>
              <a:ln w="9360">
                <a:solidFill>
                  <a:srgbClr val="333333"/>
                </a:solidFill>
                <a:round/>
              </a:ln>
            </p:spPr>
            <p:style>
              <a:lnRef idx="0"/>
              <a:fillRef idx="0"/>
              <a:effectRef idx="0"/>
              <a:fontRef idx="minor"/>
            </p:style>
          </p:sp>
          <p:sp>
            <p:nvSpPr>
              <p:cNvPr id="980" name="CustomShape 25"/>
              <p:cNvSpPr/>
              <p:nvPr/>
            </p:nvSpPr>
            <p:spPr>
              <a:xfrm>
                <a:off x="5361120" y="1071720"/>
                <a:ext cx="70920" cy="42480"/>
              </a:xfrm>
              <a:custGeom>
                <a:avLst/>
                <a:gdLst/>
                <a:ahLst/>
                <a:rect l="l" t="t" r="r" b="b"/>
                <a:pathLst>
                  <a:path w="199" h="121">
                    <a:moveTo>
                      <a:pt x="0" y="0"/>
                    </a:moveTo>
                    <a:cubicBezTo>
                      <a:pt x="65" y="32"/>
                      <a:pt x="144" y="77"/>
                      <a:pt x="198" y="120"/>
                    </a:cubicBezTo>
                  </a:path>
                </a:pathLst>
              </a:custGeom>
              <a:noFill/>
              <a:ln w="9360">
                <a:solidFill>
                  <a:srgbClr val="333333"/>
                </a:solidFill>
                <a:round/>
              </a:ln>
            </p:spPr>
            <p:style>
              <a:lnRef idx="0"/>
              <a:fillRef idx="0"/>
              <a:effectRef idx="0"/>
              <a:fontRef idx="minor"/>
            </p:style>
          </p:sp>
          <p:sp>
            <p:nvSpPr>
              <p:cNvPr id="981" name="CustomShape 26"/>
              <p:cNvSpPr/>
              <p:nvPr/>
            </p:nvSpPr>
            <p:spPr>
              <a:xfrm>
                <a:off x="5776920" y="1015920"/>
                <a:ext cx="18720" cy="42480"/>
              </a:xfrm>
              <a:custGeom>
                <a:avLst/>
                <a:gdLst/>
                <a:ahLst/>
                <a:rect l="l" t="t" r="r" b="b"/>
                <a:pathLst>
                  <a:path w="53" h="119">
                    <a:moveTo>
                      <a:pt x="52" y="0"/>
                    </a:moveTo>
                    <a:cubicBezTo>
                      <a:pt x="29" y="35"/>
                      <a:pt x="15" y="78"/>
                      <a:pt x="0" y="118"/>
                    </a:cubicBezTo>
                  </a:path>
                </a:pathLst>
              </a:custGeom>
              <a:noFill/>
              <a:ln w="9360">
                <a:solidFill>
                  <a:srgbClr val="333333"/>
                </a:solidFill>
                <a:round/>
              </a:ln>
            </p:spPr>
            <p:style>
              <a:lnRef idx="0"/>
              <a:fillRef idx="0"/>
              <a:effectRef idx="0"/>
              <a:fontRef idx="minor"/>
            </p:style>
          </p:sp>
          <p:sp>
            <p:nvSpPr>
              <p:cNvPr id="982" name="CustomShape 27"/>
              <p:cNvSpPr/>
              <p:nvPr/>
            </p:nvSpPr>
            <p:spPr>
              <a:xfrm>
                <a:off x="6134040" y="982800"/>
                <a:ext cx="34560" cy="52200"/>
              </a:xfrm>
              <a:custGeom>
                <a:avLst/>
                <a:gdLst/>
                <a:ahLst/>
                <a:rect l="l" t="t" r="r" b="b"/>
                <a:pathLst>
                  <a:path w="97" h="145">
                    <a:moveTo>
                      <a:pt x="96" y="0"/>
                    </a:moveTo>
                    <a:cubicBezTo>
                      <a:pt x="52" y="41"/>
                      <a:pt x="28" y="95"/>
                      <a:pt x="0" y="144"/>
                    </a:cubicBezTo>
                  </a:path>
                </a:pathLst>
              </a:custGeom>
              <a:noFill/>
              <a:ln w="9360">
                <a:solidFill>
                  <a:srgbClr val="333333"/>
                </a:solidFill>
                <a:round/>
              </a:ln>
            </p:spPr>
            <p:style>
              <a:lnRef idx="0"/>
              <a:fillRef idx="0"/>
              <a:effectRef idx="0"/>
              <a:fontRef idx="minor"/>
            </p:style>
          </p:sp>
          <p:sp>
            <p:nvSpPr>
              <p:cNvPr id="983" name="CustomShape 28"/>
              <p:cNvSpPr/>
              <p:nvPr/>
            </p:nvSpPr>
            <p:spPr>
              <a:xfrm>
                <a:off x="6602400" y="1077840"/>
                <a:ext cx="12240" cy="41040"/>
              </a:xfrm>
              <a:custGeom>
                <a:avLst/>
                <a:gdLst/>
                <a:ahLst/>
                <a:rect l="l" t="t" r="r" b="b"/>
                <a:pathLst>
                  <a:path w="36" h="113">
                    <a:moveTo>
                      <a:pt x="0" y="0"/>
                    </a:moveTo>
                    <a:cubicBezTo>
                      <a:pt x="5" y="30"/>
                      <a:pt x="35" y="97"/>
                      <a:pt x="24" y="112"/>
                    </a:cubicBezTo>
                  </a:path>
                </a:pathLst>
              </a:custGeom>
              <a:noFill/>
              <a:ln w="9360">
                <a:solidFill>
                  <a:srgbClr val="333333"/>
                </a:solidFill>
                <a:round/>
              </a:ln>
            </p:spPr>
            <p:style>
              <a:lnRef idx="0"/>
              <a:fillRef idx="0"/>
              <a:effectRef idx="0"/>
              <a:fontRef idx="minor"/>
            </p:style>
          </p:sp>
          <p:sp>
            <p:nvSpPr>
              <p:cNvPr id="984" name="CustomShape 29"/>
              <p:cNvSpPr/>
              <p:nvPr/>
            </p:nvSpPr>
            <p:spPr>
              <a:xfrm>
                <a:off x="6703920" y="1376280"/>
                <a:ext cx="74160" cy="82080"/>
              </a:xfrm>
              <a:custGeom>
                <a:avLst/>
                <a:gdLst/>
                <a:ahLst/>
                <a:rect l="l" t="t" r="r" b="b"/>
                <a:pathLst>
                  <a:path w="207" h="228">
                    <a:moveTo>
                      <a:pt x="206" y="0"/>
                    </a:moveTo>
                    <a:cubicBezTo>
                      <a:pt x="157" y="87"/>
                      <a:pt x="91" y="164"/>
                      <a:pt x="0" y="227"/>
                    </a:cubicBezTo>
                  </a:path>
                </a:pathLst>
              </a:custGeom>
              <a:noFill/>
              <a:ln w="9360">
                <a:solidFill>
                  <a:srgbClr val="333333"/>
                </a:solidFill>
                <a:round/>
              </a:ln>
            </p:spPr>
            <p:style>
              <a:lnRef idx="0"/>
              <a:fillRef idx="0"/>
              <a:effectRef idx="0"/>
              <a:fontRef idx="minor"/>
            </p:style>
          </p:sp>
          <p:sp>
            <p:nvSpPr>
              <p:cNvPr id="985" name="CustomShape 30"/>
              <p:cNvSpPr/>
              <p:nvPr/>
            </p:nvSpPr>
            <p:spPr>
              <a:xfrm>
                <a:off x="6386400" y="1606680"/>
                <a:ext cx="177480" cy="217080"/>
              </a:xfrm>
              <a:custGeom>
                <a:avLst/>
                <a:gdLst/>
                <a:ahLst/>
                <a:rect l="l" t="t" r="r" b="b"/>
                <a:pathLst>
                  <a:path w="495" h="603">
                    <a:moveTo>
                      <a:pt x="471" y="602"/>
                    </a:moveTo>
                    <a:cubicBezTo>
                      <a:pt x="494" y="466"/>
                      <a:pt x="363" y="126"/>
                      <a:pt x="0" y="0"/>
                    </a:cubicBezTo>
                  </a:path>
                </a:pathLst>
              </a:custGeom>
              <a:noFill/>
              <a:ln w="9360">
                <a:solidFill>
                  <a:srgbClr val="333333"/>
                </a:solidFill>
                <a:round/>
              </a:ln>
            </p:spPr>
            <p:style>
              <a:lnRef idx="0"/>
              <a:fillRef idx="0"/>
              <a:effectRef idx="0"/>
              <a:fontRef idx="minor"/>
            </p:style>
          </p:sp>
          <p:sp>
            <p:nvSpPr>
              <p:cNvPr id="986" name="CustomShape 31"/>
              <p:cNvSpPr/>
              <p:nvPr/>
            </p:nvSpPr>
            <p:spPr>
              <a:xfrm>
                <a:off x="6103800" y="1965240"/>
                <a:ext cx="14040" cy="58320"/>
              </a:xfrm>
              <a:custGeom>
                <a:avLst/>
                <a:gdLst/>
                <a:ahLst/>
                <a:rect l="l" t="t" r="r" b="b"/>
                <a:pathLst>
                  <a:path w="39" h="161">
                    <a:moveTo>
                      <a:pt x="0" y="160"/>
                    </a:moveTo>
                    <a:cubicBezTo>
                      <a:pt x="23" y="104"/>
                      <a:pt x="32" y="54"/>
                      <a:pt x="38" y="0"/>
                    </a:cubicBezTo>
                  </a:path>
                </a:pathLst>
              </a:custGeom>
              <a:noFill/>
              <a:ln w="9360">
                <a:solidFill>
                  <a:srgbClr val="333333"/>
                </a:solidFill>
                <a:round/>
              </a:ln>
            </p:spPr>
            <p:style>
              <a:lnRef idx="0"/>
              <a:fillRef idx="0"/>
              <a:effectRef idx="0"/>
              <a:fontRef idx="minor"/>
            </p:style>
          </p:sp>
          <p:sp>
            <p:nvSpPr>
              <p:cNvPr id="987" name="CustomShape 32"/>
              <p:cNvSpPr/>
              <p:nvPr/>
            </p:nvSpPr>
            <p:spPr>
              <a:xfrm>
                <a:off x="5451480" y="2043000"/>
                <a:ext cx="37800" cy="53640"/>
              </a:xfrm>
              <a:custGeom>
                <a:avLst/>
                <a:gdLst/>
                <a:ahLst/>
                <a:rect l="l" t="t" r="r" b="b"/>
                <a:pathLst>
                  <a:path w="105" h="148">
                    <a:moveTo>
                      <a:pt x="104" y="147"/>
                    </a:moveTo>
                    <a:cubicBezTo>
                      <a:pt x="58" y="103"/>
                      <a:pt x="29" y="52"/>
                      <a:pt x="0" y="0"/>
                    </a:cubicBezTo>
                  </a:path>
                </a:pathLst>
              </a:custGeom>
              <a:noFill/>
              <a:ln w="9360">
                <a:solidFill>
                  <a:srgbClr val="333333"/>
                </a:solidFill>
                <a:round/>
              </a:ln>
            </p:spPr>
            <p:style>
              <a:lnRef idx="0"/>
              <a:fillRef idx="0"/>
              <a:effectRef idx="0"/>
              <a:fontRef idx="minor"/>
            </p:style>
          </p:sp>
          <p:sp>
            <p:nvSpPr>
              <p:cNvPr id="988" name="CustomShape 33"/>
              <p:cNvSpPr/>
              <p:nvPr/>
            </p:nvSpPr>
            <p:spPr>
              <a:xfrm>
                <a:off x="4944960" y="1969920"/>
                <a:ext cx="56880" cy="12240"/>
              </a:xfrm>
              <a:custGeom>
                <a:avLst/>
                <a:gdLst/>
                <a:ahLst/>
                <a:rect l="l" t="t" r="r" b="b"/>
                <a:pathLst>
                  <a:path w="160" h="35">
                    <a:moveTo>
                      <a:pt x="0" y="34"/>
                    </a:moveTo>
                    <a:cubicBezTo>
                      <a:pt x="54" y="27"/>
                      <a:pt x="108" y="16"/>
                      <a:pt x="159" y="0"/>
                    </a:cubicBezTo>
                  </a:path>
                </a:pathLst>
              </a:custGeom>
              <a:noFill/>
              <a:ln w="9360">
                <a:solidFill>
                  <a:srgbClr val="333333"/>
                </a:solidFill>
                <a:round/>
              </a:ln>
            </p:spPr>
            <p:style>
              <a:lnRef idx="0"/>
              <a:fillRef idx="0"/>
              <a:effectRef idx="0"/>
              <a:fontRef idx="minor"/>
            </p:style>
          </p:sp>
          <p:sp>
            <p:nvSpPr>
              <p:cNvPr id="989" name="CustomShape 34"/>
              <p:cNvSpPr/>
              <p:nvPr/>
            </p:nvSpPr>
            <p:spPr>
              <a:xfrm>
                <a:off x="4757760" y="1679400"/>
                <a:ext cx="128160" cy="29880"/>
              </a:xfrm>
              <a:custGeom>
                <a:avLst/>
                <a:gdLst/>
                <a:ahLst/>
                <a:rect l="l" t="t" r="r" b="b"/>
                <a:pathLst>
                  <a:path w="358" h="84">
                    <a:moveTo>
                      <a:pt x="0" y="0"/>
                    </a:moveTo>
                    <a:cubicBezTo>
                      <a:pt x="92" y="45"/>
                      <a:pt x="200" y="83"/>
                      <a:pt x="357" y="68"/>
                    </a:cubicBezTo>
                  </a:path>
                </a:pathLst>
              </a:custGeom>
              <a:noFill/>
              <a:ln w="9360">
                <a:solidFill>
                  <a:srgbClr val="333333"/>
                </a:solidFill>
                <a:round/>
              </a:ln>
            </p:spPr>
            <p:style>
              <a:lnRef idx="0"/>
              <a:fillRef idx="0"/>
              <a:effectRef idx="0"/>
              <a:fontRef idx="minor"/>
            </p:style>
          </p:sp>
          <p:sp>
            <p:nvSpPr>
              <p:cNvPr id="990" name="CustomShape 35"/>
              <p:cNvSpPr/>
              <p:nvPr/>
            </p:nvSpPr>
            <p:spPr>
              <a:xfrm>
                <a:off x="4875120" y="2112840"/>
                <a:ext cx="367920" cy="218880"/>
              </a:xfrm>
              <a:custGeom>
                <a:avLst/>
                <a:gdLst/>
                <a:ahLst/>
                <a:rect l="l" t="t" r="r" b="b"/>
                <a:pathLst>
                  <a:path w="1023" h="607">
                    <a:moveTo>
                      <a:pt x="510" y="0"/>
                    </a:moveTo>
                    <a:cubicBezTo>
                      <a:pt x="800" y="0"/>
                      <a:pt x="1022" y="131"/>
                      <a:pt x="1022" y="303"/>
                    </a:cubicBezTo>
                    <a:cubicBezTo>
                      <a:pt x="1022" y="475"/>
                      <a:pt x="800" y="606"/>
                      <a:pt x="510" y="606"/>
                    </a:cubicBezTo>
                    <a:cubicBezTo>
                      <a:pt x="220" y="606"/>
                      <a:pt x="0" y="475"/>
                      <a:pt x="0" y="303"/>
                    </a:cubicBezTo>
                    <a:cubicBezTo>
                      <a:pt x="0" y="131"/>
                      <a:pt x="220" y="0"/>
                      <a:pt x="510" y="0"/>
                    </a:cubicBezTo>
                  </a:path>
                </a:pathLst>
              </a:custGeom>
              <a:solidFill>
                <a:srgbClr val="ffcccc"/>
              </a:solidFill>
              <a:ln w="9360">
                <a:solidFill>
                  <a:srgbClr val="333333"/>
                </a:solidFill>
                <a:round/>
              </a:ln>
            </p:spPr>
            <p:style>
              <a:lnRef idx="0"/>
              <a:fillRef idx="0"/>
              <a:effectRef idx="0"/>
              <a:fontRef idx="minor"/>
            </p:style>
          </p:sp>
          <p:sp>
            <p:nvSpPr>
              <p:cNvPr id="991" name="CustomShape 36"/>
              <p:cNvSpPr/>
              <p:nvPr/>
            </p:nvSpPr>
            <p:spPr>
              <a:xfrm>
                <a:off x="4767120" y="2313000"/>
                <a:ext cx="245880" cy="145800"/>
              </a:xfrm>
              <a:custGeom>
                <a:avLst/>
                <a:gdLst/>
                <a:ahLst/>
                <a:rect l="l" t="t" r="r" b="b"/>
                <a:pathLst>
                  <a:path w="683" h="404">
                    <a:moveTo>
                      <a:pt x="341" y="0"/>
                    </a:moveTo>
                    <a:cubicBezTo>
                      <a:pt x="534" y="0"/>
                      <a:pt x="682" y="86"/>
                      <a:pt x="682" y="201"/>
                    </a:cubicBezTo>
                    <a:cubicBezTo>
                      <a:pt x="682" y="315"/>
                      <a:pt x="534" y="403"/>
                      <a:pt x="341" y="403"/>
                    </a:cubicBezTo>
                    <a:cubicBezTo>
                      <a:pt x="148" y="403"/>
                      <a:pt x="0" y="315"/>
                      <a:pt x="0" y="201"/>
                    </a:cubicBezTo>
                    <a:cubicBezTo>
                      <a:pt x="0" y="86"/>
                      <a:pt x="148" y="0"/>
                      <a:pt x="341" y="0"/>
                    </a:cubicBezTo>
                  </a:path>
                </a:pathLst>
              </a:custGeom>
              <a:solidFill>
                <a:srgbClr val="ffcccc"/>
              </a:solidFill>
              <a:ln w="9360">
                <a:solidFill>
                  <a:srgbClr val="333333"/>
                </a:solidFill>
                <a:round/>
              </a:ln>
            </p:spPr>
            <p:style>
              <a:lnRef idx="0"/>
              <a:fillRef idx="0"/>
              <a:effectRef idx="0"/>
              <a:fontRef idx="minor"/>
            </p:style>
          </p:sp>
          <p:sp>
            <p:nvSpPr>
              <p:cNvPr id="992" name="CustomShape 37"/>
              <p:cNvSpPr/>
              <p:nvPr/>
            </p:nvSpPr>
            <p:spPr>
              <a:xfrm>
                <a:off x="4722840" y="2448000"/>
                <a:ext cx="123480" cy="72720"/>
              </a:xfrm>
              <a:custGeom>
                <a:avLst/>
                <a:gdLst/>
                <a:ahLst/>
                <a:rect l="l" t="t" r="r" b="b"/>
                <a:pathLst>
                  <a:path w="344" h="204">
                    <a:moveTo>
                      <a:pt x="171" y="0"/>
                    </a:moveTo>
                    <a:cubicBezTo>
                      <a:pt x="268" y="0"/>
                      <a:pt x="343" y="44"/>
                      <a:pt x="343" y="102"/>
                    </a:cubicBezTo>
                    <a:cubicBezTo>
                      <a:pt x="343" y="159"/>
                      <a:pt x="268" y="203"/>
                      <a:pt x="171" y="203"/>
                    </a:cubicBezTo>
                    <a:cubicBezTo>
                      <a:pt x="74" y="203"/>
                      <a:pt x="0" y="159"/>
                      <a:pt x="0" y="102"/>
                    </a:cubicBezTo>
                    <a:cubicBezTo>
                      <a:pt x="0" y="44"/>
                      <a:pt x="74" y="0"/>
                      <a:pt x="171" y="0"/>
                    </a:cubicBezTo>
                  </a:path>
                </a:pathLst>
              </a:custGeom>
              <a:solidFill>
                <a:srgbClr val="ffcccc"/>
              </a:solidFill>
              <a:ln w="9360">
                <a:solidFill>
                  <a:srgbClr val="333333"/>
                </a:solidFill>
                <a:round/>
              </a:ln>
            </p:spPr>
            <p:style>
              <a:lnRef idx="0"/>
              <a:fillRef idx="0"/>
              <a:effectRef idx="0"/>
              <a:fontRef idx="minor"/>
            </p:style>
          </p:sp>
        </p:grpSp>
        <p:grpSp>
          <p:nvGrpSpPr>
            <p:cNvPr id="993" name="Group 38"/>
            <p:cNvGrpSpPr/>
            <p:nvPr/>
          </p:nvGrpSpPr>
          <p:grpSpPr>
            <a:xfrm>
              <a:off x="4954680" y="534240"/>
              <a:ext cx="1444320" cy="2010960"/>
              <a:chOff x="4954680" y="534240"/>
              <a:chExt cx="1444320" cy="2010960"/>
            </a:xfrm>
          </p:grpSpPr>
          <p:sp>
            <p:nvSpPr>
              <p:cNvPr id="994" name="CustomShape 39"/>
              <p:cNvSpPr/>
              <p:nvPr/>
            </p:nvSpPr>
            <p:spPr>
              <a:xfrm>
                <a:off x="4954680" y="1114560"/>
                <a:ext cx="1444320" cy="850680"/>
              </a:xfrm>
              <a:prstGeom prst="roundRect">
                <a:avLst>
                  <a:gd name="adj" fmla="val 185"/>
                </a:avLst>
              </a:prstGeom>
              <a:noFill/>
              <a:ln w="9360">
                <a:noFill/>
              </a:ln>
            </p:spPr>
            <p:style>
              <a:lnRef idx="0"/>
              <a:fillRef idx="0"/>
              <a:effectRef idx="0"/>
              <a:fontRef idx="minor"/>
            </p:style>
          </p:sp>
          <p:sp>
            <p:nvSpPr>
              <p:cNvPr id="995" name="CustomShape 40"/>
              <p:cNvSpPr/>
              <p:nvPr/>
            </p:nvSpPr>
            <p:spPr>
              <a:xfrm>
                <a:off x="4954680" y="534240"/>
                <a:ext cx="1444320" cy="2010960"/>
              </a:xfrm>
              <a:prstGeom prst="rect">
                <a:avLst/>
              </a:prstGeom>
              <a:noFill/>
              <a:ln w="9360">
                <a:noFill/>
              </a:ln>
            </p:spPr>
            <p:style>
              <a:lnRef idx="0"/>
              <a:fillRef idx="0"/>
              <a:effectRef idx="0"/>
              <a:fontRef idx="minor"/>
            </p:style>
            <p:txBody>
              <a:bodyPr lIns="90000" rIns="90000" tIns="46800" bIns="46800" anchor="ctr" anchorCtr="1"/>
              <a:p>
                <a:pPr algn="ctr">
                  <a:lnSpc>
                    <a:spcPct val="100000"/>
                  </a:lnSpc>
                </a:pPr>
                <a:r>
                  <a:rPr b="1" lang="en-IN" sz="1400" spc="-1" strike="noStrike">
                    <a:solidFill>
                      <a:srgbClr val="000000"/>
                    </a:solidFill>
                    <a:latin typeface="Verdana"/>
                  </a:rPr>
                  <a:t>Code and Data </a:t>
                </a:r>
                <a:endParaRPr b="0" lang="en-IN" sz="1400" spc="-1" strike="noStrike">
                  <a:latin typeface="Arial"/>
                </a:endParaRPr>
              </a:p>
              <a:p>
                <a:pPr algn="ctr">
                  <a:lnSpc>
                    <a:spcPct val="100000"/>
                  </a:lnSpc>
                </a:pPr>
                <a:r>
                  <a:rPr b="1" lang="en-IN" sz="1400" spc="-1" strike="noStrike">
                    <a:solidFill>
                      <a:srgbClr val="000000"/>
                    </a:solidFill>
                    <a:latin typeface="Verdana"/>
                  </a:rPr>
                  <a:t>segments are separate </a:t>
                </a:r>
                <a:endParaRPr b="0" lang="en-IN" sz="1400" spc="-1" strike="noStrike">
                  <a:latin typeface="Arial"/>
                </a:endParaRPr>
              </a:p>
              <a:p>
                <a:pPr algn="ctr">
                  <a:lnSpc>
                    <a:spcPct val="100000"/>
                  </a:lnSpc>
                </a:pPr>
                <a:r>
                  <a:rPr b="1" lang="en-IN" sz="1400" spc="-1" strike="noStrike">
                    <a:solidFill>
                      <a:srgbClr val="000000"/>
                    </a:solidFill>
                    <a:latin typeface="Verdana"/>
                  </a:rPr>
                  <a:t>and both assumed </a:t>
                </a:r>
                <a:endParaRPr b="0" lang="en-IN" sz="1400" spc="-1" strike="noStrike">
                  <a:latin typeface="Arial"/>
                </a:endParaRPr>
              </a:p>
              <a:p>
                <a:pPr algn="ctr">
                  <a:lnSpc>
                    <a:spcPct val="100000"/>
                  </a:lnSpc>
                </a:pPr>
                <a:r>
                  <a:rPr b="1" lang="en-IN" sz="1400" spc="-1" strike="noStrike">
                    <a:solidFill>
                      <a:srgbClr val="000000"/>
                    </a:solidFill>
                    <a:latin typeface="Verdana"/>
                  </a:rPr>
                  <a:t>to start from 0</a:t>
                </a:r>
                <a:endParaRPr b="0" lang="en-IN" sz="1400" spc="-1" strike="noStrike">
                  <a:latin typeface="Arial"/>
                </a:endParaRPr>
              </a:p>
            </p:txBody>
          </p:sp>
        </p:grpSp>
      </p:grpSp>
      <p:grpSp>
        <p:nvGrpSpPr>
          <p:cNvPr id="996" name="Group 41"/>
          <p:cNvGrpSpPr/>
          <p:nvPr/>
        </p:nvGrpSpPr>
        <p:grpSpPr>
          <a:xfrm>
            <a:off x="7086600" y="914400"/>
            <a:ext cx="1750680" cy="1141200"/>
            <a:chOff x="7086600" y="914400"/>
            <a:chExt cx="1750680" cy="1141200"/>
          </a:xfrm>
        </p:grpSpPr>
        <p:sp>
          <p:nvSpPr>
            <p:cNvPr id="997" name="CustomShape 42"/>
            <p:cNvSpPr/>
            <p:nvPr/>
          </p:nvSpPr>
          <p:spPr>
            <a:xfrm>
              <a:off x="7086600" y="914400"/>
              <a:ext cx="1750680" cy="1141200"/>
            </a:xfrm>
            <a:prstGeom prst="roundRect">
              <a:avLst>
                <a:gd name="adj" fmla="val 139"/>
              </a:avLst>
            </a:prstGeom>
            <a:solidFill>
              <a:srgbClr val="ffcccc"/>
            </a:solidFill>
            <a:ln w="9360">
              <a:solidFill>
                <a:srgbClr val="333333"/>
              </a:solidFill>
              <a:round/>
            </a:ln>
          </p:spPr>
          <p:style>
            <a:lnRef idx="0"/>
            <a:fillRef idx="0"/>
            <a:effectRef idx="0"/>
            <a:fontRef idx="minor"/>
          </p:style>
        </p:sp>
        <p:grpSp>
          <p:nvGrpSpPr>
            <p:cNvPr id="998" name="Group 43"/>
            <p:cNvGrpSpPr/>
            <p:nvPr/>
          </p:nvGrpSpPr>
          <p:grpSpPr>
            <a:xfrm>
              <a:off x="7086600" y="914400"/>
              <a:ext cx="1750680" cy="1141200"/>
              <a:chOff x="7086600" y="914400"/>
              <a:chExt cx="1750680" cy="1141200"/>
            </a:xfrm>
          </p:grpSpPr>
          <p:sp>
            <p:nvSpPr>
              <p:cNvPr id="999" name="CustomShape 44"/>
              <p:cNvSpPr/>
              <p:nvPr/>
            </p:nvSpPr>
            <p:spPr>
              <a:xfrm>
                <a:off x="7086600" y="914400"/>
                <a:ext cx="1750680" cy="1141200"/>
              </a:xfrm>
              <a:prstGeom prst="roundRect">
                <a:avLst>
                  <a:gd name="adj" fmla="val 139"/>
                </a:avLst>
              </a:prstGeom>
              <a:noFill/>
              <a:ln w="9360">
                <a:noFill/>
              </a:ln>
            </p:spPr>
            <p:style>
              <a:lnRef idx="0"/>
              <a:fillRef idx="0"/>
              <a:effectRef idx="0"/>
              <a:fontRef idx="minor"/>
            </p:style>
          </p:sp>
          <p:sp>
            <p:nvSpPr>
              <p:cNvPr id="1000" name="CustomShape 45"/>
              <p:cNvSpPr/>
              <p:nvPr/>
            </p:nvSpPr>
            <p:spPr>
              <a:xfrm>
                <a:off x="7086600" y="1072800"/>
                <a:ext cx="1750680" cy="824400"/>
              </a:xfrm>
              <a:prstGeom prst="rect">
                <a:avLst/>
              </a:prstGeom>
              <a:noFill/>
              <a:ln w="9360">
                <a:noFill/>
              </a:ln>
            </p:spPr>
            <p:style>
              <a:lnRef idx="0"/>
              <a:fillRef idx="0"/>
              <a:effectRef idx="0"/>
              <a:fontRef idx="minor"/>
            </p:style>
            <p:txBody>
              <a:bodyPr lIns="90000" rIns="90000" tIns="46800" bIns="46800" anchor="ctr"/>
              <a:p>
                <a:pPr algn="ctr">
                  <a:lnSpc>
                    <a:spcPct val="100000"/>
                  </a:lnSpc>
                </a:pPr>
                <a:r>
                  <a:rPr b="1" lang="en-IN" sz="1600" spc="-1" strike="noStrike">
                    <a:solidFill>
                      <a:srgbClr val="000000"/>
                    </a:solidFill>
                    <a:latin typeface="Verdana"/>
                  </a:rPr>
                  <a:t>Operating System</a:t>
                </a:r>
                <a:endParaRPr b="0" lang="en-IN" sz="1600" spc="-1" strike="noStrike">
                  <a:latin typeface="Arial"/>
                </a:endParaRPr>
              </a:p>
              <a:p>
                <a:pPr algn="ctr">
                  <a:lnSpc>
                    <a:spcPct val="100000"/>
                  </a:lnSpc>
                </a:pPr>
                <a:r>
                  <a:rPr b="1" lang="en-IN" sz="1600" spc="-1" strike="noStrike">
                    <a:solidFill>
                      <a:srgbClr val="000000"/>
                    </a:solidFill>
                    <a:latin typeface="Verdana"/>
                  </a:rPr>
                  <a:t>(Kernel)</a:t>
                </a:r>
                <a:endParaRPr b="0" lang="en-IN" sz="1600" spc="-1" strike="noStrike">
                  <a:latin typeface="Arial"/>
                </a:endParaRPr>
              </a:p>
            </p:txBody>
          </p:sp>
        </p:grpSp>
      </p:grpSp>
      <p:grpSp>
        <p:nvGrpSpPr>
          <p:cNvPr id="1001" name="Group 46"/>
          <p:cNvGrpSpPr/>
          <p:nvPr/>
        </p:nvGrpSpPr>
        <p:grpSpPr>
          <a:xfrm>
            <a:off x="7162920" y="280800"/>
            <a:ext cx="1522080" cy="579600"/>
            <a:chOff x="7162920" y="280800"/>
            <a:chExt cx="1522080" cy="579600"/>
          </a:xfrm>
        </p:grpSpPr>
        <p:sp>
          <p:nvSpPr>
            <p:cNvPr id="1002" name="CustomShape 47"/>
            <p:cNvSpPr/>
            <p:nvPr/>
          </p:nvSpPr>
          <p:spPr>
            <a:xfrm>
              <a:off x="7162920" y="380880"/>
              <a:ext cx="1522080" cy="379080"/>
            </a:xfrm>
            <a:prstGeom prst="roundRect">
              <a:avLst>
                <a:gd name="adj" fmla="val 417"/>
              </a:avLst>
            </a:prstGeom>
            <a:noFill/>
            <a:ln w="9360">
              <a:solidFill>
                <a:srgbClr val="333333"/>
              </a:solidFill>
              <a:round/>
            </a:ln>
          </p:spPr>
          <p:style>
            <a:lnRef idx="0"/>
            <a:fillRef idx="0"/>
            <a:effectRef idx="0"/>
            <a:fontRef idx="minor"/>
          </p:style>
        </p:sp>
        <p:grpSp>
          <p:nvGrpSpPr>
            <p:cNvPr id="1003" name="Group 48"/>
            <p:cNvGrpSpPr/>
            <p:nvPr/>
          </p:nvGrpSpPr>
          <p:grpSpPr>
            <a:xfrm>
              <a:off x="7162920" y="280800"/>
              <a:ext cx="1522080" cy="579600"/>
              <a:chOff x="7162920" y="280800"/>
              <a:chExt cx="1522080" cy="579600"/>
            </a:xfrm>
          </p:grpSpPr>
          <p:sp>
            <p:nvSpPr>
              <p:cNvPr id="1004" name="CustomShape 49"/>
              <p:cNvSpPr/>
              <p:nvPr/>
            </p:nvSpPr>
            <p:spPr>
              <a:xfrm>
                <a:off x="7162920" y="380880"/>
                <a:ext cx="1522080" cy="379080"/>
              </a:xfrm>
              <a:prstGeom prst="roundRect">
                <a:avLst>
                  <a:gd name="adj" fmla="val 417"/>
                </a:avLst>
              </a:prstGeom>
              <a:noFill/>
              <a:ln w="9360">
                <a:noFill/>
              </a:ln>
            </p:spPr>
            <p:style>
              <a:lnRef idx="0"/>
              <a:fillRef idx="0"/>
              <a:effectRef idx="0"/>
              <a:fontRef idx="minor"/>
            </p:style>
          </p:sp>
          <p:sp>
            <p:nvSpPr>
              <p:cNvPr id="1005" name="CustomShape 50"/>
              <p:cNvSpPr/>
              <p:nvPr/>
            </p:nvSpPr>
            <p:spPr>
              <a:xfrm>
                <a:off x="7162920" y="280800"/>
                <a:ext cx="1522080" cy="579600"/>
              </a:xfrm>
              <a:prstGeom prst="rect">
                <a:avLst/>
              </a:prstGeom>
              <a:noFill/>
              <a:ln w="9360">
                <a:noFill/>
              </a:ln>
            </p:spPr>
            <p:style>
              <a:lnRef idx="0"/>
              <a:fillRef idx="0"/>
              <a:effectRef idx="0"/>
              <a:fontRef idx="minor"/>
            </p:style>
            <p:txBody>
              <a:bodyPr lIns="90000" rIns="90000" tIns="46800" bIns="46800" anchor="ctr"/>
              <a:p>
                <a:pPr algn="ctr">
                  <a:lnSpc>
                    <a:spcPct val="100000"/>
                  </a:lnSpc>
                </a:pPr>
                <a:r>
                  <a:rPr b="1" lang="en-IN" sz="1600" spc="-1" strike="noStrike">
                    <a:solidFill>
                      <a:srgbClr val="000000"/>
                    </a:solidFill>
                    <a:latin typeface="Verdana"/>
                  </a:rPr>
                  <a:t>Main Memory</a:t>
                </a:r>
                <a:endParaRPr b="0" lang="en-IN" sz="1600" spc="-1" strike="noStrike">
                  <a:latin typeface="Arial"/>
                </a:endParaRPr>
              </a:p>
            </p:txBody>
          </p:sp>
        </p:grpSp>
      </p:grpSp>
      <p:grpSp>
        <p:nvGrpSpPr>
          <p:cNvPr id="1006" name="Group 51"/>
          <p:cNvGrpSpPr/>
          <p:nvPr/>
        </p:nvGrpSpPr>
        <p:grpSpPr>
          <a:xfrm>
            <a:off x="7086600" y="2057400"/>
            <a:ext cx="1750680" cy="988560"/>
            <a:chOff x="7086600" y="2057400"/>
            <a:chExt cx="1750680" cy="988560"/>
          </a:xfrm>
        </p:grpSpPr>
        <p:sp>
          <p:nvSpPr>
            <p:cNvPr id="1007" name="CustomShape 52"/>
            <p:cNvSpPr/>
            <p:nvPr/>
          </p:nvSpPr>
          <p:spPr>
            <a:xfrm>
              <a:off x="7086600" y="2057400"/>
              <a:ext cx="1750680" cy="988560"/>
            </a:xfrm>
            <a:prstGeom prst="roundRect">
              <a:avLst>
                <a:gd name="adj" fmla="val 157"/>
              </a:avLst>
            </a:prstGeom>
            <a:solidFill>
              <a:srgbClr val="ff6600"/>
            </a:solidFill>
            <a:ln w="9360">
              <a:solidFill>
                <a:srgbClr val="333333"/>
              </a:solidFill>
              <a:round/>
            </a:ln>
          </p:spPr>
          <p:style>
            <a:lnRef idx="0"/>
            <a:fillRef idx="0"/>
            <a:effectRef idx="0"/>
            <a:fontRef idx="minor"/>
          </p:style>
        </p:sp>
        <p:grpSp>
          <p:nvGrpSpPr>
            <p:cNvPr id="1008" name="Group 53"/>
            <p:cNvGrpSpPr/>
            <p:nvPr/>
          </p:nvGrpSpPr>
          <p:grpSpPr>
            <a:xfrm>
              <a:off x="7086600" y="2057400"/>
              <a:ext cx="1750680" cy="988560"/>
              <a:chOff x="7086600" y="2057400"/>
              <a:chExt cx="1750680" cy="988560"/>
            </a:xfrm>
          </p:grpSpPr>
          <p:sp>
            <p:nvSpPr>
              <p:cNvPr id="1009" name="CustomShape 54"/>
              <p:cNvSpPr/>
              <p:nvPr/>
            </p:nvSpPr>
            <p:spPr>
              <a:xfrm>
                <a:off x="7086600" y="2057400"/>
                <a:ext cx="1750680" cy="988560"/>
              </a:xfrm>
              <a:prstGeom prst="roundRect">
                <a:avLst>
                  <a:gd name="adj" fmla="val 157"/>
                </a:avLst>
              </a:prstGeom>
              <a:noFill/>
              <a:ln w="9360">
                <a:noFill/>
              </a:ln>
            </p:spPr>
            <p:style>
              <a:lnRef idx="0"/>
              <a:fillRef idx="0"/>
              <a:effectRef idx="0"/>
              <a:fontRef idx="minor"/>
            </p:style>
          </p:sp>
          <p:sp>
            <p:nvSpPr>
              <p:cNvPr id="1010" name="CustomShape 55"/>
              <p:cNvSpPr/>
              <p:nvPr/>
            </p:nvSpPr>
            <p:spPr>
              <a:xfrm>
                <a:off x="7086600" y="2261160"/>
                <a:ext cx="1750680" cy="581040"/>
              </a:xfrm>
              <a:prstGeom prst="rect">
                <a:avLst/>
              </a:prstGeom>
              <a:noFill/>
              <a:ln w="9360">
                <a:noFill/>
              </a:ln>
            </p:spPr>
            <p:style>
              <a:lnRef idx="0"/>
              <a:fillRef idx="0"/>
              <a:effectRef idx="0"/>
              <a:fontRef idx="minor"/>
            </p:style>
            <p:txBody>
              <a:bodyPr lIns="90000" rIns="90000" tIns="46800" bIns="46800" anchor="ctr"/>
              <a:p>
                <a:pPr algn="ctr">
                  <a:lnSpc>
                    <a:spcPct val="100000"/>
                  </a:lnSpc>
                </a:pPr>
                <a:r>
                  <a:rPr b="1" lang="en-IN" sz="1600" spc="-1" strike="noStrike">
                    <a:solidFill>
                      <a:srgbClr val="000000"/>
                    </a:solidFill>
                    <a:latin typeface="Verdana"/>
                  </a:rPr>
                  <a:t>Other User</a:t>
                </a:r>
                <a:endParaRPr b="0" lang="en-IN" sz="1600" spc="-1" strike="noStrike">
                  <a:latin typeface="Arial"/>
                </a:endParaRPr>
              </a:p>
              <a:p>
                <a:pPr algn="ctr">
                  <a:lnSpc>
                    <a:spcPct val="100000"/>
                  </a:lnSpc>
                </a:pPr>
                <a:r>
                  <a:rPr b="1" lang="en-IN" sz="1600" spc="-1" strike="noStrike">
                    <a:solidFill>
                      <a:srgbClr val="000000"/>
                    </a:solidFill>
                    <a:latin typeface="Verdana"/>
                  </a:rPr>
                  <a:t>Process</a:t>
                </a:r>
                <a:endParaRPr b="0" lang="en-IN" sz="1600" spc="-1" strike="noStrike">
                  <a:latin typeface="Arial"/>
                </a:endParaRPr>
              </a:p>
            </p:txBody>
          </p:sp>
        </p:grpSp>
      </p:grpSp>
      <p:grpSp>
        <p:nvGrpSpPr>
          <p:cNvPr id="1011" name="Group 56"/>
          <p:cNvGrpSpPr/>
          <p:nvPr/>
        </p:nvGrpSpPr>
        <p:grpSpPr>
          <a:xfrm>
            <a:off x="7086600" y="3048120"/>
            <a:ext cx="1750680" cy="988560"/>
            <a:chOff x="7086600" y="3048120"/>
            <a:chExt cx="1750680" cy="988560"/>
          </a:xfrm>
        </p:grpSpPr>
        <p:sp>
          <p:nvSpPr>
            <p:cNvPr id="1012" name="CustomShape 57"/>
            <p:cNvSpPr/>
            <p:nvPr/>
          </p:nvSpPr>
          <p:spPr>
            <a:xfrm>
              <a:off x="7086600" y="3048120"/>
              <a:ext cx="1750680" cy="988560"/>
            </a:xfrm>
            <a:prstGeom prst="roundRect">
              <a:avLst>
                <a:gd name="adj" fmla="val 157"/>
              </a:avLst>
            </a:prstGeom>
            <a:solidFill>
              <a:srgbClr val="00ffff"/>
            </a:solidFill>
            <a:ln w="9360">
              <a:solidFill>
                <a:srgbClr val="333333"/>
              </a:solidFill>
              <a:round/>
            </a:ln>
          </p:spPr>
          <p:style>
            <a:lnRef idx="0"/>
            <a:fillRef idx="0"/>
            <a:effectRef idx="0"/>
            <a:fontRef idx="minor"/>
          </p:style>
        </p:sp>
        <p:grpSp>
          <p:nvGrpSpPr>
            <p:cNvPr id="1013" name="Group 58"/>
            <p:cNvGrpSpPr/>
            <p:nvPr/>
          </p:nvGrpSpPr>
          <p:grpSpPr>
            <a:xfrm>
              <a:off x="7086600" y="3048120"/>
              <a:ext cx="1750680" cy="988560"/>
              <a:chOff x="7086600" y="3048120"/>
              <a:chExt cx="1750680" cy="988560"/>
            </a:xfrm>
          </p:grpSpPr>
          <p:sp>
            <p:nvSpPr>
              <p:cNvPr id="1014" name="CustomShape 59"/>
              <p:cNvSpPr/>
              <p:nvPr/>
            </p:nvSpPr>
            <p:spPr>
              <a:xfrm>
                <a:off x="7086600" y="3048120"/>
                <a:ext cx="1750680" cy="988560"/>
              </a:xfrm>
              <a:prstGeom prst="roundRect">
                <a:avLst>
                  <a:gd name="adj" fmla="val 157"/>
                </a:avLst>
              </a:prstGeom>
              <a:noFill/>
              <a:ln w="9360">
                <a:noFill/>
              </a:ln>
            </p:spPr>
            <p:style>
              <a:lnRef idx="0"/>
              <a:fillRef idx="0"/>
              <a:effectRef idx="0"/>
              <a:fontRef idx="minor"/>
            </p:style>
          </p:sp>
          <p:sp>
            <p:nvSpPr>
              <p:cNvPr id="1015" name="CustomShape 60"/>
              <p:cNvSpPr/>
              <p:nvPr/>
            </p:nvSpPr>
            <p:spPr>
              <a:xfrm>
                <a:off x="7086600" y="3251880"/>
                <a:ext cx="1750680" cy="581040"/>
              </a:xfrm>
              <a:prstGeom prst="rect">
                <a:avLst/>
              </a:prstGeom>
              <a:noFill/>
              <a:ln w="9360">
                <a:noFill/>
              </a:ln>
            </p:spPr>
            <p:style>
              <a:lnRef idx="0"/>
              <a:fillRef idx="0"/>
              <a:effectRef idx="0"/>
              <a:fontRef idx="minor"/>
            </p:style>
            <p:txBody>
              <a:bodyPr lIns="90000" rIns="90000" tIns="46800" bIns="46800" anchor="ctr"/>
              <a:p>
                <a:pPr algn="ctr">
                  <a:lnSpc>
                    <a:spcPct val="100000"/>
                  </a:lnSpc>
                </a:pPr>
                <a:r>
                  <a:rPr b="1" lang="en-IN" sz="1600" spc="-1" strike="noStrike">
                    <a:solidFill>
                      <a:srgbClr val="000000"/>
                    </a:solidFill>
                    <a:latin typeface="Verdana"/>
                  </a:rPr>
                  <a:t>Our Code </a:t>
                </a:r>
                <a:endParaRPr b="0" lang="en-IN" sz="1600" spc="-1" strike="noStrike">
                  <a:latin typeface="Arial"/>
                </a:endParaRPr>
              </a:p>
              <a:p>
                <a:pPr algn="ctr">
                  <a:lnSpc>
                    <a:spcPct val="100000"/>
                  </a:lnSpc>
                </a:pPr>
                <a:r>
                  <a:rPr b="1" lang="en-IN" sz="1600" spc="-1" strike="noStrike">
                    <a:solidFill>
                      <a:srgbClr val="000000"/>
                    </a:solidFill>
                    <a:latin typeface="Verdana"/>
                  </a:rPr>
                  <a:t>Segment</a:t>
                </a:r>
                <a:endParaRPr b="0" lang="en-IN" sz="1600" spc="-1" strike="noStrike">
                  <a:latin typeface="Arial"/>
                </a:endParaRPr>
              </a:p>
            </p:txBody>
          </p:sp>
        </p:grpSp>
      </p:grpSp>
      <p:grpSp>
        <p:nvGrpSpPr>
          <p:cNvPr id="1016" name="Group 61"/>
          <p:cNvGrpSpPr/>
          <p:nvPr/>
        </p:nvGrpSpPr>
        <p:grpSpPr>
          <a:xfrm>
            <a:off x="7086600" y="4038480"/>
            <a:ext cx="1750680" cy="684000"/>
            <a:chOff x="7086600" y="4038480"/>
            <a:chExt cx="1750680" cy="684000"/>
          </a:xfrm>
        </p:grpSpPr>
        <p:sp>
          <p:nvSpPr>
            <p:cNvPr id="1017" name="CustomShape 62"/>
            <p:cNvSpPr/>
            <p:nvPr/>
          </p:nvSpPr>
          <p:spPr>
            <a:xfrm>
              <a:off x="7086600" y="4038480"/>
              <a:ext cx="1750680" cy="684000"/>
            </a:xfrm>
            <a:prstGeom prst="roundRect">
              <a:avLst>
                <a:gd name="adj" fmla="val 231"/>
              </a:avLst>
            </a:prstGeom>
            <a:solidFill>
              <a:srgbClr val="ff6600"/>
            </a:solidFill>
            <a:ln w="9360">
              <a:solidFill>
                <a:srgbClr val="333333"/>
              </a:solidFill>
              <a:round/>
            </a:ln>
          </p:spPr>
          <p:style>
            <a:lnRef idx="0"/>
            <a:fillRef idx="0"/>
            <a:effectRef idx="0"/>
            <a:fontRef idx="minor"/>
          </p:style>
        </p:sp>
        <p:grpSp>
          <p:nvGrpSpPr>
            <p:cNvPr id="1018" name="Group 63"/>
            <p:cNvGrpSpPr/>
            <p:nvPr/>
          </p:nvGrpSpPr>
          <p:grpSpPr>
            <a:xfrm>
              <a:off x="7086600" y="4038480"/>
              <a:ext cx="1750680" cy="684000"/>
              <a:chOff x="7086600" y="4038480"/>
              <a:chExt cx="1750680" cy="684000"/>
            </a:xfrm>
          </p:grpSpPr>
          <p:sp>
            <p:nvSpPr>
              <p:cNvPr id="1019" name="CustomShape 64"/>
              <p:cNvSpPr/>
              <p:nvPr/>
            </p:nvSpPr>
            <p:spPr>
              <a:xfrm>
                <a:off x="7086600" y="4038480"/>
                <a:ext cx="1750680" cy="684000"/>
              </a:xfrm>
              <a:prstGeom prst="roundRect">
                <a:avLst>
                  <a:gd name="adj" fmla="val 231"/>
                </a:avLst>
              </a:prstGeom>
              <a:noFill/>
              <a:ln w="9360">
                <a:noFill/>
              </a:ln>
            </p:spPr>
            <p:style>
              <a:lnRef idx="0"/>
              <a:fillRef idx="0"/>
              <a:effectRef idx="0"/>
              <a:fontRef idx="minor"/>
            </p:style>
          </p:sp>
          <p:sp>
            <p:nvSpPr>
              <p:cNvPr id="1020" name="CustomShape 65"/>
              <p:cNvSpPr/>
              <p:nvPr/>
            </p:nvSpPr>
            <p:spPr>
              <a:xfrm>
                <a:off x="7086600" y="4089960"/>
                <a:ext cx="1750680" cy="581040"/>
              </a:xfrm>
              <a:prstGeom prst="rect">
                <a:avLst/>
              </a:prstGeom>
              <a:noFill/>
              <a:ln w="9360">
                <a:noFill/>
              </a:ln>
            </p:spPr>
            <p:style>
              <a:lnRef idx="0"/>
              <a:fillRef idx="0"/>
              <a:effectRef idx="0"/>
              <a:fontRef idx="minor"/>
            </p:style>
            <p:txBody>
              <a:bodyPr lIns="90000" rIns="90000" tIns="46800" bIns="46800" anchor="ctr"/>
              <a:p>
                <a:pPr algn="ctr">
                  <a:lnSpc>
                    <a:spcPct val="100000"/>
                  </a:lnSpc>
                </a:pPr>
                <a:r>
                  <a:rPr b="1" lang="en-IN" sz="1600" spc="-1" strike="noStrike">
                    <a:solidFill>
                      <a:srgbClr val="000000"/>
                    </a:solidFill>
                    <a:latin typeface="Verdana"/>
                  </a:rPr>
                  <a:t>Vacant</a:t>
                </a:r>
                <a:endParaRPr b="0" lang="en-IN" sz="1600" spc="-1" strike="noStrike">
                  <a:latin typeface="Arial"/>
                </a:endParaRPr>
              </a:p>
              <a:p>
                <a:pPr algn="ctr">
                  <a:lnSpc>
                    <a:spcPct val="100000"/>
                  </a:lnSpc>
                </a:pPr>
                <a:r>
                  <a:rPr b="1" lang="en-IN" sz="1600" spc="-1" strike="noStrike">
                    <a:solidFill>
                      <a:srgbClr val="000000"/>
                    </a:solidFill>
                    <a:latin typeface="Verdana"/>
                  </a:rPr>
                  <a:t>Space</a:t>
                </a:r>
                <a:endParaRPr b="0" lang="en-IN" sz="1600" spc="-1" strike="noStrike">
                  <a:latin typeface="Arial"/>
                </a:endParaRPr>
              </a:p>
            </p:txBody>
          </p:sp>
        </p:grpSp>
      </p:grpSp>
      <p:grpSp>
        <p:nvGrpSpPr>
          <p:cNvPr id="1021" name="Group 66"/>
          <p:cNvGrpSpPr/>
          <p:nvPr/>
        </p:nvGrpSpPr>
        <p:grpSpPr>
          <a:xfrm>
            <a:off x="7086600" y="4724280"/>
            <a:ext cx="1750680" cy="684000"/>
            <a:chOff x="7086600" y="4724280"/>
            <a:chExt cx="1750680" cy="684000"/>
          </a:xfrm>
        </p:grpSpPr>
        <p:sp>
          <p:nvSpPr>
            <p:cNvPr id="1022" name="CustomShape 67"/>
            <p:cNvSpPr/>
            <p:nvPr/>
          </p:nvSpPr>
          <p:spPr>
            <a:xfrm>
              <a:off x="7086600" y="4724280"/>
              <a:ext cx="1750680" cy="684000"/>
            </a:xfrm>
            <a:prstGeom prst="roundRect">
              <a:avLst>
                <a:gd name="adj" fmla="val 231"/>
              </a:avLst>
            </a:prstGeom>
            <a:solidFill>
              <a:srgbClr val="00ccff"/>
            </a:solidFill>
            <a:ln w="9360">
              <a:solidFill>
                <a:srgbClr val="333333"/>
              </a:solidFill>
              <a:round/>
            </a:ln>
          </p:spPr>
          <p:style>
            <a:lnRef idx="0"/>
            <a:fillRef idx="0"/>
            <a:effectRef idx="0"/>
            <a:fontRef idx="minor"/>
          </p:style>
        </p:sp>
        <p:grpSp>
          <p:nvGrpSpPr>
            <p:cNvPr id="1023" name="Group 68"/>
            <p:cNvGrpSpPr/>
            <p:nvPr/>
          </p:nvGrpSpPr>
          <p:grpSpPr>
            <a:xfrm>
              <a:off x="7086600" y="4724280"/>
              <a:ext cx="1750680" cy="684000"/>
              <a:chOff x="7086600" y="4724280"/>
              <a:chExt cx="1750680" cy="684000"/>
            </a:xfrm>
          </p:grpSpPr>
          <p:sp>
            <p:nvSpPr>
              <p:cNvPr id="1024" name="CustomShape 69"/>
              <p:cNvSpPr/>
              <p:nvPr/>
            </p:nvSpPr>
            <p:spPr>
              <a:xfrm>
                <a:off x="7086600" y="4724280"/>
                <a:ext cx="1750680" cy="684000"/>
              </a:xfrm>
              <a:prstGeom prst="roundRect">
                <a:avLst>
                  <a:gd name="adj" fmla="val 231"/>
                </a:avLst>
              </a:prstGeom>
              <a:noFill/>
              <a:ln w="9360">
                <a:noFill/>
              </a:ln>
            </p:spPr>
            <p:style>
              <a:lnRef idx="0"/>
              <a:fillRef idx="0"/>
              <a:effectRef idx="0"/>
              <a:fontRef idx="minor"/>
            </p:style>
          </p:sp>
          <p:sp>
            <p:nvSpPr>
              <p:cNvPr id="1025" name="CustomShape 70"/>
              <p:cNvSpPr/>
              <p:nvPr/>
            </p:nvSpPr>
            <p:spPr>
              <a:xfrm>
                <a:off x="7086600" y="4775760"/>
                <a:ext cx="1750680" cy="581040"/>
              </a:xfrm>
              <a:prstGeom prst="rect">
                <a:avLst/>
              </a:prstGeom>
              <a:noFill/>
              <a:ln w="9360">
                <a:noFill/>
              </a:ln>
            </p:spPr>
            <p:style>
              <a:lnRef idx="0"/>
              <a:fillRef idx="0"/>
              <a:effectRef idx="0"/>
              <a:fontRef idx="minor"/>
            </p:style>
            <p:txBody>
              <a:bodyPr lIns="90000" rIns="90000" tIns="46800" bIns="46800" anchor="ctr"/>
              <a:p>
                <a:pPr algn="ctr">
                  <a:lnSpc>
                    <a:spcPct val="100000"/>
                  </a:lnSpc>
                </a:pPr>
                <a:r>
                  <a:rPr b="1" lang="en-IN" sz="1600" spc="-1" strike="noStrike">
                    <a:solidFill>
                      <a:srgbClr val="000000"/>
                    </a:solidFill>
                    <a:latin typeface="Verdana"/>
                  </a:rPr>
                  <a:t>Our Data</a:t>
                </a:r>
                <a:endParaRPr b="0" lang="en-IN" sz="1600" spc="-1" strike="noStrike">
                  <a:latin typeface="Arial"/>
                </a:endParaRPr>
              </a:p>
              <a:p>
                <a:pPr algn="ctr">
                  <a:lnSpc>
                    <a:spcPct val="100000"/>
                  </a:lnSpc>
                </a:pPr>
                <a:r>
                  <a:rPr b="1" lang="en-IN" sz="1600" spc="-1" strike="noStrike">
                    <a:solidFill>
                      <a:srgbClr val="000000"/>
                    </a:solidFill>
                    <a:latin typeface="Verdana"/>
                  </a:rPr>
                  <a:t>Segment</a:t>
                </a:r>
                <a:endParaRPr b="0" lang="en-IN" sz="1600" spc="-1" strike="noStrike">
                  <a:latin typeface="Arial"/>
                </a:endParaRPr>
              </a:p>
            </p:txBody>
          </p:sp>
        </p:grpSp>
      </p:grpSp>
      <p:grpSp>
        <p:nvGrpSpPr>
          <p:cNvPr id="1026" name="Group 71"/>
          <p:cNvGrpSpPr/>
          <p:nvPr/>
        </p:nvGrpSpPr>
        <p:grpSpPr>
          <a:xfrm>
            <a:off x="7086600" y="5410080"/>
            <a:ext cx="1750680" cy="684000"/>
            <a:chOff x="7086600" y="5410080"/>
            <a:chExt cx="1750680" cy="684000"/>
          </a:xfrm>
        </p:grpSpPr>
        <p:sp>
          <p:nvSpPr>
            <p:cNvPr id="1027" name="CustomShape 72"/>
            <p:cNvSpPr/>
            <p:nvPr/>
          </p:nvSpPr>
          <p:spPr>
            <a:xfrm>
              <a:off x="7086600" y="5410080"/>
              <a:ext cx="1750680" cy="684000"/>
            </a:xfrm>
            <a:prstGeom prst="roundRect">
              <a:avLst>
                <a:gd name="adj" fmla="val 231"/>
              </a:avLst>
            </a:prstGeom>
            <a:solidFill>
              <a:srgbClr val="ff6600"/>
            </a:solidFill>
            <a:ln w="9360">
              <a:solidFill>
                <a:srgbClr val="333333"/>
              </a:solidFill>
              <a:round/>
            </a:ln>
          </p:spPr>
          <p:style>
            <a:lnRef idx="0"/>
            <a:fillRef idx="0"/>
            <a:effectRef idx="0"/>
            <a:fontRef idx="minor"/>
          </p:style>
        </p:sp>
        <p:grpSp>
          <p:nvGrpSpPr>
            <p:cNvPr id="1028" name="Group 73"/>
            <p:cNvGrpSpPr/>
            <p:nvPr/>
          </p:nvGrpSpPr>
          <p:grpSpPr>
            <a:xfrm>
              <a:off x="7086600" y="5410080"/>
              <a:ext cx="1750680" cy="684000"/>
              <a:chOff x="7086600" y="5410080"/>
              <a:chExt cx="1750680" cy="684000"/>
            </a:xfrm>
          </p:grpSpPr>
          <p:sp>
            <p:nvSpPr>
              <p:cNvPr id="1029" name="CustomShape 74"/>
              <p:cNvSpPr/>
              <p:nvPr/>
            </p:nvSpPr>
            <p:spPr>
              <a:xfrm>
                <a:off x="7086600" y="5410080"/>
                <a:ext cx="1750680" cy="684000"/>
              </a:xfrm>
              <a:prstGeom prst="roundRect">
                <a:avLst>
                  <a:gd name="adj" fmla="val 231"/>
                </a:avLst>
              </a:prstGeom>
              <a:noFill/>
              <a:ln w="9360">
                <a:noFill/>
              </a:ln>
            </p:spPr>
            <p:style>
              <a:lnRef idx="0"/>
              <a:fillRef idx="0"/>
              <a:effectRef idx="0"/>
              <a:fontRef idx="minor"/>
            </p:style>
          </p:sp>
          <p:sp>
            <p:nvSpPr>
              <p:cNvPr id="1030" name="CustomShape 75"/>
              <p:cNvSpPr/>
              <p:nvPr/>
            </p:nvSpPr>
            <p:spPr>
              <a:xfrm>
                <a:off x="7086600" y="5461560"/>
                <a:ext cx="1750680" cy="581040"/>
              </a:xfrm>
              <a:prstGeom prst="rect">
                <a:avLst/>
              </a:prstGeom>
              <a:noFill/>
              <a:ln w="9360">
                <a:noFill/>
              </a:ln>
            </p:spPr>
            <p:style>
              <a:lnRef idx="0"/>
              <a:fillRef idx="0"/>
              <a:effectRef idx="0"/>
              <a:fontRef idx="minor"/>
            </p:style>
            <p:txBody>
              <a:bodyPr lIns="90000" rIns="90000" tIns="46800" bIns="46800" anchor="ctr"/>
              <a:p>
                <a:pPr algn="ctr">
                  <a:lnSpc>
                    <a:spcPct val="100000"/>
                  </a:lnSpc>
                </a:pPr>
                <a:r>
                  <a:rPr b="1" lang="en-IN" sz="1600" spc="-1" strike="noStrike">
                    <a:solidFill>
                      <a:srgbClr val="000000"/>
                    </a:solidFill>
                    <a:latin typeface="Verdana"/>
                  </a:rPr>
                  <a:t>Vacant </a:t>
                </a:r>
                <a:endParaRPr b="0" lang="en-IN" sz="1600" spc="-1" strike="noStrike">
                  <a:latin typeface="Arial"/>
                </a:endParaRPr>
              </a:p>
              <a:p>
                <a:pPr algn="ctr">
                  <a:lnSpc>
                    <a:spcPct val="100000"/>
                  </a:lnSpc>
                </a:pPr>
                <a:r>
                  <a:rPr b="1" lang="en-IN" sz="1600" spc="-1" strike="noStrike">
                    <a:solidFill>
                      <a:srgbClr val="000000"/>
                    </a:solidFill>
                    <a:latin typeface="Verdana"/>
                  </a:rPr>
                  <a:t>Space</a:t>
                </a:r>
                <a:endParaRPr b="0" lang="en-IN" sz="1600" spc="-1" strike="noStrike">
                  <a:latin typeface="Arial"/>
                </a:endParaRPr>
              </a:p>
            </p:txBody>
          </p:sp>
        </p:grpSp>
      </p:grpSp>
      <p:sp>
        <p:nvSpPr>
          <p:cNvPr id="1031" name="CustomShape 76"/>
          <p:cNvSpPr/>
          <p:nvPr/>
        </p:nvSpPr>
        <p:spPr>
          <a:xfrm>
            <a:off x="6629400" y="762120"/>
            <a:ext cx="609120" cy="261360"/>
          </a:xfrm>
          <a:prstGeom prst="rect">
            <a:avLst/>
          </a:prstGeom>
          <a:noFill/>
          <a:ln w="9360">
            <a:noFill/>
          </a:ln>
        </p:spPr>
        <p:style>
          <a:lnRef idx="0"/>
          <a:fillRef idx="0"/>
          <a:effectRef idx="0"/>
          <a:fontRef idx="minor"/>
        </p:style>
        <p:txBody>
          <a:bodyPr lIns="90000" rIns="90000" tIns="46800" bIns="46800"/>
          <a:p>
            <a:pPr>
              <a:lnSpc>
                <a:spcPct val="100000"/>
              </a:lnSpc>
              <a:spcBef>
                <a:spcPts val="876"/>
              </a:spcBef>
            </a:pPr>
            <a:r>
              <a:rPr b="1" lang="en-IN" sz="1100" spc="-1" strike="noStrike">
                <a:solidFill>
                  <a:srgbClr val="000000"/>
                </a:solidFill>
                <a:latin typeface="Verdana"/>
              </a:rPr>
              <a:t>0000</a:t>
            </a:r>
            <a:endParaRPr b="0" lang="en-IN" sz="1100" spc="-1" strike="noStrike">
              <a:latin typeface="Arial"/>
            </a:endParaRPr>
          </a:p>
        </p:txBody>
      </p:sp>
      <p:sp>
        <p:nvSpPr>
          <p:cNvPr id="1032" name="CustomShape 77"/>
          <p:cNvSpPr/>
          <p:nvPr/>
        </p:nvSpPr>
        <p:spPr>
          <a:xfrm>
            <a:off x="6629400" y="1905120"/>
            <a:ext cx="609120" cy="261360"/>
          </a:xfrm>
          <a:prstGeom prst="rect">
            <a:avLst/>
          </a:prstGeom>
          <a:noFill/>
          <a:ln w="9360">
            <a:noFill/>
          </a:ln>
        </p:spPr>
        <p:style>
          <a:lnRef idx="0"/>
          <a:fillRef idx="0"/>
          <a:effectRef idx="0"/>
          <a:fontRef idx="minor"/>
        </p:style>
        <p:txBody>
          <a:bodyPr lIns="90000" rIns="90000" tIns="46800" bIns="46800"/>
          <a:p>
            <a:pPr>
              <a:lnSpc>
                <a:spcPct val="100000"/>
              </a:lnSpc>
              <a:spcBef>
                <a:spcPts val="876"/>
              </a:spcBef>
            </a:pPr>
            <a:r>
              <a:rPr b="1" lang="en-IN" sz="1100" spc="-1" strike="noStrike">
                <a:solidFill>
                  <a:srgbClr val="000000"/>
                </a:solidFill>
                <a:latin typeface="Verdana"/>
              </a:rPr>
              <a:t>0700</a:t>
            </a:r>
            <a:endParaRPr b="0" lang="en-IN" sz="1100" spc="-1" strike="noStrike">
              <a:latin typeface="Arial"/>
            </a:endParaRPr>
          </a:p>
        </p:txBody>
      </p:sp>
      <p:sp>
        <p:nvSpPr>
          <p:cNvPr id="1033" name="CustomShape 78"/>
          <p:cNvSpPr/>
          <p:nvPr/>
        </p:nvSpPr>
        <p:spPr>
          <a:xfrm>
            <a:off x="6629400" y="2895480"/>
            <a:ext cx="609120" cy="261360"/>
          </a:xfrm>
          <a:prstGeom prst="rect">
            <a:avLst/>
          </a:prstGeom>
          <a:noFill/>
          <a:ln w="9360">
            <a:noFill/>
          </a:ln>
        </p:spPr>
        <p:style>
          <a:lnRef idx="0"/>
          <a:fillRef idx="0"/>
          <a:effectRef idx="0"/>
          <a:fontRef idx="minor"/>
        </p:style>
        <p:txBody>
          <a:bodyPr lIns="90000" rIns="90000" tIns="46800" bIns="46800"/>
          <a:p>
            <a:pPr>
              <a:lnSpc>
                <a:spcPct val="100000"/>
              </a:lnSpc>
              <a:spcBef>
                <a:spcPts val="876"/>
              </a:spcBef>
            </a:pPr>
            <a:r>
              <a:rPr b="1" lang="en-IN" sz="1100" spc="-1" strike="noStrike">
                <a:solidFill>
                  <a:srgbClr val="000000"/>
                </a:solidFill>
                <a:latin typeface="Verdana"/>
              </a:rPr>
              <a:t>0900</a:t>
            </a:r>
            <a:endParaRPr b="0" lang="en-IN" sz="1100" spc="-1" strike="noStrike">
              <a:latin typeface="Arial"/>
            </a:endParaRPr>
          </a:p>
        </p:txBody>
      </p:sp>
      <p:sp>
        <p:nvSpPr>
          <p:cNvPr id="1034" name="CustomShape 79"/>
          <p:cNvSpPr/>
          <p:nvPr/>
        </p:nvSpPr>
        <p:spPr>
          <a:xfrm>
            <a:off x="6629400" y="3886200"/>
            <a:ext cx="609120" cy="261360"/>
          </a:xfrm>
          <a:prstGeom prst="rect">
            <a:avLst/>
          </a:prstGeom>
          <a:noFill/>
          <a:ln w="9360">
            <a:noFill/>
          </a:ln>
        </p:spPr>
        <p:style>
          <a:lnRef idx="0"/>
          <a:fillRef idx="0"/>
          <a:effectRef idx="0"/>
          <a:fontRef idx="minor"/>
        </p:style>
        <p:txBody>
          <a:bodyPr lIns="90000" rIns="90000" tIns="46800" bIns="46800"/>
          <a:p>
            <a:pPr>
              <a:lnSpc>
                <a:spcPct val="100000"/>
              </a:lnSpc>
              <a:spcBef>
                <a:spcPts val="876"/>
              </a:spcBef>
            </a:pPr>
            <a:r>
              <a:rPr b="1" lang="en-IN" sz="1100" spc="-1" strike="noStrike">
                <a:solidFill>
                  <a:srgbClr val="000000"/>
                </a:solidFill>
                <a:latin typeface="Verdana"/>
              </a:rPr>
              <a:t>1900</a:t>
            </a:r>
            <a:endParaRPr b="0" lang="en-IN" sz="1100" spc="-1" strike="noStrike">
              <a:latin typeface="Arial"/>
            </a:endParaRPr>
          </a:p>
        </p:txBody>
      </p:sp>
      <p:sp>
        <p:nvSpPr>
          <p:cNvPr id="1035" name="CustomShape 80"/>
          <p:cNvSpPr/>
          <p:nvPr/>
        </p:nvSpPr>
        <p:spPr>
          <a:xfrm>
            <a:off x="6629400" y="4572000"/>
            <a:ext cx="609120" cy="261360"/>
          </a:xfrm>
          <a:prstGeom prst="rect">
            <a:avLst/>
          </a:prstGeom>
          <a:noFill/>
          <a:ln w="9360">
            <a:noFill/>
          </a:ln>
        </p:spPr>
        <p:style>
          <a:lnRef idx="0"/>
          <a:fillRef idx="0"/>
          <a:effectRef idx="0"/>
          <a:fontRef idx="minor"/>
        </p:style>
        <p:txBody>
          <a:bodyPr lIns="90000" rIns="90000" tIns="46800" bIns="46800"/>
          <a:p>
            <a:pPr>
              <a:lnSpc>
                <a:spcPct val="100000"/>
              </a:lnSpc>
              <a:spcBef>
                <a:spcPts val="876"/>
              </a:spcBef>
            </a:pPr>
            <a:r>
              <a:rPr b="1" lang="en-IN" sz="1100" spc="-1" strike="noStrike">
                <a:solidFill>
                  <a:srgbClr val="000000"/>
                </a:solidFill>
                <a:latin typeface="Verdana"/>
              </a:rPr>
              <a:t>2100</a:t>
            </a:r>
            <a:endParaRPr b="0" lang="en-IN" sz="1100" spc="-1" strike="noStrike">
              <a:latin typeface="Arial"/>
            </a:endParaRPr>
          </a:p>
        </p:txBody>
      </p:sp>
      <p:sp>
        <p:nvSpPr>
          <p:cNvPr id="1036" name="CustomShape 81"/>
          <p:cNvSpPr/>
          <p:nvPr/>
        </p:nvSpPr>
        <p:spPr>
          <a:xfrm>
            <a:off x="6629400" y="5257800"/>
            <a:ext cx="609120" cy="261360"/>
          </a:xfrm>
          <a:prstGeom prst="rect">
            <a:avLst/>
          </a:prstGeom>
          <a:noFill/>
          <a:ln w="9360">
            <a:noFill/>
          </a:ln>
        </p:spPr>
        <p:style>
          <a:lnRef idx="0"/>
          <a:fillRef idx="0"/>
          <a:effectRef idx="0"/>
          <a:fontRef idx="minor"/>
        </p:style>
        <p:txBody>
          <a:bodyPr lIns="90000" rIns="90000" tIns="46800" bIns="46800"/>
          <a:p>
            <a:pPr>
              <a:lnSpc>
                <a:spcPct val="100000"/>
              </a:lnSpc>
              <a:spcBef>
                <a:spcPts val="876"/>
              </a:spcBef>
            </a:pPr>
            <a:r>
              <a:rPr b="1" lang="en-IN" sz="1100" spc="-1" strike="noStrike">
                <a:solidFill>
                  <a:srgbClr val="000000"/>
                </a:solidFill>
                <a:latin typeface="Verdana"/>
              </a:rPr>
              <a:t>2300</a:t>
            </a:r>
            <a:endParaRPr b="0" lang="en-IN" sz="1100" spc="-1" strike="noStrike">
              <a:latin typeface="Arial"/>
            </a:endParaRPr>
          </a:p>
        </p:txBody>
      </p:sp>
      <p:sp>
        <p:nvSpPr>
          <p:cNvPr id="1037" name="CustomShape 82"/>
          <p:cNvSpPr/>
          <p:nvPr/>
        </p:nvSpPr>
        <p:spPr>
          <a:xfrm>
            <a:off x="6629400" y="5943600"/>
            <a:ext cx="609120" cy="261360"/>
          </a:xfrm>
          <a:prstGeom prst="rect">
            <a:avLst/>
          </a:prstGeom>
          <a:noFill/>
          <a:ln w="9360">
            <a:noFill/>
          </a:ln>
        </p:spPr>
        <p:style>
          <a:lnRef idx="0"/>
          <a:fillRef idx="0"/>
          <a:effectRef idx="0"/>
          <a:fontRef idx="minor"/>
        </p:style>
        <p:txBody>
          <a:bodyPr lIns="90000" rIns="90000" tIns="46800" bIns="46800"/>
          <a:p>
            <a:pPr>
              <a:lnSpc>
                <a:spcPct val="100000"/>
              </a:lnSpc>
              <a:spcBef>
                <a:spcPts val="876"/>
              </a:spcBef>
            </a:pPr>
            <a:r>
              <a:rPr b="1" lang="en-IN" sz="1100" spc="-1" strike="noStrike">
                <a:solidFill>
                  <a:srgbClr val="000000"/>
                </a:solidFill>
                <a:latin typeface="Verdana"/>
              </a:rPr>
              <a:t>2500</a:t>
            </a:r>
            <a:endParaRPr b="0" lang="en-IN" sz="1100" spc="-1" strike="noStrike">
              <a:latin typeface="Arial"/>
            </a:endParaRPr>
          </a:p>
        </p:txBody>
      </p:sp>
      <p:grpSp>
        <p:nvGrpSpPr>
          <p:cNvPr id="1038" name="Group 83"/>
          <p:cNvGrpSpPr/>
          <p:nvPr/>
        </p:nvGrpSpPr>
        <p:grpSpPr>
          <a:xfrm>
            <a:off x="380880" y="4422600"/>
            <a:ext cx="1445760" cy="1006560"/>
            <a:chOff x="380880" y="4422600"/>
            <a:chExt cx="1445760" cy="1006560"/>
          </a:xfrm>
        </p:grpSpPr>
        <p:sp>
          <p:nvSpPr>
            <p:cNvPr id="1039" name="CustomShape 84"/>
            <p:cNvSpPr/>
            <p:nvPr/>
          </p:nvSpPr>
          <p:spPr>
            <a:xfrm>
              <a:off x="380880" y="4648320"/>
              <a:ext cx="1445760" cy="759960"/>
            </a:xfrm>
            <a:prstGeom prst="roundRect">
              <a:avLst>
                <a:gd name="adj" fmla="val 208"/>
              </a:avLst>
            </a:prstGeom>
            <a:solidFill>
              <a:srgbClr val="ffcc00"/>
            </a:solidFill>
            <a:ln w="9360">
              <a:solidFill>
                <a:srgbClr val="333333"/>
              </a:solidFill>
              <a:round/>
            </a:ln>
          </p:spPr>
          <p:style>
            <a:lnRef idx="0"/>
            <a:fillRef idx="0"/>
            <a:effectRef idx="0"/>
            <a:fontRef idx="minor"/>
          </p:style>
        </p:sp>
        <p:grpSp>
          <p:nvGrpSpPr>
            <p:cNvPr id="1040" name="Group 85"/>
            <p:cNvGrpSpPr/>
            <p:nvPr/>
          </p:nvGrpSpPr>
          <p:grpSpPr>
            <a:xfrm>
              <a:off x="380880" y="4422600"/>
              <a:ext cx="1445760" cy="1006560"/>
              <a:chOff x="380880" y="4422600"/>
              <a:chExt cx="1445760" cy="1006560"/>
            </a:xfrm>
          </p:grpSpPr>
          <p:sp>
            <p:nvSpPr>
              <p:cNvPr id="1041" name="CustomShape 86"/>
              <p:cNvSpPr/>
              <p:nvPr/>
            </p:nvSpPr>
            <p:spPr>
              <a:xfrm>
                <a:off x="380880" y="4648320"/>
                <a:ext cx="1445760" cy="759960"/>
              </a:xfrm>
              <a:prstGeom prst="roundRect">
                <a:avLst>
                  <a:gd name="adj" fmla="val 208"/>
                </a:avLst>
              </a:prstGeom>
              <a:noFill/>
              <a:ln w="9360">
                <a:noFill/>
              </a:ln>
            </p:spPr>
            <p:style>
              <a:lnRef idx="0"/>
              <a:fillRef idx="0"/>
              <a:effectRef idx="0"/>
              <a:fontRef idx="minor"/>
            </p:style>
          </p:sp>
          <p:sp>
            <p:nvSpPr>
              <p:cNvPr id="1042" name="CustomShape 87"/>
              <p:cNvSpPr/>
              <p:nvPr/>
            </p:nvSpPr>
            <p:spPr>
              <a:xfrm>
                <a:off x="380880" y="4422600"/>
                <a:ext cx="1445760" cy="1006560"/>
              </a:xfrm>
              <a:prstGeom prst="rect">
                <a:avLst/>
              </a:prstGeom>
              <a:noFill/>
              <a:ln w="9360">
                <a:noFill/>
              </a:ln>
            </p:spPr>
            <p:style>
              <a:lnRef idx="0"/>
              <a:fillRef idx="0"/>
              <a:effectRef idx="0"/>
              <a:fontRef idx="minor"/>
            </p:style>
            <p:txBody>
              <a:bodyPr lIns="90000" rIns="90000" tIns="46800" bIns="46800" anchor="ctr"/>
              <a:p>
                <a:pPr algn="ctr">
                  <a:lnSpc>
                    <a:spcPct val="100000"/>
                  </a:lnSpc>
                </a:pPr>
                <a:r>
                  <a:rPr b="1" lang="en-IN" sz="1000" spc="-1" strike="noStrike">
                    <a:solidFill>
                      <a:srgbClr val="000000"/>
                    </a:solidFill>
                    <a:latin typeface="Verdana"/>
                  </a:rPr>
                  <a:t>Address of  j: 2100</a:t>
                </a:r>
                <a:endParaRPr b="0" lang="en-IN" sz="1000" spc="-1" strike="noStrike">
                  <a:latin typeface="Arial"/>
                </a:endParaRPr>
              </a:p>
              <a:p>
                <a:pPr algn="ctr">
                  <a:lnSpc>
                    <a:spcPct val="100000"/>
                  </a:lnSpc>
                </a:pPr>
                <a:r>
                  <a:rPr b="1" lang="en-IN" sz="1000" spc="-1" strike="noStrike">
                    <a:solidFill>
                      <a:srgbClr val="000000"/>
                    </a:solidFill>
                    <a:latin typeface="Verdana"/>
                  </a:rPr>
                  <a:t>Address of  k: 2102</a:t>
                </a:r>
                <a:endParaRPr b="0" lang="en-IN" sz="1000" spc="-1" strike="noStrike">
                  <a:latin typeface="Arial"/>
                </a:endParaRPr>
              </a:p>
              <a:p>
                <a:pPr algn="ctr">
                  <a:lnSpc>
                    <a:spcPct val="100000"/>
                  </a:lnSpc>
                </a:pPr>
                <a:r>
                  <a:rPr b="1" lang="en-IN" sz="1000" spc="-1" strike="noStrike">
                    <a:solidFill>
                      <a:srgbClr val="000000"/>
                    </a:solidFill>
                    <a:latin typeface="Verdana"/>
                  </a:rPr>
                  <a:t>Address of max: 2104</a:t>
                </a:r>
                <a:endParaRPr b="0" lang="en-IN" sz="1000" spc="-1" strike="noStrike">
                  <a:latin typeface="Arial"/>
                </a:endParaRPr>
              </a:p>
            </p:txBody>
          </p:sp>
        </p:grpSp>
      </p:grpSp>
      <p:grpSp>
        <p:nvGrpSpPr>
          <p:cNvPr id="1043" name="Group 88"/>
          <p:cNvGrpSpPr/>
          <p:nvPr/>
        </p:nvGrpSpPr>
        <p:grpSpPr>
          <a:xfrm>
            <a:off x="5486400" y="4114800"/>
            <a:ext cx="1064880" cy="379080"/>
            <a:chOff x="5486400" y="4114800"/>
            <a:chExt cx="1064880" cy="379080"/>
          </a:xfrm>
        </p:grpSpPr>
        <p:sp>
          <p:nvSpPr>
            <p:cNvPr id="1044" name="CustomShape 89"/>
            <p:cNvSpPr/>
            <p:nvPr/>
          </p:nvSpPr>
          <p:spPr>
            <a:xfrm>
              <a:off x="5486400" y="4114800"/>
              <a:ext cx="1064880" cy="379080"/>
            </a:xfrm>
            <a:prstGeom prst="roundRect">
              <a:avLst>
                <a:gd name="adj" fmla="val 417"/>
              </a:avLst>
            </a:prstGeom>
            <a:solidFill>
              <a:srgbClr val="ffcccc"/>
            </a:solidFill>
            <a:ln w="9360">
              <a:solidFill>
                <a:srgbClr val="333333"/>
              </a:solidFill>
              <a:round/>
            </a:ln>
          </p:spPr>
          <p:style>
            <a:lnRef idx="0"/>
            <a:fillRef idx="0"/>
            <a:effectRef idx="0"/>
            <a:fontRef idx="minor"/>
          </p:style>
        </p:sp>
        <p:grpSp>
          <p:nvGrpSpPr>
            <p:cNvPr id="1045" name="Group 90"/>
            <p:cNvGrpSpPr/>
            <p:nvPr/>
          </p:nvGrpSpPr>
          <p:grpSpPr>
            <a:xfrm>
              <a:off x="5486400" y="4114800"/>
              <a:ext cx="1064880" cy="379080"/>
              <a:chOff x="5486400" y="4114800"/>
              <a:chExt cx="1064880" cy="379080"/>
            </a:xfrm>
          </p:grpSpPr>
          <p:sp>
            <p:nvSpPr>
              <p:cNvPr id="1046" name="CustomShape 91"/>
              <p:cNvSpPr/>
              <p:nvPr/>
            </p:nvSpPr>
            <p:spPr>
              <a:xfrm>
                <a:off x="5486400" y="4114800"/>
                <a:ext cx="1064880" cy="379080"/>
              </a:xfrm>
              <a:prstGeom prst="roundRect">
                <a:avLst>
                  <a:gd name="adj" fmla="val 417"/>
                </a:avLst>
              </a:prstGeom>
              <a:noFill/>
              <a:ln w="9360">
                <a:noFill/>
              </a:ln>
            </p:spPr>
            <p:style>
              <a:lnRef idx="0"/>
              <a:fillRef idx="0"/>
              <a:effectRef idx="0"/>
              <a:fontRef idx="minor"/>
            </p:style>
          </p:sp>
          <p:sp>
            <p:nvSpPr>
              <p:cNvPr id="1047" name="CustomShape 92"/>
              <p:cNvSpPr/>
              <p:nvPr/>
            </p:nvSpPr>
            <p:spPr>
              <a:xfrm>
                <a:off x="5486400" y="4165920"/>
                <a:ext cx="1064880" cy="276840"/>
              </a:xfrm>
              <a:prstGeom prst="rect">
                <a:avLst/>
              </a:prstGeom>
              <a:noFill/>
              <a:ln w="9360">
                <a:noFill/>
              </a:ln>
            </p:spPr>
            <p:style>
              <a:lnRef idx="0"/>
              <a:fillRef idx="0"/>
              <a:effectRef idx="0"/>
              <a:fontRef idx="minor"/>
            </p:style>
            <p:txBody>
              <a:bodyPr lIns="90000" rIns="90000" tIns="46800" bIns="46800" anchor="ctr"/>
              <a:p>
                <a:pPr algn="ctr">
                  <a:lnSpc>
                    <a:spcPct val="100000"/>
                  </a:lnSpc>
                </a:pPr>
                <a:r>
                  <a:rPr b="1" lang="en-IN" sz="1200" spc="-1" strike="noStrike">
                    <a:solidFill>
                      <a:srgbClr val="000000"/>
                    </a:solidFill>
                    <a:latin typeface="Verdana"/>
                  </a:rPr>
                  <a:t>2100</a:t>
                </a:r>
                <a:endParaRPr b="0" lang="en-IN" sz="1200" spc="-1" strike="noStrike">
                  <a:latin typeface="Arial"/>
                </a:endParaRPr>
              </a:p>
            </p:txBody>
          </p:sp>
        </p:grpSp>
      </p:grpSp>
      <p:sp>
        <p:nvSpPr>
          <p:cNvPr id="1048" name="Line 93"/>
          <p:cNvSpPr/>
          <p:nvPr/>
        </p:nvSpPr>
        <p:spPr>
          <a:xfrm>
            <a:off x="6553080" y="4495680"/>
            <a:ext cx="457200" cy="152280"/>
          </a:xfrm>
          <a:prstGeom prst="line">
            <a:avLst/>
          </a:prstGeom>
          <a:ln w="15840">
            <a:solidFill>
              <a:srgbClr val="ff9900"/>
            </a:solidFill>
            <a:round/>
            <a:tailEnd len="med" type="triangle" w="med"/>
          </a:ln>
        </p:spPr>
        <p:style>
          <a:lnRef idx="0"/>
          <a:fillRef idx="0"/>
          <a:effectRef idx="0"/>
          <a:fontRef idx="minor"/>
        </p:style>
      </p:sp>
      <p:sp>
        <p:nvSpPr>
          <p:cNvPr id="1049" name="CustomShape 94"/>
          <p:cNvSpPr/>
          <p:nvPr/>
        </p:nvSpPr>
        <p:spPr>
          <a:xfrm>
            <a:off x="4800600" y="3886200"/>
            <a:ext cx="1904760" cy="458280"/>
          </a:xfrm>
          <a:prstGeom prst="rect">
            <a:avLst/>
          </a:prstGeom>
          <a:noFill/>
          <a:ln w="9360">
            <a:noFill/>
          </a:ln>
        </p:spPr>
        <p:style>
          <a:lnRef idx="0"/>
          <a:fillRef idx="0"/>
          <a:effectRef idx="0"/>
          <a:fontRef idx="minor"/>
        </p:style>
        <p:txBody>
          <a:bodyPr lIns="90000" rIns="90000" tIns="46800" bIns="46800"/>
          <a:p>
            <a:pPr>
              <a:lnSpc>
                <a:spcPct val="100000"/>
              </a:lnSpc>
              <a:spcBef>
                <a:spcPts val="751"/>
              </a:spcBef>
            </a:pPr>
            <a:r>
              <a:rPr b="1" lang="en-IN" sz="1200" spc="-1" strike="noStrike">
                <a:solidFill>
                  <a:srgbClr val="000000"/>
                </a:solidFill>
                <a:latin typeface="Verdana"/>
              </a:rPr>
              <a:t>Segment Register (Data)</a:t>
            </a:r>
            <a:endParaRPr b="0" lang="en-IN" sz="1200" spc="-1" strike="noStrike">
              <a:latin typeface="Arial"/>
            </a:endParaRPr>
          </a:p>
        </p:txBody>
      </p:sp>
      <p:grpSp>
        <p:nvGrpSpPr>
          <p:cNvPr id="1050" name="Group 95"/>
          <p:cNvGrpSpPr/>
          <p:nvPr/>
        </p:nvGrpSpPr>
        <p:grpSpPr>
          <a:xfrm>
            <a:off x="4800600" y="2505960"/>
            <a:ext cx="1902960" cy="1463400"/>
            <a:chOff x="4800600" y="2505960"/>
            <a:chExt cx="1902960" cy="1463400"/>
          </a:xfrm>
        </p:grpSpPr>
        <p:sp>
          <p:nvSpPr>
            <p:cNvPr id="1051" name="CustomShape 96"/>
            <p:cNvSpPr/>
            <p:nvPr/>
          </p:nvSpPr>
          <p:spPr>
            <a:xfrm>
              <a:off x="4800600" y="2781360"/>
              <a:ext cx="1902960" cy="912600"/>
            </a:xfrm>
            <a:prstGeom prst="ellipse">
              <a:avLst/>
            </a:prstGeom>
            <a:solidFill>
              <a:srgbClr val="ffcccc"/>
            </a:solidFill>
            <a:ln w="9360">
              <a:solidFill>
                <a:srgbClr val="333333"/>
              </a:solidFill>
              <a:round/>
            </a:ln>
          </p:spPr>
          <p:style>
            <a:lnRef idx="0"/>
            <a:fillRef idx="0"/>
            <a:effectRef idx="0"/>
            <a:fontRef idx="minor"/>
          </p:style>
        </p:sp>
        <p:grpSp>
          <p:nvGrpSpPr>
            <p:cNvPr id="1052" name="Group 97"/>
            <p:cNvGrpSpPr/>
            <p:nvPr/>
          </p:nvGrpSpPr>
          <p:grpSpPr>
            <a:xfrm>
              <a:off x="5083200" y="2505960"/>
              <a:ext cx="1339560" cy="1463400"/>
              <a:chOff x="5083200" y="2505960"/>
              <a:chExt cx="1339560" cy="1463400"/>
            </a:xfrm>
          </p:grpSpPr>
          <p:sp>
            <p:nvSpPr>
              <p:cNvPr id="1053" name="CustomShape 98"/>
              <p:cNvSpPr/>
              <p:nvPr/>
            </p:nvSpPr>
            <p:spPr>
              <a:xfrm>
                <a:off x="5083200" y="2916360"/>
                <a:ext cx="1339560" cy="642600"/>
              </a:xfrm>
              <a:prstGeom prst="roundRect">
                <a:avLst>
                  <a:gd name="adj" fmla="val 245"/>
                </a:avLst>
              </a:prstGeom>
              <a:noFill/>
              <a:ln w="9360">
                <a:noFill/>
              </a:ln>
            </p:spPr>
            <p:style>
              <a:lnRef idx="0"/>
              <a:fillRef idx="0"/>
              <a:effectRef idx="0"/>
              <a:fontRef idx="minor"/>
            </p:style>
          </p:sp>
          <p:sp>
            <p:nvSpPr>
              <p:cNvPr id="1054" name="CustomShape 99"/>
              <p:cNvSpPr/>
              <p:nvPr/>
            </p:nvSpPr>
            <p:spPr>
              <a:xfrm>
                <a:off x="5083200" y="2505960"/>
                <a:ext cx="1339560" cy="1463400"/>
              </a:xfrm>
              <a:prstGeom prst="rect">
                <a:avLst/>
              </a:prstGeom>
              <a:noFill/>
              <a:ln w="9360">
                <a:noFill/>
              </a:ln>
            </p:spPr>
            <p:style>
              <a:lnRef idx="0"/>
              <a:fillRef idx="0"/>
              <a:effectRef idx="0"/>
              <a:fontRef idx="minor"/>
            </p:style>
            <p:txBody>
              <a:bodyPr lIns="90000" rIns="90000" tIns="46800" bIns="46800" anchor="ctr" anchorCtr="1"/>
              <a:p>
                <a:pPr algn="ctr">
                  <a:lnSpc>
                    <a:spcPct val="100000"/>
                  </a:lnSpc>
                </a:pPr>
                <a:r>
                  <a:rPr b="1" lang="en-IN" sz="1000" spc="-1" strike="noStrike">
                    <a:solidFill>
                      <a:srgbClr val="000000"/>
                    </a:solidFill>
                    <a:latin typeface="Verdana"/>
                  </a:rPr>
                  <a:t>Every Memory Data</a:t>
                </a:r>
                <a:endParaRPr b="0" lang="en-IN" sz="1000" spc="-1" strike="noStrike">
                  <a:latin typeface="Arial"/>
                </a:endParaRPr>
              </a:p>
              <a:p>
                <a:pPr algn="ctr">
                  <a:lnSpc>
                    <a:spcPct val="100000"/>
                  </a:lnSpc>
                </a:pPr>
                <a:r>
                  <a:rPr b="1" lang="en-IN" sz="1000" spc="-1" strike="noStrike">
                    <a:solidFill>
                      <a:srgbClr val="000000"/>
                    </a:solidFill>
                    <a:latin typeface="Verdana"/>
                  </a:rPr>
                  <a:t>Access should add</a:t>
                </a:r>
                <a:endParaRPr b="0" lang="en-IN" sz="1000" spc="-1" strike="noStrike">
                  <a:latin typeface="Arial"/>
                </a:endParaRPr>
              </a:p>
              <a:p>
                <a:pPr algn="ctr">
                  <a:lnSpc>
                    <a:spcPct val="100000"/>
                  </a:lnSpc>
                </a:pPr>
                <a:r>
                  <a:rPr b="1" lang="en-IN" sz="1000" spc="-1" strike="noStrike">
                    <a:solidFill>
                      <a:srgbClr val="000000"/>
                    </a:solidFill>
                    <a:latin typeface="Verdana"/>
                  </a:rPr>
                  <a:t>the value stored in</a:t>
                </a:r>
                <a:endParaRPr b="0" lang="en-IN" sz="1000" spc="-1" strike="noStrike">
                  <a:latin typeface="Arial"/>
                </a:endParaRPr>
              </a:p>
              <a:p>
                <a:pPr algn="ctr">
                  <a:lnSpc>
                    <a:spcPct val="100000"/>
                  </a:lnSpc>
                </a:pPr>
                <a:r>
                  <a:rPr b="1" lang="en-IN" sz="1000" spc="-1" strike="noStrike">
                    <a:solidFill>
                      <a:srgbClr val="000000"/>
                    </a:solidFill>
                    <a:latin typeface="Verdana"/>
                  </a:rPr>
                  <a:t>Data Segment Register</a:t>
                </a:r>
                <a:endParaRPr b="0" lang="en-IN" sz="1000" spc="-1" strike="noStrike">
                  <a:latin typeface="Arial"/>
                </a:endParaRPr>
              </a:p>
              <a:p>
                <a:pPr algn="ctr">
                  <a:lnSpc>
                    <a:spcPct val="100000"/>
                  </a:lnSpc>
                </a:pPr>
                <a:r>
                  <a:rPr b="1" lang="en-IN" sz="1000" spc="-1" strike="noStrike">
                    <a:solidFill>
                      <a:srgbClr val="000000"/>
                    </a:solidFill>
                    <a:latin typeface="Verdana"/>
                  </a:rPr>
                  <a:t>By default.</a:t>
                </a:r>
                <a:endParaRPr b="0" lang="en-IN" sz="1000" spc="-1" strike="noStrike">
                  <a:latin typeface="Arial"/>
                </a:endParaRPr>
              </a:p>
            </p:txBody>
          </p:sp>
        </p:grpSp>
      </p:grpSp>
      <p:sp>
        <p:nvSpPr>
          <p:cNvPr id="1055" name="Line 100"/>
          <p:cNvSpPr/>
          <p:nvPr/>
        </p:nvSpPr>
        <p:spPr>
          <a:xfrm flipH="1" flipV="1">
            <a:off x="3958920" y="1444320"/>
            <a:ext cx="1225800" cy="1378080"/>
          </a:xfrm>
          <a:prstGeom prst="line">
            <a:avLst/>
          </a:prstGeom>
          <a:ln w="9360">
            <a:solidFill>
              <a:srgbClr val="ff9900"/>
            </a:solidFill>
            <a:round/>
            <a:tailEnd len="med" type="triangle" w="med"/>
          </a:ln>
        </p:spPr>
        <p:style>
          <a:lnRef idx="0"/>
          <a:fillRef idx="0"/>
          <a:effectRef idx="0"/>
          <a:fontRef idx="minor"/>
        </p:style>
      </p:sp>
      <p:sp>
        <p:nvSpPr>
          <p:cNvPr id="1056" name="Line 101"/>
          <p:cNvSpPr/>
          <p:nvPr/>
        </p:nvSpPr>
        <p:spPr>
          <a:xfrm flipH="1" flipV="1">
            <a:off x="3958920" y="1749240"/>
            <a:ext cx="1149480" cy="1149480"/>
          </a:xfrm>
          <a:prstGeom prst="line">
            <a:avLst/>
          </a:prstGeom>
          <a:ln w="9360">
            <a:solidFill>
              <a:srgbClr val="ff6600"/>
            </a:solidFill>
            <a:round/>
            <a:tailEnd len="med" type="triangle" w="med"/>
          </a:ln>
        </p:spPr>
        <p:style>
          <a:lnRef idx="0"/>
          <a:fillRef idx="0"/>
          <a:effectRef idx="0"/>
          <a:fontRef idx="minor"/>
        </p:style>
      </p:sp>
      <p:sp>
        <p:nvSpPr>
          <p:cNvPr id="1057" name="Line 102"/>
          <p:cNvSpPr/>
          <p:nvPr/>
        </p:nvSpPr>
        <p:spPr>
          <a:xfrm flipH="1" flipV="1">
            <a:off x="3501720" y="2892240"/>
            <a:ext cx="1301760" cy="158760"/>
          </a:xfrm>
          <a:prstGeom prst="line">
            <a:avLst/>
          </a:prstGeom>
          <a:ln w="9360">
            <a:solidFill>
              <a:srgbClr val="ff00ff"/>
            </a:solidFill>
            <a:round/>
            <a:tailEnd len="med" type="triangle" w="med"/>
          </a:ln>
        </p:spPr>
        <p:style>
          <a:lnRef idx="0"/>
          <a:fillRef idx="0"/>
          <a:effectRef idx="0"/>
          <a:fontRef idx="minor"/>
        </p:style>
      </p:sp>
      <p:sp>
        <p:nvSpPr>
          <p:cNvPr id="1058" name="Line 103"/>
          <p:cNvSpPr/>
          <p:nvPr/>
        </p:nvSpPr>
        <p:spPr>
          <a:xfrm flipH="1">
            <a:off x="3501720" y="3276360"/>
            <a:ext cx="1301760" cy="152640"/>
          </a:xfrm>
          <a:prstGeom prst="line">
            <a:avLst/>
          </a:prstGeom>
          <a:ln w="9360">
            <a:solidFill>
              <a:srgbClr val="0000ff"/>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timing>
    <p:tnLst>
      <p:par>
        <p:cTn id="581" dur="indefinite" restart="never" nodeType="tmRoot">
          <p:childTnLst>
            <p:seq>
              <p:cTn id="582" dur="indefinite" nodeType="mainSeq">
                <p:childTnLst>
                  <p:par>
                    <p:cTn id="583" fill="hold">
                      <p:stCondLst>
                        <p:cond delay="indefinite"/>
                      </p:stCondLst>
                      <p:childTnLst>
                        <p:par>
                          <p:cTn id="584" fill="hold">
                            <p:stCondLst>
                              <p:cond delay="0"/>
                            </p:stCondLst>
                            <p:childTnLst>
                              <p:par>
                                <p:cTn id="585" nodeType="clickEffect" fill="hold" presetClass="entr" presetID="4" presetSubtype="16">
                                  <p:stCondLst>
                                    <p:cond delay="0"/>
                                  </p:stCondLst>
                                  <p:childTnLst>
                                    <p:set>
                                      <p:cBhvr>
                                        <p:cTn id="586" dur="1" fill="hold">
                                          <p:stCondLst>
                                            <p:cond delay="0"/>
                                          </p:stCondLst>
                                        </p:cTn>
                                        <p:tgtEl>
                                          <p:spTgt spid="976"/>
                                        </p:tgtEl>
                                        <p:attrNameLst>
                                          <p:attrName>style.visibility</p:attrName>
                                        </p:attrNameLst>
                                      </p:cBhvr>
                                      <p:to>
                                        <p:strVal val="visible"/>
                                      </p:to>
                                    </p:set>
                                    <p:animEffect filter="box(in)" transition="in">
                                      <p:cBhvr additive="repl">
                                        <p:cTn id="587" dur="500"/>
                                        <p:tgtEl>
                                          <p:spTgt spid="976"/>
                                        </p:tgtEl>
                                      </p:cBhvr>
                                    </p:animEffect>
                                    <p:set>
                                      <p:cBhvr>
                                        <p:cTn id="588" dur="1" fill="hold"/>
                                        <p:tgtEl>
                                          <p:spTgt spid="976"/>
                                        </p:tgtEl>
                                        <p:attrNameLst>
                                          <p:attrName>style.visibility</p:attrName>
                                        </p:attrNameLst>
                                      </p:cBhvr>
                                      <p:to>
                                        <p:strVal val="hidden"/>
                                      </p:to>
                                    </p:set>
                                  </p:childTnLst>
                                </p:cTn>
                              </p:par>
                            </p:childTnLst>
                          </p:cTn>
                        </p:par>
                      </p:childTnLst>
                    </p:cTn>
                  </p:par>
                  <p:par>
                    <p:cTn id="589" fill="hold">
                      <p:stCondLst>
                        <p:cond delay="indefinite"/>
                      </p:stCondLst>
                      <p:childTnLst>
                        <p:par>
                          <p:cTn id="590" fill="hold">
                            <p:stCondLst>
                              <p:cond delay="0"/>
                            </p:stCondLst>
                            <p:childTnLst>
                              <p:par>
                                <p:cTn id="591" nodeType="clickEffect" fill="hold" presetClass="entr" presetID="1">
                                  <p:stCondLst>
                                    <p:cond delay="0"/>
                                  </p:stCondLst>
                                  <p:childTnLst>
                                    <p:set>
                                      <p:cBhvr>
                                        <p:cTn id="592" dur="1" fill="hold">
                                          <p:stCondLst>
                                            <p:cond delay="499"/>
                                          </p:stCondLst>
                                        </p:cTn>
                                        <p:tgtEl>
                                          <p:spTgt spid="1001"/>
                                        </p:tgtEl>
                                        <p:attrNameLst>
                                          <p:attrName>style.visibility</p:attrName>
                                        </p:attrNameLst>
                                      </p:cBhvr>
                                      <p:to>
                                        <p:strVal val="visible"/>
                                      </p:to>
                                    </p:set>
                                  </p:childTnLst>
                                </p:cTn>
                              </p:par>
                            </p:childTnLst>
                          </p:cTn>
                        </p:par>
                      </p:childTnLst>
                    </p:cTn>
                  </p:par>
                  <p:par>
                    <p:cTn id="593" fill="hold">
                      <p:stCondLst>
                        <p:cond delay="indefinite"/>
                      </p:stCondLst>
                      <p:childTnLst>
                        <p:par>
                          <p:cTn id="594" fill="hold">
                            <p:stCondLst>
                              <p:cond delay="0"/>
                            </p:stCondLst>
                            <p:childTnLst>
                              <p:par>
                                <p:cTn id="595" nodeType="clickEffect" fill="hold" presetClass="entr" presetID="1">
                                  <p:stCondLst>
                                    <p:cond delay="0"/>
                                  </p:stCondLst>
                                  <p:childTnLst>
                                    <p:set>
                                      <p:cBhvr>
                                        <p:cTn id="596" dur="1" fill="hold">
                                          <p:stCondLst>
                                            <p:cond delay="499"/>
                                          </p:stCondLst>
                                        </p:cTn>
                                        <p:tgtEl>
                                          <p:spTgt spid="996"/>
                                        </p:tgtEl>
                                        <p:attrNameLst>
                                          <p:attrName>style.visibility</p:attrName>
                                        </p:attrNameLst>
                                      </p:cBhvr>
                                      <p:to>
                                        <p:strVal val="visible"/>
                                      </p:to>
                                    </p:set>
                                  </p:childTnLst>
                                </p:cTn>
                              </p:par>
                            </p:childTnLst>
                          </p:cTn>
                        </p:par>
                      </p:childTnLst>
                    </p:cTn>
                  </p:par>
                  <p:par>
                    <p:cTn id="597" fill="hold">
                      <p:stCondLst>
                        <p:cond delay="indefinite"/>
                      </p:stCondLst>
                      <p:childTnLst>
                        <p:par>
                          <p:cTn id="598" fill="hold">
                            <p:stCondLst>
                              <p:cond delay="0"/>
                            </p:stCondLst>
                            <p:childTnLst>
                              <p:par>
                                <p:cTn id="599" nodeType="clickEffect" fill="hold" presetClass="entr" presetID="1">
                                  <p:stCondLst>
                                    <p:cond delay="0"/>
                                  </p:stCondLst>
                                  <p:childTnLst>
                                    <p:set>
                                      <p:cBhvr>
                                        <p:cTn id="600" dur="1" fill="hold">
                                          <p:stCondLst>
                                            <p:cond delay="499"/>
                                          </p:stCondLst>
                                        </p:cTn>
                                        <p:tgtEl>
                                          <p:spTgt spid="1006"/>
                                        </p:tgtEl>
                                        <p:attrNameLst>
                                          <p:attrName>style.visibility</p:attrName>
                                        </p:attrNameLst>
                                      </p:cBhvr>
                                      <p:to>
                                        <p:strVal val="visible"/>
                                      </p:to>
                                    </p:set>
                                  </p:childTnLst>
                                </p:cTn>
                              </p:par>
                            </p:childTnLst>
                          </p:cTn>
                        </p:par>
                      </p:childTnLst>
                    </p:cTn>
                  </p:par>
                  <p:par>
                    <p:cTn id="601" fill="hold">
                      <p:stCondLst>
                        <p:cond delay="indefinite"/>
                      </p:stCondLst>
                      <p:childTnLst>
                        <p:par>
                          <p:cTn id="602" fill="hold">
                            <p:stCondLst>
                              <p:cond delay="0"/>
                            </p:stCondLst>
                            <p:childTnLst>
                              <p:par>
                                <p:cTn id="603" nodeType="clickEffect" fill="hold" presetClass="entr" presetID="1">
                                  <p:stCondLst>
                                    <p:cond delay="0"/>
                                  </p:stCondLst>
                                  <p:childTnLst>
                                    <p:set>
                                      <p:cBhvr>
                                        <p:cTn id="604" dur="1" fill="hold">
                                          <p:stCondLst>
                                            <p:cond delay="499"/>
                                          </p:stCondLst>
                                        </p:cTn>
                                        <p:tgtEl>
                                          <p:spTgt spid="1011"/>
                                        </p:tgtEl>
                                        <p:attrNameLst>
                                          <p:attrName>style.visibility</p:attrName>
                                        </p:attrNameLst>
                                      </p:cBhvr>
                                      <p:to>
                                        <p:strVal val="visible"/>
                                      </p:to>
                                    </p:set>
                                  </p:childTnLst>
                                </p:cTn>
                              </p:par>
                            </p:childTnLst>
                          </p:cTn>
                        </p:par>
                      </p:childTnLst>
                    </p:cTn>
                  </p:par>
                  <p:par>
                    <p:cTn id="605" fill="hold">
                      <p:stCondLst>
                        <p:cond delay="indefinite"/>
                      </p:stCondLst>
                      <p:childTnLst>
                        <p:par>
                          <p:cTn id="606" fill="hold">
                            <p:stCondLst>
                              <p:cond delay="0"/>
                            </p:stCondLst>
                            <p:childTnLst>
                              <p:par>
                                <p:cTn id="607" nodeType="clickEffect" fill="hold" presetClass="entr" presetID="1">
                                  <p:stCondLst>
                                    <p:cond delay="0"/>
                                  </p:stCondLst>
                                  <p:childTnLst>
                                    <p:set>
                                      <p:cBhvr>
                                        <p:cTn id="608" dur="1" fill="hold">
                                          <p:stCondLst>
                                            <p:cond delay="499"/>
                                          </p:stCondLst>
                                        </p:cTn>
                                        <p:tgtEl>
                                          <p:spTgt spid="1016"/>
                                        </p:tgtEl>
                                        <p:attrNameLst>
                                          <p:attrName>style.visibility</p:attrName>
                                        </p:attrNameLst>
                                      </p:cBhvr>
                                      <p:to>
                                        <p:strVal val="visible"/>
                                      </p:to>
                                    </p:set>
                                  </p:childTnLst>
                                </p:cTn>
                              </p:par>
                            </p:childTnLst>
                          </p:cTn>
                        </p:par>
                      </p:childTnLst>
                    </p:cTn>
                  </p:par>
                  <p:par>
                    <p:cTn id="609" fill="hold">
                      <p:stCondLst>
                        <p:cond delay="indefinite"/>
                      </p:stCondLst>
                      <p:childTnLst>
                        <p:par>
                          <p:cTn id="610" fill="hold">
                            <p:stCondLst>
                              <p:cond delay="0"/>
                            </p:stCondLst>
                            <p:childTnLst>
                              <p:par>
                                <p:cTn id="611" nodeType="clickEffect" fill="hold" presetClass="entr" presetID="1">
                                  <p:stCondLst>
                                    <p:cond delay="0"/>
                                  </p:stCondLst>
                                  <p:childTnLst>
                                    <p:set>
                                      <p:cBhvr>
                                        <p:cTn id="612" dur="1" fill="hold">
                                          <p:stCondLst>
                                            <p:cond delay="499"/>
                                          </p:stCondLst>
                                        </p:cTn>
                                        <p:tgtEl>
                                          <p:spTgt spid="1021"/>
                                        </p:tgtEl>
                                        <p:attrNameLst>
                                          <p:attrName>style.visibility</p:attrName>
                                        </p:attrNameLst>
                                      </p:cBhvr>
                                      <p:to>
                                        <p:strVal val="visible"/>
                                      </p:to>
                                    </p:set>
                                  </p:childTnLst>
                                </p:cTn>
                              </p:par>
                            </p:childTnLst>
                          </p:cTn>
                        </p:par>
                      </p:childTnLst>
                    </p:cTn>
                  </p:par>
                  <p:par>
                    <p:cTn id="613" fill="hold">
                      <p:stCondLst>
                        <p:cond delay="indefinite"/>
                      </p:stCondLst>
                      <p:childTnLst>
                        <p:par>
                          <p:cTn id="614" fill="hold">
                            <p:stCondLst>
                              <p:cond delay="0"/>
                            </p:stCondLst>
                            <p:childTnLst>
                              <p:par>
                                <p:cTn id="615" nodeType="clickEffect" fill="hold" presetClass="entr" presetID="1">
                                  <p:stCondLst>
                                    <p:cond delay="0"/>
                                  </p:stCondLst>
                                  <p:childTnLst>
                                    <p:set>
                                      <p:cBhvr>
                                        <p:cTn id="616" dur="1" fill="hold">
                                          <p:stCondLst>
                                            <p:cond delay="499"/>
                                          </p:stCondLst>
                                        </p:cTn>
                                        <p:tgtEl>
                                          <p:spTgt spid="1026"/>
                                        </p:tgtEl>
                                        <p:attrNameLst>
                                          <p:attrName>style.visibility</p:attrName>
                                        </p:attrNameLst>
                                      </p:cBhvr>
                                      <p:to>
                                        <p:strVal val="visible"/>
                                      </p:to>
                                    </p:set>
                                  </p:childTnLst>
                                </p:cTn>
                              </p:par>
                            </p:childTnLst>
                          </p:cTn>
                        </p:par>
                      </p:childTnLst>
                    </p:cTn>
                  </p:par>
                  <p:par>
                    <p:cTn id="617" fill="hold">
                      <p:stCondLst>
                        <p:cond delay="indefinite"/>
                      </p:stCondLst>
                      <p:childTnLst>
                        <p:par>
                          <p:cTn id="618" fill="hold">
                            <p:stCondLst>
                              <p:cond delay="0"/>
                            </p:stCondLst>
                            <p:childTnLst>
                              <p:par>
                                <p:cTn id="619" nodeType="clickEffect" fill="hold" presetClass="entr" presetID="1">
                                  <p:stCondLst>
                                    <p:cond delay="0"/>
                                  </p:stCondLst>
                                  <p:childTnLst>
                                    <p:set>
                                      <p:cBhvr>
                                        <p:cTn id="620" dur="1" fill="hold">
                                          <p:stCondLst>
                                            <p:cond delay="499"/>
                                          </p:stCondLst>
                                        </p:cTn>
                                        <p:tgtEl>
                                          <p:spTgt spid="1031"/>
                                        </p:tgtEl>
                                        <p:attrNameLst>
                                          <p:attrName>style.visibility</p:attrName>
                                        </p:attrNameLst>
                                      </p:cBhvr>
                                      <p:to>
                                        <p:strVal val="visible"/>
                                      </p:to>
                                    </p:set>
                                  </p:childTnLst>
                                </p:cTn>
                              </p:par>
                            </p:childTnLst>
                          </p:cTn>
                        </p:par>
                      </p:childTnLst>
                    </p:cTn>
                  </p:par>
                  <p:par>
                    <p:cTn id="621" fill="hold">
                      <p:stCondLst>
                        <p:cond delay="indefinite"/>
                      </p:stCondLst>
                      <p:childTnLst>
                        <p:par>
                          <p:cTn id="622" fill="hold">
                            <p:stCondLst>
                              <p:cond delay="0"/>
                            </p:stCondLst>
                            <p:childTnLst>
                              <p:par>
                                <p:cTn id="623" nodeType="clickEffect" fill="hold" presetClass="entr" presetID="1">
                                  <p:stCondLst>
                                    <p:cond delay="0"/>
                                  </p:stCondLst>
                                  <p:childTnLst>
                                    <p:set>
                                      <p:cBhvr>
                                        <p:cTn id="624" dur="1" fill="hold">
                                          <p:stCondLst>
                                            <p:cond delay="499"/>
                                          </p:stCondLst>
                                        </p:cTn>
                                        <p:tgtEl>
                                          <p:spTgt spid="1032"/>
                                        </p:tgtEl>
                                        <p:attrNameLst>
                                          <p:attrName>style.visibility</p:attrName>
                                        </p:attrNameLst>
                                      </p:cBhvr>
                                      <p:to>
                                        <p:strVal val="visible"/>
                                      </p:to>
                                    </p:set>
                                  </p:childTnLst>
                                </p:cTn>
                              </p:par>
                            </p:childTnLst>
                          </p:cTn>
                        </p:par>
                      </p:childTnLst>
                    </p:cTn>
                  </p:par>
                  <p:par>
                    <p:cTn id="625" fill="hold">
                      <p:stCondLst>
                        <p:cond delay="indefinite"/>
                      </p:stCondLst>
                      <p:childTnLst>
                        <p:par>
                          <p:cTn id="626" fill="hold">
                            <p:stCondLst>
                              <p:cond delay="0"/>
                            </p:stCondLst>
                            <p:childTnLst>
                              <p:par>
                                <p:cTn id="627" nodeType="clickEffect" fill="hold" presetClass="entr" presetID="1">
                                  <p:stCondLst>
                                    <p:cond delay="0"/>
                                  </p:stCondLst>
                                  <p:childTnLst>
                                    <p:set>
                                      <p:cBhvr>
                                        <p:cTn id="628" dur="1" fill="hold">
                                          <p:stCondLst>
                                            <p:cond delay="499"/>
                                          </p:stCondLst>
                                        </p:cTn>
                                        <p:tgtEl>
                                          <p:spTgt spid="1033"/>
                                        </p:tgtEl>
                                        <p:attrNameLst>
                                          <p:attrName>style.visibility</p:attrName>
                                        </p:attrNameLst>
                                      </p:cBhvr>
                                      <p:to>
                                        <p:strVal val="visible"/>
                                      </p:to>
                                    </p:set>
                                  </p:childTnLst>
                                </p:cTn>
                              </p:par>
                            </p:childTnLst>
                          </p:cTn>
                        </p:par>
                      </p:childTnLst>
                    </p:cTn>
                  </p:par>
                  <p:par>
                    <p:cTn id="629" fill="hold">
                      <p:stCondLst>
                        <p:cond delay="indefinite"/>
                      </p:stCondLst>
                      <p:childTnLst>
                        <p:par>
                          <p:cTn id="630" fill="hold">
                            <p:stCondLst>
                              <p:cond delay="0"/>
                            </p:stCondLst>
                            <p:childTnLst>
                              <p:par>
                                <p:cTn id="631" nodeType="clickEffect" fill="hold" presetClass="entr" presetID="1">
                                  <p:stCondLst>
                                    <p:cond delay="0"/>
                                  </p:stCondLst>
                                  <p:childTnLst>
                                    <p:set>
                                      <p:cBhvr>
                                        <p:cTn id="632" dur="1" fill="hold">
                                          <p:stCondLst>
                                            <p:cond delay="499"/>
                                          </p:stCondLst>
                                        </p:cTn>
                                        <p:tgtEl>
                                          <p:spTgt spid="1034"/>
                                        </p:tgtEl>
                                        <p:attrNameLst>
                                          <p:attrName>style.visibility</p:attrName>
                                        </p:attrNameLst>
                                      </p:cBhvr>
                                      <p:to>
                                        <p:strVal val="visible"/>
                                      </p:to>
                                    </p:set>
                                  </p:childTnLst>
                                </p:cTn>
                              </p:par>
                            </p:childTnLst>
                          </p:cTn>
                        </p:par>
                      </p:childTnLst>
                    </p:cTn>
                  </p:par>
                  <p:par>
                    <p:cTn id="633" fill="hold">
                      <p:stCondLst>
                        <p:cond delay="indefinite"/>
                      </p:stCondLst>
                      <p:childTnLst>
                        <p:par>
                          <p:cTn id="634" fill="hold">
                            <p:stCondLst>
                              <p:cond delay="0"/>
                            </p:stCondLst>
                            <p:childTnLst>
                              <p:par>
                                <p:cTn id="635" nodeType="clickEffect" fill="hold" presetClass="entr" presetID="1">
                                  <p:stCondLst>
                                    <p:cond delay="0"/>
                                  </p:stCondLst>
                                  <p:childTnLst>
                                    <p:set>
                                      <p:cBhvr>
                                        <p:cTn id="636" dur="1" fill="hold">
                                          <p:stCondLst>
                                            <p:cond delay="499"/>
                                          </p:stCondLst>
                                        </p:cTn>
                                        <p:tgtEl>
                                          <p:spTgt spid="1035"/>
                                        </p:tgtEl>
                                        <p:attrNameLst>
                                          <p:attrName>style.visibility</p:attrName>
                                        </p:attrNameLst>
                                      </p:cBhvr>
                                      <p:to>
                                        <p:strVal val="visible"/>
                                      </p:to>
                                    </p:set>
                                  </p:childTnLst>
                                </p:cTn>
                              </p:par>
                            </p:childTnLst>
                          </p:cTn>
                        </p:par>
                      </p:childTnLst>
                    </p:cTn>
                  </p:par>
                  <p:par>
                    <p:cTn id="637" fill="hold">
                      <p:stCondLst>
                        <p:cond delay="indefinite"/>
                      </p:stCondLst>
                      <p:childTnLst>
                        <p:par>
                          <p:cTn id="638" fill="hold">
                            <p:stCondLst>
                              <p:cond delay="0"/>
                            </p:stCondLst>
                            <p:childTnLst>
                              <p:par>
                                <p:cTn id="639" nodeType="clickEffect" fill="hold" presetClass="entr" presetID="1">
                                  <p:stCondLst>
                                    <p:cond delay="0"/>
                                  </p:stCondLst>
                                  <p:childTnLst>
                                    <p:set>
                                      <p:cBhvr>
                                        <p:cTn id="640" dur="1" fill="hold">
                                          <p:stCondLst>
                                            <p:cond delay="499"/>
                                          </p:stCondLst>
                                        </p:cTn>
                                        <p:tgtEl>
                                          <p:spTgt spid="1036"/>
                                        </p:tgtEl>
                                        <p:attrNameLst>
                                          <p:attrName>style.visibility</p:attrName>
                                        </p:attrNameLst>
                                      </p:cBhvr>
                                      <p:to>
                                        <p:strVal val="visible"/>
                                      </p:to>
                                    </p:set>
                                  </p:childTnLst>
                                </p:cTn>
                              </p:par>
                            </p:childTnLst>
                          </p:cTn>
                        </p:par>
                      </p:childTnLst>
                    </p:cTn>
                  </p:par>
                  <p:par>
                    <p:cTn id="641" fill="hold">
                      <p:stCondLst>
                        <p:cond delay="indefinite"/>
                      </p:stCondLst>
                      <p:childTnLst>
                        <p:par>
                          <p:cTn id="642" fill="hold">
                            <p:stCondLst>
                              <p:cond delay="0"/>
                            </p:stCondLst>
                            <p:childTnLst>
                              <p:par>
                                <p:cTn id="643" nodeType="clickEffect" fill="hold" presetClass="entr" presetID="1">
                                  <p:stCondLst>
                                    <p:cond delay="0"/>
                                  </p:stCondLst>
                                  <p:childTnLst>
                                    <p:set>
                                      <p:cBhvr>
                                        <p:cTn id="644" dur="1" fill="hold">
                                          <p:stCondLst>
                                            <p:cond delay="499"/>
                                          </p:stCondLst>
                                        </p:cTn>
                                        <p:tgtEl>
                                          <p:spTgt spid="1037"/>
                                        </p:tgtEl>
                                        <p:attrNameLst>
                                          <p:attrName>style.visibility</p:attrName>
                                        </p:attrNameLst>
                                      </p:cBhvr>
                                      <p:to>
                                        <p:strVal val="visible"/>
                                      </p:to>
                                    </p:set>
                                  </p:childTnLst>
                                </p:cTn>
                              </p:par>
                            </p:childTnLst>
                          </p:cTn>
                        </p:par>
                      </p:childTnLst>
                    </p:cTn>
                  </p:par>
                  <p:par>
                    <p:cTn id="645" fill="hold">
                      <p:stCondLst>
                        <p:cond delay="indefinite"/>
                      </p:stCondLst>
                      <p:childTnLst>
                        <p:par>
                          <p:cTn id="646" fill="hold">
                            <p:stCondLst>
                              <p:cond delay="0"/>
                            </p:stCondLst>
                            <p:childTnLst>
                              <p:par>
                                <p:cTn id="647" nodeType="clickEffect" fill="hold" presetClass="entr" presetID="2" presetSubtype="8">
                                  <p:stCondLst>
                                    <p:cond delay="0"/>
                                  </p:stCondLst>
                                  <p:childTnLst>
                                    <p:set>
                                      <p:cBhvr>
                                        <p:cTn id="648" dur="1" fill="hold">
                                          <p:stCondLst>
                                            <p:cond delay="0"/>
                                          </p:stCondLst>
                                        </p:cTn>
                                        <p:tgtEl>
                                          <p:spTgt spid="1038"/>
                                        </p:tgtEl>
                                        <p:attrNameLst>
                                          <p:attrName>style.visibility</p:attrName>
                                        </p:attrNameLst>
                                      </p:cBhvr>
                                      <p:to>
                                        <p:strVal val="visible"/>
                                      </p:to>
                                    </p:set>
                                    <p:anim calcmode="lin" valueType="num">
                                      <p:cBhvr additive="repl">
                                        <p:cTn id="649" dur="500" fill="hold"/>
                                        <p:tgtEl>
                                          <p:spTgt spid="1038"/>
                                        </p:tgtEl>
                                        <p:attrNameLst>
                                          <p:attrName>ppt_x</p:attrName>
                                        </p:attrNameLst>
                                      </p:cBhvr>
                                      <p:tavLst>
                                        <p:tav tm="0">
                                          <p:val>
                                            <p:strVal val="0-#ppt_w/2"/>
                                          </p:val>
                                        </p:tav>
                                        <p:tav tm="100000">
                                          <p:val>
                                            <p:strVal val="#ppt_x"/>
                                          </p:val>
                                        </p:tav>
                                      </p:tavLst>
                                    </p:anim>
                                    <p:anim calcmode="lin" valueType="num">
                                      <p:cBhvr additive="repl">
                                        <p:cTn id="650" dur="500" fill="hold"/>
                                        <p:tgtEl>
                                          <p:spTgt spid="1038"/>
                                        </p:tgtEl>
                                        <p:attrNameLst>
                                          <p:attrName>ppt_y</p:attrName>
                                        </p:attrNameLst>
                                      </p:cBhvr>
                                      <p:tavLst>
                                        <p:tav tm="0">
                                          <p:val>
                                            <p:strVal val="#ppt_y"/>
                                          </p:val>
                                        </p:tav>
                                        <p:tav tm="100000">
                                          <p:val>
                                            <p:strVal val="#ppt_y"/>
                                          </p:val>
                                        </p:tav>
                                      </p:tavLst>
                                    </p:anim>
                                  </p:childTnLst>
                                </p:cTn>
                              </p:par>
                            </p:childTnLst>
                          </p:cTn>
                        </p:par>
                      </p:childTnLst>
                    </p:cTn>
                  </p:par>
                  <p:par>
                    <p:cTn id="651" fill="hold">
                      <p:stCondLst>
                        <p:cond delay="indefinite"/>
                      </p:stCondLst>
                      <p:childTnLst>
                        <p:par>
                          <p:cTn id="652" fill="hold">
                            <p:stCondLst>
                              <p:cond delay="0"/>
                            </p:stCondLst>
                            <p:childTnLst>
                              <p:par>
                                <p:cTn id="653" nodeType="clickEffect" fill="hold" presetClass="entr" presetID="1">
                                  <p:stCondLst>
                                    <p:cond delay="0"/>
                                  </p:stCondLst>
                                  <p:childTnLst>
                                    <p:set>
                                      <p:cBhvr>
                                        <p:cTn id="654" dur="1" fill="hold">
                                          <p:stCondLst>
                                            <p:cond delay="499"/>
                                          </p:stCondLst>
                                        </p:cTn>
                                        <p:tgtEl>
                                          <p:spTgt spid="1043"/>
                                        </p:tgtEl>
                                        <p:attrNameLst>
                                          <p:attrName>style.visibility</p:attrName>
                                        </p:attrNameLst>
                                      </p:cBhvr>
                                      <p:to>
                                        <p:strVal val="visible"/>
                                      </p:to>
                                    </p:set>
                                  </p:childTnLst>
                                </p:cTn>
                              </p:par>
                            </p:childTnLst>
                          </p:cTn>
                        </p:par>
                      </p:childTnLst>
                    </p:cTn>
                  </p:par>
                  <p:par>
                    <p:cTn id="655" fill="hold">
                      <p:stCondLst>
                        <p:cond delay="indefinite"/>
                      </p:stCondLst>
                      <p:childTnLst>
                        <p:par>
                          <p:cTn id="656" fill="hold">
                            <p:stCondLst>
                              <p:cond delay="0"/>
                            </p:stCondLst>
                            <p:childTnLst>
                              <p:par>
                                <p:cTn id="657" nodeType="clickEffect" fill="hold" presetClass="entr" presetID="1">
                                  <p:stCondLst>
                                    <p:cond delay="0"/>
                                  </p:stCondLst>
                                  <p:childTnLst>
                                    <p:set>
                                      <p:cBhvr>
                                        <p:cTn id="658" dur="1" fill="hold">
                                          <p:stCondLst>
                                            <p:cond delay="499"/>
                                          </p:stCondLst>
                                        </p:cTn>
                                        <p:tgtEl>
                                          <p:spTgt spid="1048"/>
                                        </p:tgtEl>
                                        <p:attrNameLst>
                                          <p:attrName>style.visibility</p:attrName>
                                        </p:attrNameLst>
                                      </p:cBhvr>
                                      <p:to>
                                        <p:strVal val="visible"/>
                                      </p:to>
                                    </p:set>
                                  </p:childTnLst>
                                </p:cTn>
                              </p:par>
                            </p:childTnLst>
                          </p:cTn>
                        </p:par>
                      </p:childTnLst>
                    </p:cTn>
                  </p:par>
                  <p:par>
                    <p:cTn id="659" fill="hold">
                      <p:stCondLst>
                        <p:cond delay="indefinite"/>
                      </p:stCondLst>
                      <p:childTnLst>
                        <p:par>
                          <p:cTn id="660" fill="hold">
                            <p:stCondLst>
                              <p:cond delay="0"/>
                            </p:stCondLst>
                            <p:childTnLst>
                              <p:par>
                                <p:cTn id="661" nodeType="clickEffect" fill="hold" presetClass="entr" presetID="1">
                                  <p:stCondLst>
                                    <p:cond delay="0"/>
                                  </p:stCondLst>
                                  <p:childTnLst>
                                    <p:set>
                                      <p:cBhvr>
                                        <p:cTn id="662" dur="1" fill="hold">
                                          <p:stCondLst>
                                            <p:cond delay="499"/>
                                          </p:stCondLst>
                                        </p:cTn>
                                        <p:tgtEl>
                                          <p:spTgt spid="1049"/>
                                        </p:tgtEl>
                                        <p:attrNameLst>
                                          <p:attrName>style.visibility</p:attrName>
                                        </p:attrNameLst>
                                      </p:cBhvr>
                                      <p:to>
                                        <p:strVal val="visible"/>
                                      </p:to>
                                    </p:set>
                                  </p:childTnLst>
                                </p:cTn>
                              </p:par>
                            </p:childTnLst>
                          </p:cTn>
                        </p:par>
                      </p:childTnLst>
                    </p:cTn>
                  </p:par>
                  <p:par>
                    <p:cTn id="663" fill="hold">
                      <p:stCondLst>
                        <p:cond delay="indefinite"/>
                      </p:stCondLst>
                      <p:childTnLst>
                        <p:par>
                          <p:cTn id="664" fill="hold">
                            <p:stCondLst>
                              <p:cond delay="0"/>
                            </p:stCondLst>
                            <p:childTnLst>
                              <p:par>
                                <p:cTn id="665" nodeType="clickEffect" fill="hold" presetClass="entr" presetID="1">
                                  <p:stCondLst>
                                    <p:cond delay="0"/>
                                  </p:stCondLst>
                                  <p:childTnLst>
                                    <p:set>
                                      <p:cBhvr>
                                        <p:cTn id="666" dur="1" fill="hold">
                                          <p:stCondLst>
                                            <p:cond delay="499"/>
                                          </p:stCondLst>
                                        </p:cTn>
                                        <p:tgtEl>
                                          <p:spTgt spid="1050"/>
                                        </p:tgtEl>
                                        <p:attrNameLst>
                                          <p:attrName>style.visibility</p:attrName>
                                        </p:attrNameLst>
                                      </p:cBhvr>
                                      <p:to>
                                        <p:strVal val="visible"/>
                                      </p:to>
                                    </p:set>
                                  </p:childTnLst>
                                </p:cTn>
                              </p:par>
                            </p:childTnLst>
                          </p:cTn>
                        </p:par>
                      </p:childTnLst>
                    </p:cTn>
                  </p:par>
                  <p:par>
                    <p:cTn id="667" fill="hold">
                      <p:stCondLst>
                        <p:cond delay="indefinite"/>
                      </p:stCondLst>
                      <p:childTnLst>
                        <p:par>
                          <p:cTn id="668" fill="hold">
                            <p:stCondLst>
                              <p:cond delay="0"/>
                            </p:stCondLst>
                            <p:childTnLst>
                              <p:par>
                                <p:cTn id="669" nodeType="clickEffect" fill="hold" presetClass="entr" presetID="1">
                                  <p:stCondLst>
                                    <p:cond delay="0"/>
                                  </p:stCondLst>
                                  <p:childTnLst>
                                    <p:set>
                                      <p:cBhvr>
                                        <p:cTn id="670" dur="1" fill="hold">
                                          <p:stCondLst>
                                            <p:cond delay="499"/>
                                          </p:stCondLst>
                                        </p:cTn>
                                        <p:tgtEl>
                                          <p:spTgt spid="1055"/>
                                        </p:tgtEl>
                                        <p:attrNameLst>
                                          <p:attrName>style.visibility</p:attrName>
                                        </p:attrNameLst>
                                      </p:cBhvr>
                                      <p:to>
                                        <p:strVal val="visible"/>
                                      </p:to>
                                    </p:set>
                                  </p:childTnLst>
                                </p:cTn>
                              </p:par>
                            </p:childTnLst>
                          </p:cTn>
                        </p:par>
                      </p:childTnLst>
                    </p:cTn>
                  </p:par>
                  <p:par>
                    <p:cTn id="671" fill="hold">
                      <p:stCondLst>
                        <p:cond delay="indefinite"/>
                      </p:stCondLst>
                      <p:childTnLst>
                        <p:par>
                          <p:cTn id="672" fill="hold">
                            <p:stCondLst>
                              <p:cond delay="0"/>
                            </p:stCondLst>
                            <p:childTnLst>
                              <p:par>
                                <p:cTn id="673" nodeType="clickEffect" fill="hold" presetClass="entr" presetID="1">
                                  <p:stCondLst>
                                    <p:cond delay="0"/>
                                  </p:stCondLst>
                                  <p:childTnLst>
                                    <p:set>
                                      <p:cBhvr>
                                        <p:cTn id="674" dur="1" fill="hold">
                                          <p:stCondLst>
                                            <p:cond delay="499"/>
                                          </p:stCondLst>
                                        </p:cTn>
                                        <p:tgtEl>
                                          <p:spTgt spid="1056"/>
                                        </p:tgtEl>
                                        <p:attrNameLst>
                                          <p:attrName>style.visibility</p:attrName>
                                        </p:attrNameLst>
                                      </p:cBhvr>
                                      <p:to>
                                        <p:strVal val="visible"/>
                                      </p:to>
                                    </p:set>
                                  </p:childTnLst>
                                </p:cTn>
                              </p:par>
                            </p:childTnLst>
                          </p:cTn>
                        </p:par>
                      </p:childTnLst>
                    </p:cTn>
                  </p:par>
                  <p:par>
                    <p:cTn id="675" fill="hold">
                      <p:stCondLst>
                        <p:cond delay="indefinite"/>
                      </p:stCondLst>
                      <p:childTnLst>
                        <p:par>
                          <p:cTn id="676" fill="hold">
                            <p:stCondLst>
                              <p:cond delay="0"/>
                            </p:stCondLst>
                            <p:childTnLst>
                              <p:par>
                                <p:cTn id="677" nodeType="clickEffect" fill="hold" presetClass="entr" presetID="1">
                                  <p:stCondLst>
                                    <p:cond delay="0"/>
                                  </p:stCondLst>
                                  <p:childTnLst>
                                    <p:set>
                                      <p:cBhvr>
                                        <p:cTn id="678" dur="1" fill="hold">
                                          <p:stCondLst>
                                            <p:cond delay="499"/>
                                          </p:stCondLst>
                                        </p:cTn>
                                        <p:tgtEl>
                                          <p:spTgt spid="1057"/>
                                        </p:tgtEl>
                                        <p:attrNameLst>
                                          <p:attrName>style.visibility</p:attrName>
                                        </p:attrNameLst>
                                      </p:cBhvr>
                                      <p:to>
                                        <p:strVal val="visible"/>
                                      </p:to>
                                    </p:set>
                                  </p:childTnLst>
                                </p:cTn>
                              </p:par>
                            </p:childTnLst>
                          </p:cTn>
                        </p:par>
                      </p:childTnLst>
                    </p:cTn>
                  </p:par>
                  <p:par>
                    <p:cTn id="679" fill="hold">
                      <p:stCondLst>
                        <p:cond delay="indefinite"/>
                      </p:stCondLst>
                      <p:childTnLst>
                        <p:par>
                          <p:cTn id="680" fill="hold">
                            <p:stCondLst>
                              <p:cond delay="0"/>
                            </p:stCondLst>
                            <p:childTnLst>
                              <p:par>
                                <p:cTn id="681" nodeType="clickEffect" fill="hold" presetClass="entr" presetID="1">
                                  <p:stCondLst>
                                    <p:cond delay="0"/>
                                  </p:stCondLst>
                                  <p:childTnLst>
                                    <p:set>
                                      <p:cBhvr>
                                        <p:cTn id="682" dur="1" fill="hold">
                                          <p:stCondLst>
                                            <p:cond delay="499"/>
                                          </p:stCondLst>
                                        </p:cTn>
                                        <p:tgtEl>
                                          <p:spTgt spid="1058"/>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9" name="CustomShape 1"/>
          <p:cNvSpPr/>
          <p:nvPr/>
        </p:nvSpPr>
        <p:spPr>
          <a:xfrm>
            <a:off x="380880" y="838080"/>
            <a:ext cx="1142640" cy="1114560"/>
          </a:xfrm>
          <a:prstGeom prst="rect">
            <a:avLst/>
          </a:prstGeom>
          <a:noFill/>
          <a:ln w="9360">
            <a:noFill/>
          </a:ln>
        </p:spPr>
        <p:style>
          <a:lnRef idx="0"/>
          <a:fillRef idx="0"/>
          <a:effectRef idx="0"/>
          <a:fontRef idx="minor"/>
        </p:style>
        <p:txBody>
          <a:bodyPr lIns="90000" rIns="90000" tIns="46800" bIns="46800"/>
          <a:p>
            <a:pPr>
              <a:lnSpc>
                <a:spcPct val="100000"/>
              </a:lnSpc>
              <a:spcBef>
                <a:spcPts val="1001"/>
              </a:spcBef>
            </a:pPr>
            <a:r>
              <a:rPr b="1" lang="en-IN" sz="1050" spc="-1" strike="noStrike">
                <a:solidFill>
                  <a:srgbClr val="000000"/>
                </a:solidFill>
                <a:latin typeface="Verdana"/>
              </a:rPr>
              <a:t>if (j&gt;k)</a:t>
            </a:r>
            <a:endParaRPr b="0" lang="en-IN" sz="1050" spc="-1" strike="noStrike">
              <a:latin typeface="Arial"/>
            </a:endParaRPr>
          </a:p>
          <a:p>
            <a:pPr>
              <a:lnSpc>
                <a:spcPct val="100000"/>
              </a:lnSpc>
              <a:spcBef>
                <a:spcPts val="1001"/>
              </a:spcBef>
            </a:pPr>
            <a:r>
              <a:rPr b="1" lang="en-IN" sz="1050" spc="-1" strike="noStrike">
                <a:solidFill>
                  <a:srgbClr val="000000"/>
                </a:solidFill>
                <a:latin typeface="Verdana"/>
              </a:rPr>
              <a:t>  </a:t>
            </a:r>
            <a:r>
              <a:rPr b="1" lang="en-IN" sz="1050" spc="-1" strike="noStrike">
                <a:solidFill>
                  <a:srgbClr val="000000"/>
                </a:solidFill>
                <a:latin typeface="Verdana"/>
              </a:rPr>
              <a:t>max = j</a:t>
            </a:r>
            <a:endParaRPr b="0" lang="en-IN" sz="1050" spc="-1" strike="noStrike">
              <a:latin typeface="Arial"/>
            </a:endParaRPr>
          </a:p>
          <a:p>
            <a:pPr>
              <a:lnSpc>
                <a:spcPct val="100000"/>
              </a:lnSpc>
              <a:spcBef>
                <a:spcPts val="1001"/>
              </a:spcBef>
            </a:pPr>
            <a:r>
              <a:rPr b="1" lang="en-IN" sz="1050" spc="-1" strike="noStrike">
                <a:solidFill>
                  <a:srgbClr val="000000"/>
                </a:solidFill>
                <a:latin typeface="Verdana"/>
              </a:rPr>
              <a:t>else</a:t>
            </a:r>
            <a:endParaRPr b="0" lang="en-IN" sz="1050" spc="-1" strike="noStrike">
              <a:latin typeface="Arial"/>
            </a:endParaRPr>
          </a:p>
          <a:p>
            <a:pPr>
              <a:lnSpc>
                <a:spcPct val="100000"/>
              </a:lnSpc>
              <a:spcBef>
                <a:spcPts val="1001"/>
              </a:spcBef>
            </a:pPr>
            <a:r>
              <a:rPr b="1" lang="en-IN" sz="1050" spc="-1" strike="noStrike">
                <a:solidFill>
                  <a:srgbClr val="000000"/>
                </a:solidFill>
                <a:latin typeface="Verdana"/>
              </a:rPr>
              <a:t> </a:t>
            </a:r>
            <a:r>
              <a:rPr b="1" lang="en-IN" sz="1050" spc="-1" strike="noStrike">
                <a:solidFill>
                  <a:srgbClr val="000000"/>
                </a:solidFill>
                <a:latin typeface="Verdana"/>
              </a:rPr>
              <a:t>max = k</a:t>
            </a:r>
            <a:endParaRPr b="0" lang="en-IN" sz="1050" spc="-1" strike="noStrike">
              <a:latin typeface="Arial"/>
            </a:endParaRPr>
          </a:p>
        </p:txBody>
      </p:sp>
      <p:sp>
        <p:nvSpPr>
          <p:cNvPr id="1060" name="CustomShape 2"/>
          <p:cNvSpPr/>
          <p:nvPr/>
        </p:nvSpPr>
        <p:spPr>
          <a:xfrm>
            <a:off x="1447920" y="1447920"/>
            <a:ext cx="380520" cy="304560"/>
          </a:xfrm>
          <a:custGeom>
            <a:avLst/>
            <a:gdLst/>
            <a:ahLst/>
            <a:rect l="l" t="t" r="r" b="b"/>
            <a:pathLst>
              <a:path w="1059" h="847">
                <a:moveTo>
                  <a:pt x="0" y="210"/>
                </a:moveTo>
                <a:lnTo>
                  <a:pt x="793" y="210"/>
                </a:lnTo>
                <a:lnTo>
                  <a:pt x="793" y="0"/>
                </a:lnTo>
                <a:lnTo>
                  <a:pt x="1058" y="422"/>
                </a:lnTo>
                <a:lnTo>
                  <a:pt x="793" y="846"/>
                </a:lnTo>
                <a:lnTo>
                  <a:pt x="793" y="634"/>
                </a:lnTo>
                <a:lnTo>
                  <a:pt x="0" y="634"/>
                </a:lnTo>
                <a:lnTo>
                  <a:pt x="0" y="210"/>
                </a:lnTo>
              </a:path>
            </a:pathLst>
          </a:custGeom>
          <a:solidFill>
            <a:srgbClr val="ffcccc"/>
          </a:solidFill>
          <a:ln w="9360">
            <a:solidFill>
              <a:srgbClr val="333333"/>
            </a:solidFill>
            <a:round/>
          </a:ln>
        </p:spPr>
        <p:style>
          <a:lnRef idx="0"/>
          <a:fillRef idx="0"/>
          <a:effectRef idx="0"/>
          <a:fontRef idx="minor"/>
        </p:style>
      </p:sp>
      <p:sp>
        <p:nvSpPr>
          <p:cNvPr id="1061" name="CustomShape 3"/>
          <p:cNvSpPr/>
          <p:nvPr/>
        </p:nvSpPr>
        <p:spPr>
          <a:xfrm>
            <a:off x="1905120" y="762120"/>
            <a:ext cx="3809520" cy="3429360"/>
          </a:xfrm>
          <a:prstGeom prst="rect">
            <a:avLst/>
          </a:prstGeom>
          <a:noFill/>
          <a:ln w="9360">
            <a:noFill/>
          </a:ln>
        </p:spPr>
        <p:style>
          <a:lnRef idx="0"/>
          <a:fillRef idx="0"/>
          <a:effectRef idx="0"/>
          <a:fontRef idx="minor"/>
        </p:style>
        <p:txBody>
          <a:bodyPr lIns="90000" rIns="90000" tIns="46800" bIns="46800"/>
          <a:p>
            <a:pPr>
              <a:lnSpc>
                <a:spcPct val="100000"/>
              </a:lnSpc>
              <a:spcBef>
                <a:spcPts val="1001"/>
              </a:spcBef>
            </a:pPr>
            <a:r>
              <a:rPr b="1" lang="en-IN" sz="1600" spc="-1" strike="noStrike">
                <a:solidFill>
                  <a:srgbClr val="000000"/>
                </a:solidFill>
                <a:latin typeface="Verdana"/>
              </a:rPr>
              <a:t> </a:t>
            </a:r>
            <a:r>
              <a:rPr b="1" lang="en-IN" sz="1400" spc="-1" strike="noStrike">
                <a:solidFill>
                  <a:srgbClr val="000000"/>
                </a:solidFill>
                <a:latin typeface="Verdana"/>
              </a:rPr>
              <a:t>Code_Segment:        </a:t>
            </a:r>
            <a:endParaRPr b="0" lang="en-IN" sz="1400" spc="-1" strike="noStrike">
              <a:latin typeface="Arial"/>
            </a:endParaRPr>
          </a:p>
          <a:p>
            <a:pPr>
              <a:lnSpc>
                <a:spcPct val="100000"/>
              </a:lnSpc>
              <a:spcBef>
                <a:spcPts val="1001"/>
              </a:spcBef>
            </a:pPr>
            <a:r>
              <a:rPr b="1" lang="en-IN" sz="1400" spc="-1" strike="noStrike">
                <a:solidFill>
                  <a:srgbClr val="000000"/>
                </a:solidFill>
                <a:latin typeface="Verdana"/>
              </a:rPr>
              <a:t>                </a:t>
            </a:r>
            <a:r>
              <a:rPr b="1" lang="en-IN" sz="1400" spc="-1" strike="noStrike">
                <a:solidFill>
                  <a:srgbClr val="000000"/>
                </a:solidFill>
                <a:latin typeface="Verdana"/>
              </a:rPr>
              <a:t>mov AX, [0]</a:t>
            </a:r>
            <a:endParaRPr b="0" lang="en-IN" sz="1400" spc="-1" strike="noStrike">
              <a:latin typeface="Arial"/>
            </a:endParaRPr>
          </a:p>
          <a:p>
            <a:pPr>
              <a:lnSpc>
                <a:spcPct val="100000"/>
              </a:lnSpc>
              <a:spcBef>
                <a:spcPts val="1001"/>
              </a:spcBef>
            </a:pPr>
            <a:r>
              <a:rPr b="1" lang="en-IN" sz="1400" spc="-1" strike="noStrike">
                <a:solidFill>
                  <a:srgbClr val="000000"/>
                </a:solidFill>
                <a:latin typeface="Verdana"/>
              </a:rPr>
              <a:t>                </a:t>
            </a:r>
            <a:r>
              <a:rPr b="1" lang="en-IN" sz="1400" spc="-1" strike="noStrike">
                <a:solidFill>
                  <a:srgbClr val="000000"/>
                </a:solidFill>
                <a:latin typeface="Verdana"/>
              </a:rPr>
              <a:t>mov BX, [4]</a:t>
            </a:r>
            <a:endParaRPr b="0" lang="en-IN" sz="1400" spc="-1" strike="noStrike">
              <a:latin typeface="Arial"/>
            </a:endParaRPr>
          </a:p>
          <a:p>
            <a:pPr>
              <a:lnSpc>
                <a:spcPct val="100000"/>
              </a:lnSpc>
              <a:spcBef>
                <a:spcPts val="1001"/>
              </a:spcBef>
            </a:pPr>
            <a:r>
              <a:rPr b="1" lang="en-IN" sz="1400" spc="-1" strike="noStrike">
                <a:solidFill>
                  <a:srgbClr val="000000"/>
                </a:solidFill>
                <a:latin typeface="Verdana"/>
              </a:rPr>
              <a:t>                 </a:t>
            </a:r>
            <a:r>
              <a:rPr b="1" lang="en-IN" sz="1400" spc="-1" strike="noStrike">
                <a:solidFill>
                  <a:srgbClr val="000000"/>
                </a:solidFill>
                <a:latin typeface="Verdana"/>
              </a:rPr>
              <a:t>cmp AX,BX</a:t>
            </a:r>
            <a:endParaRPr b="0" lang="en-IN" sz="1400" spc="-1" strike="noStrike">
              <a:latin typeface="Arial"/>
            </a:endParaRPr>
          </a:p>
          <a:p>
            <a:pPr>
              <a:lnSpc>
                <a:spcPct val="100000"/>
              </a:lnSpc>
              <a:spcBef>
                <a:spcPts val="1001"/>
              </a:spcBef>
            </a:pPr>
            <a:r>
              <a:rPr b="1" lang="en-IN" sz="1400" spc="-1" strike="noStrike">
                <a:solidFill>
                  <a:srgbClr val="000000"/>
                </a:solidFill>
                <a:latin typeface="Verdana"/>
              </a:rPr>
              <a:t>                 </a:t>
            </a:r>
            <a:r>
              <a:rPr b="1" lang="en-IN" sz="1400" spc="-1" strike="noStrike">
                <a:solidFill>
                  <a:srgbClr val="000000"/>
                </a:solidFill>
                <a:latin typeface="Verdana"/>
              </a:rPr>
              <a:t>jle 0x7 //Label_1</a:t>
            </a:r>
            <a:endParaRPr b="0" lang="en-IN" sz="1400" spc="-1" strike="noStrike">
              <a:latin typeface="Arial"/>
            </a:endParaRPr>
          </a:p>
          <a:p>
            <a:pPr>
              <a:lnSpc>
                <a:spcPct val="100000"/>
              </a:lnSpc>
              <a:spcBef>
                <a:spcPts val="1001"/>
              </a:spcBef>
            </a:pPr>
            <a:r>
              <a:rPr b="1" lang="en-IN" sz="1400" spc="-1" strike="noStrike">
                <a:solidFill>
                  <a:srgbClr val="000000"/>
                </a:solidFill>
                <a:latin typeface="Verdana"/>
              </a:rPr>
              <a:t>                 </a:t>
            </a:r>
            <a:r>
              <a:rPr b="1" lang="en-IN" sz="1400" spc="-1" strike="noStrike">
                <a:solidFill>
                  <a:srgbClr val="000000"/>
                </a:solidFill>
                <a:latin typeface="Verdana"/>
              </a:rPr>
              <a:t>mov [4], AX</a:t>
            </a:r>
            <a:endParaRPr b="0" lang="en-IN" sz="1400" spc="-1" strike="noStrike">
              <a:latin typeface="Arial"/>
            </a:endParaRPr>
          </a:p>
          <a:p>
            <a:pPr>
              <a:lnSpc>
                <a:spcPct val="100000"/>
              </a:lnSpc>
              <a:spcBef>
                <a:spcPts val="1001"/>
              </a:spcBef>
            </a:pPr>
            <a:r>
              <a:rPr b="1" lang="en-IN" sz="1400" spc="-1" strike="noStrike">
                <a:solidFill>
                  <a:srgbClr val="000000"/>
                </a:solidFill>
                <a:latin typeface="Verdana"/>
              </a:rPr>
              <a:t>                 </a:t>
            </a:r>
            <a:r>
              <a:rPr b="1" lang="en-IN" sz="1400" spc="-1" strike="noStrike">
                <a:solidFill>
                  <a:srgbClr val="000000"/>
                </a:solidFill>
                <a:latin typeface="Verdana"/>
              </a:rPr>
              <a:t>jmp 0x5 //Label_2</a:t>
            </a:r>
            <a:endParaRPr b="0" lang="en-IN" sz="1400" spc="-1" strike="noStrike">
              <a:latin typeface="Arial"/>
            </a:endParaRPr>
          </a:p>
          <a:p>
            <a:pPr>
              <a:lnSpc>
                <a:spcPct val="100000"/>
              </a:lnSpc>
              <a:spcBef>
                <a:spcPts val="1001"/>
              </a:spcBef>
            </a:pPr>
            <a:r>
              <a:rPr b="1" lang="en-IN" sz="1400" spc="-1" strike="noStrike">
                <a:solidFill>
                  <a:srgbClr val="000000"/>
                </a:solidFill>
                <a:latin typeface="Verdana"/>
              </a:rPr>
              <a:t> </a:t>
            </a:r>
            <a:r>
              <a:rPr b="1" lang="en-IN" sz="1400" spc="-1" strike="noStrike">
                <a:solidFill>
                  <a:srgbClr val="000000"/>
                </a:solidFill>
                <a:latin typeface="Verdana"/>
              </a:rPr>
              <a:t>Label_1: mov [4], BX</a:t>
            </a:r>
            <a:endParaRPr b="0" lang="en-IN" sz="1400" spc="-1" strike="noStrike">
              <a:latin typeface="Arial"/>
            </a:endParaRPr>
          </a:p>
          <a:p>
            <a:pPr>
              <a:lnSpc>
                <a:spcPct val="100000"/>
              </a:lnSpc>
              <a:spcBef>
                <a:spcPts val="1001"/>
              </a:spcBef>
            </a:pPr>
            <a:r>
              <a:rPr b="1" lang="en-IN" sz="1400" spc="-1" strike="noStrike">
                <a:solidFill>
                  <a:srgbClr val="000000"/>
                </a:solidFill>
                <a:latin typeface="Verdana"/>
              </a:rPr>
              <a:t> </a:t>
            </a:r>
            <a:r>
              <a:rPr b="1" lang="en-IN" sz="1400" spc="-1" strike="noStrike">
                <a:solidFill>
                  <a:srgbClr val="000000"/>
                </a:solidFill>
                <a:latin typeface="Verdana"/>
              </a:rPr>
              <a:t>Label_2: ….</a:t>
            </a:r>
            <a:endParaRPr b="0" lang="en-IN" sz="1400" spc="-1" strike="noStrike">
              <a:latin typeface="Arial"/>
            </a:endParaRPr>
          </a:p>
          <a:p>
            <a:pPr>
              <a:lnSpc>
                <a:spcPct val="100000"/>
              </a:lnSpc>
              <a:spcBef>
                <a:spcPts val="1001"/>
              </a:spcBef>
            </a:pPr>
            <a:r>
              <a:rPr b="1" lang="en-IN" sz="1600" spc="-1" strike="noStrike">
                <a:solidFill>
                  <a:srgbClr val="000000"/>
                </a:solidFill>
                <a:latin typeface="Verdana"/>
              </a:rPr>
              <a:t> </a:t>
            </a:r>
            <a:endParaRPr b="0" lang="en-IN" sz="1600" spc="-1" strike="noStrike">
              <a:latin typeface="Arial"/>
            </a:endParaRPr>
          </a:p>
        </p:txBody>
      </p:sp>
      <p:sp>
        <p:nvSpPr>
          <p:cNvPr id="1062" name="Line 4"/>
          <p:cNvSpPr/>
          <p:nvPr/>
        </p:nvSpPr>
        <p:spPr>
          <a:xfrm>
            <a:off x="228600" y="2361960"/>
            <a:ext cx="1143000" cy="1800"/>
          </a:xfrm>
          <a:prstGeom prst="line">
            <a:avLst/>
          </a:prstGeom>
          <a:ln w="9360">
            <a:solidFill>
              <a:srgbClr val="333333"/>
            </a:solidFill>
            <a:round/>
          </a:ln>
        </p:spPr>
        <p:style>
          <a:lnRef idx="0"/>
          <a:fillRef idx="0"/>
          <a:effectRef idx="0"/>
          <a:fontRef idx="minor"/>
        </p:style>
      </p:sp>
      <p:sp>
        <p:nvSpPr>
          <p:cNvPr id="1063" name="Line 5"/>
          <p:cNvSpPr/>
          <p:nvPr/>
        </p:nvSpPr>
        <p:spPr>
          <a:xfrm>
            <a:off x="228600" y="761760"/>
            <a:ext cx="1143000" cy="1800"/>
          </a:xfrm>
          <a:prstGeom prst="line">
            <a:avLst/>
          </a:prstGeom>
          <a:ln w="9360">
            <a:solidFill>
              <a:srgbClr val="333333"/>
            </a:solidFill>
            <a:round/>
          </a:ln>
        </p:spPr>
        <p:style>
          <a:lnRef idx="0"/>
          <a:fillRef idx="0"/>
          <a:effectRef idx="0"/>
          <a:fontRef idx="minor"/>
        </p:style>
      </p:sp>
      <p:sp>
        <p:nvSpPr>
          <p:cNvPr id="1064" name="Line 6"/>
          <p:cNvSpPr/>
          <p:nvPr/>
        </p:nvSpPr>
        <p:spPr>
          <a:xfrm>
            <a:off x="228600" y="761760"/>
            <a:ext cx="1440" cy="1600200"/>
          </a:xfrm>
          <a:prstGeom prst="line">
            <a:avLst/>
          </a:prstGeom>
          <a:ln w="9360">
            <a:solidFill>
              <a:srgbClr val="333333"/>
            </a:solidFill>
            <a:round/>
          </a:ln>
        </p:spPr>
        <p:style>
          <a:lnRef idx="0"/>
          <a:fillRef idx="0"/>
          <a:effectRef idx="0"/>
          <a:fontRef idx="minor"/>
        </p:style>
      </p:sp>
      <p:sp>
        <p:nvSpPr>
          <p:cNvPr id="1065" name="Line 7"/>
          <p:cNvSpPr/>
          <p:nvPr/>
        </p:nvSpPr>
        <p:spPr>
          <a:xfrm>
            <a:off x="1371600" y="761760"/>
            <a:ext cx="1440" cy="1600200"/>
          </a:xfrm>
          <a:prstGeom prst="line">
            <a:avLst/>
          </a:prstGeom>
          <a:ln w="9360">
            <a:solidFill>
              <a:srgbClr val="333333"/>
            </a:solidFill>
            <a:round/>
          </a:ln>
        </p:spPr>
        <p:style>
          <a:lnRef idx="0"/>
          <a:fillRef idx="0"/>
          <a:effectRef idx="0"/>
          <a:fontRef idx="minor"/>
        </p:style>
      </p:sp>
      <p:grpSp>
        <p:nvGrpSpPr>
          <p:cNvPr id="1066" name="Group 8"/>
          <p:cNvGrpSpPr/>
          <p:nvPr/>
        </p:nvGrpSpPr>
        <p:grpSpPr>
          <a:xfrm>
            <a:off x="2895480" y="5867280"/>
            <a:ext cx="3808080" cy="684000"/>
            <a:chOff x="2895480" y="5867280"/>
            <a:chExt cx="3808080" cy="684000"/>
          </a:xfrm>
        </p:grpSpPr>
        <p:sp>
          <p:nvSpPr>
            <p:cNvPr id="1067" name="CustomShape 9"/>
            <p:cNvSpPr/>
            <p:nvPr/>
          </p:nvSpPr>
          <p:spPr>
            <a:xfrm>
              <a:off x="2895480" y="5867280"/>
              <a:ext cx="3808080" cy="684000"/>
            </a:xfrm>
            <a:prstGeom prst="roundRect">
              <a:avLst>
                <a:gd name="adj" fmla="val 231"/>
              </a:avLst>
            </a:prstGeom>
            <a:solidFill>
              <a:srgbClr val="ffcccc"/>
            </a:solidFill>
            <a:ln w="9360">
              <a:solidFill>
                <a:srgbClr val="333333"/>
              </a:solidFill>
              <a:round/>
            </a:ln>
          </p:spPr>
          <p:style>
            <a:lnRef idx="0"/>
            <a:fillRef idx="0"/>
            <a:effectRef idx="0"/>
            <a:fontRef idx="minor"/>
          </p:style>
        </p:sp>
        <p:grpSp>
          <p:nvGrpSpPr>
            <p:cNvPr id="1068" name="Group 10"/>
            <p:cNvGrpSpPr/>
            <p:nvPr/>
          </p:nvGrpSpPr>
          <p:grpSpPr>
            <a:xfrm>
              <a:off x="2895480" y="5867280"/>
              <a:ext cx="3808080" cy="684000"/>
              <a:chOff x="2895480" y="5867280"/>
              <a:chExt cx="3808080" cy="684000"/>
            </a:xfrm>
          </p:grpSpPr>
          <p:sp>
            <p:nvSpPr>
              <p:cNvPr id="1069" name="CustomShape 11"/>
              <p:cNvSpPr/>
              <p:nvPr/>
            </p:nvSpPr>
            <p:spPr>
              <a:xfrm>
                <a:off x="2895480" y="5867280"/>
                <a:ext cx="3808080" cy="684000"/>
              </a:xfrm>
              <a:prstGeom prst="roundRect">
                <a:avLst>
                  <a:gd name="adj" fmla="val 231"/>
                </a:avLst>
              </a:prstGeom>
              <a:noFill/>
              <a:ln w="9360">
                <a:noFill/>
              </a:ln>
            </p:spPr>
            <p:style>
              <a:lnRef idx="0"/>
              <a:fillRef idx="0"/>
              <a:effectRef idx="0"/>
              <a:fontRef idx="minor"/>
            </p:style>
          </p:sp>
          <p:sp>
            <p:nvSpPr>
              <p:cNvPr id="1070" name="CustomShape 12"/>
              <p:cNvSpPr/>
              <p:nvPr/>
            </p:nvSpPr>
            <p:spPr>
              <a:xfrm>
                <a:off x="2895480" y="6040440"/>
                <a:ext cx="3808080" cy="337680"/>
              </a:xfrm>
              <a:prstGeom prst="rect">
                <a:avLst/>
              </a:prstGeom>
              <a:noFill/>
              <a:ln w="9360">
                <a:noFill/>
              </a:ln>
            </p:spPr>
            <p:style>
              <a:lnRef idx="0"/>
              <a:fillRef idx="0"/>
              <a:effectRef idx="0"/>
              <a:fontRef idx="minor"/>
            </p:style>
            <p:txBody>
              <a:bodyPr lIns="90000" rIns="90000" tIns="46800" bIns="46800" anchor="ctr"/>
              <a:p>
                <a:pPr algn="ctr">
                  <a:lnSpc>
                    <a:spcPct val="100000"/>
                  </a:lnSpc>
                </a:pPr>
                <a:r>
                  <a:rPr b="0" lang="en-IN" sz="1600" spc="-1" strike="noStrike">
                    <a:solidFill>
                      <a:srgbClr val="000000"/>
                    </a:solidFill>
                    <a:latin typeface="Verdana"/>
                  </a:rPr>
                  <a:t>Process Mobility</a:t>
                </a:r>
                <a:endParaRPr b="0" lang="en-IN" sz="1600" spc="-1" strike="noStrike">
                  <a:latin typeface="Arial"/>
                </a:endParaRPr>
              </a:p>
            </p:txBody>
          </p:sp>
        </p:grpSp>
      </p:grpSp>
      <p:sp>
        <p:nvSpPr>
          <p:cNvPr id="1071" name="Line 13"/>
          <p:cNvSpPr/>
          <p:nvPr/>
        </p:nvSpPr>
        <p:spPr>
          <a:xfrm flipV="1">
            <a:off x="1981080" y="682560"/>
            <a:ext cx="1440" cy="3435120"/>
          </a:xfrm>
          <a:prstGeom prst="line">
            <a:avLst/>
          </a:prstGeom>
          <a:ln w="9360">
            <a:solidFill>
              <a:srgbClr val="333333"/>
            </a:solidFill>
            <a:round/>
          </a:ln>
        </p:spPr>
        <p:style>
          <a:lnRef idx="0"/>
          <a:fillRef idx="0"/>
          <a:effectRef idx="0"/>
          <a:fontRef idx="minor"/>
        </p:style>
      </p:sp>
      <p:sp>
        <p:nvSpPr>
          <p:cNvPr id="1072" name="Line 14"/>
          <p:cNvSpPr/>
          <p:nvPr/>
        </p:nvSpPr>
        <p:spPr>
          <a:xfrm>
            <a:off x="1981080" y="685800"/>
            <a:ext cx="2666880" cy="1440"/>
          </a:xfrm>
          <a:prstGeom prst="line">
            <a:avLst/>
          </a:prstGeom>
          <a:ln w="9360">
            <a:solidFill>
              <a:srgbClr val="333333"/>
            </a:solidFill>
            <a:round/>
          </a:ln>
        </p:spPr>
        <p:style>
          <a:lnRef idx="0"/>
          <a:fillRef idx="0"/>
          <a:effectRef idx="0"/>
          <a:fontRef idx="minor"/>
        </p:style>
      </p:sp>
      <p:sp>
        <p:nvSpPr>
          <p:cNvPr id="1073" name="Line 15"/>
          <p:cNvSpPr/>
          <p:nvPr/>
        </p:nvSpPr>
        <p:spPr>
          <a:xfrm flipV="1">
            <a:off x="4647960" y="682560"/>
            <a:ext cx="1800" cy="3435120"/>
          </a:xfrm>
          <a:prstGeom prst="line">
            <a:avLst/>
          </a:prstGeom>
          <a:ln w="9360">
            <a:solidFill>
              <a:srgbClr val="333333"/>
            </a:solidFill>
            <a:round/>
          </a:ln>
        </p:spPr>
        <p:style>
          <a:lnRef idx="0"/>
          <a:fillRef idx="0"/>
          <a:effectRef idx="0"/>
          <a:fontRef idx="minor"/>
        </p:style>
      </p:sp>
      <p:sp>
        <p:nvSpPr>
          <p:cNvPr id="1074" name="Line 16"/>
          <p:cNvSpPr/>
          <p:nvPr/>
        </p:nvSpPr>
        <p:spPr>
          <a:xfrm>
            <a:off x="1981080" y="4114800"/>
            <a:ext cx="2666880" cy="1440"/>
          </a:xfrm>
          <a:prstGeom prst="line">
            <a:avLst/>
          </a:prstGeom>
          <a:ln w="9360">
            <a:solidFill>
              <a:srgbClr val="333333"/>
            </a:solidFill>
            <a:round/>
          </a:ln>
        </p:spPr>
        <p:style>
          <a:lnRef idx="0"/>
          <a:fillRef idx="0"/>
          <a:effectRef idx="0"/>
          <a:fontRef idx="minor"/>
        </p:style>
      </p:sp>
      <p:sp>
        <p:nvSpPr>
          <p:cNvPr id="1075" name="CustomShape 17"/>
          <p:cNvSpPr/>
          <p:nvPr/>
        </p:nvSpPr>
        <p:spPr>
          <a:xfrm>
            <a:off x="1981080" y="4114800"/>
            <a:ext cx="2666520" cy="1327680"/>
          </a:xfrm>
          <a:prstGeom prst="rect">
            <a:avLst/>
          </a:prstGeom>
          <a:noFill/>
          <a:ln w="9360">
            <a:noFill/>
          </a:ln>
        </p:spPr>
        <p:style>
          <a:lnRef idx="0"/>
          <a:fillRef idx="0"/>
          <a:effectRef idx="0"/>
          <a:fontRef idx="minor"/>
        </p:style>
        <p:txBody>
          <a:bodyPr lIns="90000" rIns="90000" tIns="46800" bIns="46800"/>
          <a:p>
            <a:pPr>
              <a:lnSpc>
                <a:spcPct val="100000"/>
              </a:lnSpc>
              <a:spcBef>
                <a:spcPts val="1001"/>
              </a:spcBef>
            </a:pPr>
            <a:r>
              <a:rPr b="1" lang="en-IN" sz="1400" spc="-1" strike="noStrike">
                <a:solidFill>
                  <a:srgbClr val="000000"/>
                </a:solidFill>
                <a:latin typeface="Verdana"/>
              </a:rPr>
              <a:t>Data Segment:</a:t>
            </a:r>
            <a:endParaRPr b="0" lang="en-IN" sz="1400" spc="-1" strike="noStrike">
              <a:latin typeface="Arial"/>
            </a:endParaRPr>
          </a:p>
          <a:p>
            <a:pPr>
              <a:lnSpc>
                <a:spcPct val="100000"/>
              </a:lnSpc>
              <a:spcBef>
                <a:spcPts val="1001"/>
              </a:spcBef>
            </a:pPr>
            <a:r>
              <a:rPr b="1" lang="en-IN" sz="1400" spc="-1" strike="noStrike">
                <a:solidFill>
                  <a:srgbClr val="000000"/>
                </a:solidFill>
                <a:latin typeface="Verdana"/>
              </a:rPr>
              <a:t>0: // Allocated for j</a:t>
            </a:r>
            <a:endParaRPr b="0" lang="en-IN" sz="1400" spc="-1" strike="noStrike">
              <a:latin typeface="Arial"/>
            </a:endParaRPr>
          </a:p>
          <a:p>
            <a:pPr>
              <a:lnSpc>
                <a:spcPct val="100000"/>
              </a:lnSpc>
              <a:spcBef>
                <a:spcPts val="1001"/>
              </a:spcBef>
            </a:pPr>
            <a:r>
              <a:rPr b="1" lang="en-IN" sz="1400" spc="-1" strike="noStrike">
                <a:solidFill>
                  <a:srgbClr val="000000"/>
                </a:solidFill>
                <a:latin typeface="Verdana"/>
              </a:rPr>
              <a:t>2: // Allocated for k</a:t>
            </a:r>
            <a:endParaRPr b="0" lang="en-IN" sz="1400" spc="-1" strike="noStrike">
              <a:latin typeface="Arial"/>
            </a:endParaRPr>
          </a:p>
          <a:p>
            <a:pPr>
              <a:lnSpc>
                <a:spcPct val="100000"/>
              </a:lnSpc>
              <a:spcBef>
                <a:spcPts val="1001"/>
              </a:spcBef>
            </a:pPr>
            <a:r>
              <a:rPr b="1" lang="en-IN" sz="1400" spc="-1" strike="noStrike">
                <a:solidFill>
                  <a:srgbClr val="000000"/>
                </a:solidFill>
                <a:latin typeface="Verdana"/>
              </a:rPr>
              <a:t>4: // Allocated for max</a:t>
            </a:r>
            <a:endParaRPr b="0" lang="en-IN" sz="1400" spc="-1" strike="noStrike">
              <a:latin typeface="Arial"/>
            </a:endParaRPr>
          </a:p>
        </p:txBody>
      </p:sp>
      <p:sp>
        <p:nvSpPr>
          <p:cNvPr id="1076" name="Line 18"/>
          <p:cNvSpPr/>
          <p:nvPr/>
        </p:nvSpPr>
        <p:spPr>
          <a:xfrm>
            <a:off x="1600200" y="2285640"/>
            <a:ext cx="1440" cy="1447920"/>
          </a:xfrm>
          <a:prstGeom prst="line">
            <a:avLst/>
          </a:prstGeom>
          <a:ln w="9360">
            <a:solidFill>
              <a:srgbClr val="333333"/>
            </a:solidFill>
            <a:round/>
          </a:ln>
        </p:spPr>
        <p:style>
          <a:lnRef idx="0"/>
          <a:fillRef idx="0"/>
          <a:effectRef idx="0"/>
          <a:fontRef idx="minor"/>
        </p:style>
      </p:sp>
      <p:sp>
        <p:nvSpPr>
          <p:cNvPr id="1077" name="Line 19"/>
          <p:cNvSpPr/>
          <p:nvPr/>
        </p:nvSpPr>
        <p:spPr>
          <a:xfrm>
            <a:off x="4647960" y="4114800"/>
            <a:ext cx="1800" cy="1447560"/>
          </a:xfrm>
          <a:prstGeom prst="line">
            <a:avLst/>
          </a:prstGeom>
          <a:ln w="9360">
            <a:solidFill>
              <a:srgbClr val="333333"/>
            </a:solidFill>
            <a:round/>
          </a:ln>
        </p:spPr>
        <p:style>
          <a:lnRef idx="0"/>
          <a:fillRef idx="0"/>
          <a:effectRef idx="0"/>
          <a:fontRef idx="minor"/>
        </p:style>
      </p:sp>
      <p:sp>
        <p:nvSpPr>
          <p:cNvPr id="1078" name="Line 20"/>
          <p:cNvSpPr/>
          <p:nvPr/>
        </p:nvSpPr>
        <p:spPr>
          <a:xfrm>
            <a:off x="1981080" y="5562360"/>
            <a:ext cx="2666880" cy="1800"/>
          </a:xfrm>
          <a:prstGeom prst="line">
            <a:avLst/>
          </a:prstGeom>
          <a:ln w="9360">
            <a:solidFill>
              <a:srgbClr val="333333"/>
            </a:solidFill>
            <a:round/>
          </a:ln>
        </p:spPr>
        <p:style>
          <a:lnRef idx="0"/>
          <a:fillRef idx="0"/>
          <a:effectRef idx="0"/>
          <a:fontRef idx="minor"/>
        </p:style>
      </p:sp>
      <p:grpSp>
        <p:nvGrpSpPr>
          <p:cNvPr id="1079" name="Group 21"/>
          <p:cNvGrpSpPr/>
          <p:nvPr/>
        </p:nvGrpSpPr>
        <p:grpSpPr>
          <a:xfrm>
            <a:off x="7086600" y="914400"/>
            <a:ext cx="1750680" cy="1141200"/>
            <a:chOff x="7086600" y="914400"/>
            <a:chExt cx="1750680" cy="1141200"/>
          </a:xfrm>
        </p:grpSpPr>
        <p:sp>
          <p:nvSpPr>
            <p:cNvPr id="1080" name="CustomShape 22"/>
            <p:cNvSpPr/>
            <p:nvPr/>
          </p:nvSpPr>
          <p:spPr>
            <a:xfrm>
              <a:off x="7086600" y="914400"/>
              <a:ext cx="1750680" cy="1141200"/>
            </a:xfrm>
            <a:prstGeom prst="roundRect">
              <a:avLst>
                <a:gd name="adj" fmla="val 139"/>
              </a:avLst>
            </a:prstGeom>
            <a:solidFill>
              <a:srgbClr val="ffcccc"/>
            </a:solidFill>
            <a:ln w="9360">
              <a:solidFill>
                <a:srgbClr val="333333"/>
              </a:solidFill>
              <a:round/>
            </a:ln>
          </p:spPr>
          <p:style>
            <a:lnRef idx="0"/>
            <a:fillRef idx="0"/>
            <a:effectRef idx="0"/>
            <a:fontRef idx="minor"/>
          </p:style>
        </p:sp>
        <p:grpSp>
          <p:nvGrpSpPr>
            <p:cNvPr id="1081" name="Group 23"/>
            <p:cNvGrpSpPr/>
            <p:nvPr/>
          </p:nvGrpSpPr>
          <p:grpSpPr>
            <a:xfrm>
              <a:off x="7086600" y="914400"/>
              <a:ext cx="1750680" cy="1141200"/>
              <a:chOff x="7086600" y="914400"/>
              <a:chExt cx="1750680" cy="1141200"/>
            </a:xfrm>
          </p:grpSpPr>
          <p:sp>
            <p:nvSpPr>
              <p:cNvPr id="1082" name="CustomShape 24"/>
              <p:cNvSpPr/>
              <p:nvPr/>
            </p:nvSpPr>
            <p:spPr>
              <a:xfrm>
                <a:off x="7086600" y="914400"/>
                <a:ext cx="1750680" cy="1141200"/>
              </a:xfrm>
              <a:prstGeom prst="roundRect">
                <a:avLst>
                  <a:gd name="adj" fmla="val 139"/>
                </a:avLst>
              </a:prstGeom>
              <a:noFill/>
              <a:ln w="9360">
                <a:noFill/>
              </a:ln>
            </p:spPr>
            <p:style>
              <a:lnRef idx="0"/>
              <a:fillRef idx="0"/>
              <a:effectRef idx="0"/>
              <a:fontRef idx="minor"/>
            </p:style>
          </p:sp>
          <p:sp>
            <p:nvSpPr>
              <p:cNvPr id="1083" name="CustomShape 25"/>
              <p:cNvSpPr/>
              <p:nvPr/>
            </p:nvSpPr>
            <p:spPr>
              <a:xfrm>
                <a:off x="7086600" y="1285200"/>
                <a:ext cx="1750680" cy="398880"/>
              </a:xfrm>
              <a:prstGeom prst="rect">
                <a:avLst/>
              </a:prstGeom>
              <a:noFill/>
              <a:ln w="9360">
                <a:noFill/>
              </a:ln>
            </p:spPr>
            <p:style>
              <a:lnRef idx="0"/>
              <a:fillRef idx="0"/>
              <a:effectRef idx="0"/>
              <a:fontRef idx="minor"/>
            </p:style>
            <p:txBody>
              <a:bodyPr lIns="90000" rIns="90000" tIns="46800" bIns="46800" anchor="ctr"/>
              <a:p>
                <a:pPr algn="ctr">
                  <a:lnSpc>
                    <a:spcPct val="100000"/>
                  </a:lnSpc>
                </a:pPr>
                <a:r>
                  <a:rPr b="1" lang="en-IN" sz="1000" spc="-1" strike="noStrike">
                    <a:solidFill>
                      <a:srgbClr val="000000"/>
                    </a:solidFill>
                    <a:latin typeface="Verdana"/>
                  </a:rPr>
                  <a:t>Operating System</a:t>
                </a:r>
                <a:endParaRPr b="0" lang="en-IN" sz="1000" spc="-1" strike="noStrike">
                  <a:latin typeface="Arial"/>
                </a:endParaRPr>
              </a:p>
              <a:p>
                <a:pPr algn="ctr">
                  <a:lnSpc>
                    <a:spcPct val="100000"/>
                  </a:lnSpc>
                </a:pPr>
                <a:r>
                  <a:rPr b="1" lang="en-IN" sz="1000" spc="-1" strike="noStrike">
                    <a:solidFill>
                      <a:srgbClr val="000000"/>
                    </a:solidFill>
                    <a:latin typeface="Verdana"/>
                  </a:rPr>
                  <a:t>(Kernel)</a:t>
                </a:r>
                <a:endParaRPr b="0" lang="en-IN" sz="1000" spc="-1" strike="noStrike">
                  <a:latin typeface="Arial"/>
                </a:endParaRPr>
              </a:p>
            </p:txBody>
          </p:sp>
        </p:grpSp>
      </p:grpSp>
      <p:grpSp>
        <p:nvGrpSpPr>
          <p:cNvPr id="1084" name="Group 26"/>
          <p:cNvGrpSpPr/>
          <p:nvPr/>
        </p:nvGrpSpPr>
        <p:grpSpPr>
          <a:xfrm>
            <a:off x="7162920" y="380880"/>
            <a:ext cx="1522080" cy="379080"/>
            <a:chOff x="7162920" y="380880"/>
            <a:chExt cx="1522080" cy="379080"/>
          </a:xfrm>
        </p:grpSpPr>
        <p:sp>
          <p:nvSpPr>
            <p:cNvPr id="1085" name="CustomShape 27"/>
            <p:cNvSpPr/>
            <p:nvPr/>
          </p:nvSpPr>
          <p:spPr>
            <a:xfrm>
              <a:off x="7162920" y="380880"/>
              <a:ext cx="1522080" cy="379080"/>
            </a:xfrm>
            <a:prstGeom prst="roundRect">
              <a:avLst>
                <a:gd name="adj" fmla="val 417"/>
              </a:avLst>
            </a:prstGeom>
            <a:noFill/>
            <a:ln w="9360">
              <a:solidFill>
                <a:srgbClr val="333333"/>
              </a:solidFill>
              <a:round/>
            </a:ln>
          </p:spPr>
          <p:style>
            <a:lnRef idx="0"/>
            <a:fillRef idx="0"/>
            <a:effectRef idx="0"/>
            <a:fontRef idx="minor"/>
          </p:style>
        </p:sp>
        <p:grpSp>
          <p:nvGrpSpPr>
            <p:cNvPr id="1086" name="Group 28"/>
            <p:cNvGrpSpPr/>
            <p:nvPr/>
          </p:nvGrpSpPr>
          <p:grpSpPr>
            <a:xfrm>
              <a:off x="7162920" y="380880"/>
              <a:ext cx="1522080" cy="379080"/>
              <a:chOff x="7162920" y="380880"/>
              <a:chExt cx="1522080" cy="379080"/>
            </a:xfrm>
          </p:grpSpPr>
          <p:sp>
            <p:nvSpPr>
              <p:cNvPr id="1087" name="CustomShape 29"/>
              <p:cNvSpPr/>
              <p:nvPr/>
            </p:nvSpPr>
            <p:spPr>
              <a:xfrm>
                <a:off x="7162920" y="380880"/>
                <a:ext cx="1522080" cy="379080"/>
              </a:xfrm>
              <a:prstGeom prst="roundRect">
                <a:avLst>
                  <a:gd name="adj" fmla="val 417"/>
                </a:avLst>
              </a:prstGeom>
              <a:noFill/>
              <a:ln w="9360">
                <a:noFill/>
              </a:ln>
            </p:spPr>
            <p:style>
              <a:lnRef idx="0"/>
              <a:fillRef idx="0"/>
              <a:effectRef idx="0"/>
              <a:fontRef idx="minor"/>
            </p:style>
          </p:sp>
          <p:sp>
            <p:nvSpPr>
              <p:cNvPr id="1088" name="CustomShape 30"/>
              <p:cNvSpPr/>
              <p:nvPr/>
            </p:nvSpPr>
            <p:spPr>
              <a:xfrm>
                <a:off x="7162920" y="448200"/>
                <a:ext cx="1522080" cy="246600"/>
              </a:xfrm>
              <a:prstGeom prst="rect">
                <a:avLst/>
              </a:prstGeom>
              <a:noFill/>
              <a:ln w="9360">
                <a:noFill/>
              </a:ln>
            </p:spPr>
            <p:style>
              <a:lnRef idx="0"/>
              <a:fillRef idx="0"/>
              <a:effectRef idx="0"/>
              <a:fontRef idx="minor"/>
            </p:style>
            <p:txBody>
              <a:bodyPr lIns="90000" rIns="90000" tIns="46800" bIns="46800" anchor="ctr"/>
              <a:p>
                <a:pPr algn="ctr">
                  <a:lnSpc>
                    <a:spcPct val="100000"/>
                  </a:lnSpc>
                </a:pPr>
                <a:r>
                  <a:rPr b="1" lang="en-IN" sz="1000" spc="-1" strike="noStrike">
                    <a:solidFill>
                      <a:srgbClr val="000000"/>
                    </a:solidFill>
                    <a:latin typeface="Verdana"/>
                  </a:rPr>
                  <a:t>Main Memory</a:t>
                </a:r>
                <a:endParaRPr b="0" lang="en-IN" sz="1000" spc="-1" strike="noStrike">
                  <a:latin typeface="Arial"/>
                </a:endParaRPr>
              </a:p>
            </p:txBody>
          </p:sp>
        </p:grpSp>
      </p:grpSp>
      <p:grpSp>
        <p:nvGrpSpPr>
          <p:cNvPr id="1089" name="Group 31"/>
          <p:cNvGrpSpPr/>
          <p:nvPr/>
        </p:nvGrpSpPr>
        <p:grpSpPr>
          <a:xfrm>
            <a:off x="7086600" y="2057400"/>
            <a:ext cx="1750680" cy="988560"/>
            <a:chOff x="7086600" y="2057400"/>
            <a:chExt cx="1750680" cy="988560"/>
          </a:xfrm>
        </p:grpSpPr>
        <p:sp>
          <p:nvSpPr>
            <p:cNvPr id="1090" name="CustomShape 32"/>
            <p:cNvSpPr/>
            <p:nvPr/>
          </p:nvSpPr>
          <p:spPr>
            <a:xfrm>
              <a:off x="7086600" y="2057400"/>
              <a:ext cx="1750680" cy="988560"/>
            </a:xfrm>
            <a:prstGeom prst="roundRect">
              <a:avLst>
                <a:gd name="adj" fmla="val 157"/>
              </a:avLst>
            </a:prstGeom>
            <a:solidFill>
              <a:srgbClr val="ff6600"/>
            </a:solidFill>
            <a:ln w="9360">
              <a:solidFill>
                <a:srgbClr val="333333"/>
              </a:solidFill>
              <a:round/>
            </a:ln>
          </p:spPr>
          <p:style>
            <a:lnRef idx="0"/>
            <a:fillRef idx="0"/>
            <a:effectRef idx="0"/>
            <a:fontRef idx="minor"/>
          </p:style>
        </p:sp>
        <p:grpSp>
          <p:nvGrpSpPr>
            <p:cNvPr id="1091" name="Group 33"/>
            <p:cNvGrpSpPr/>
            <p:nvPr/>
          </p:nvGrpSpPr>
          <p:grpSpPr>
            <a:xfrm>
              <a:off x="7086600" y="2057400"/>
              <a:ext cx="1750680" cy="988560"/>
              <a:chOff x="7086600" y="2057400"/>
              <a:chExt cx="1750680" cy="988560"/>
            </a:xfrm>
          </p:grpSpPr>
          <p:sp>
            <p:nvSpPr>
              <p:cNvPr id="1092" name="CustomShape 34"/>
              <p:cNvSpPr/>
              <p:nvPr/>
            </p:nvSpPr>
            <p:spPr>
              <a:xfrm>
                <a:off x="7086600" y="2057400"/>
                <a:ext cx="1750680" cy="988560"/>
              </a:xfrm>
              <a:prstGeom prst="roundRect">
                <a:avLst>
                  <a:gd name="adj" fmla="val 157"/>
                </a:avLst>
              </a:prstGeom>
              <a:noFill/>
              <a:ln w="9360">
                <a:noFill/>
              </a:ln>
            </p:spPr>
            <p:style>
              <a:lnRef idx="0"/>
              <a:fillRef idx="0"/>
              <a:effectRef idx="0"/>
              <a:fontRef idx="minor"/>
            </p:style>
          </p:sp>
          <p:sp>
            <p:nvSpPr>
              <p:cNvPr id="1093" name="CustomShape 35"/>
              <p:cNvSpPr/>
              <p:nvPr/>
            </p:nvSpPr>
            <p:spPr>
              <a:xfrm>
                <a:off x="7086600" y="2352240"/>
                <a:ext cx="1750680" cy="398880"/>
              </a:xfrm>
              <a:prstGeom prst="rect">
                <a:avLst/>
              </a:prstGeom>
              <a:noFill/>
              <a:ln w="9360">
                <a:noFill/>
              </a:ln>
            </p:spPr>
            <p:style>
              <a:lnRef idx="0"/>
              <a:fillRef idx="0"/>
              <a:effectRef idx="0"/>
              <a:fontRef idx="minor"/>
            </p:style>
            <p:txBody>
              <a:bodyPr lIns="90000" rIns="90000" tIns="46800" bIns="46800" anchor="ctr"/>
              <a:p>
                <a:pPr algn="ctr">
                  <a:lnSpc>
                    <a:spcPct val="100000"/>
                  </a:lnSpc>
                </a:pPr>
                <a:r>
                  <a:rPr b="1" lang="en-IN" sz="1000" spc="-1" strike="noStrike">
                    <a:solidFill>
                      <a:srgbClr val="000000"/>
                    </a:solidFill>
                    <a:latin typeface="Verdana"/>
                  </a:rPr>
                  <a:t>Other User</a:t>
                </a:r>
                <a:endParaRPr b="0" lang="en-IN" sz="1000" spc="-1" strike="noStrike">
                  <a:latin typeface="Arial"/>
                </a:endParaRPr>
              </a:p>
              <a:p>
                <a:pPr algn="ctr">
                  <a:lnSpc>
                    <a:spcPct val="100000"/>
                  </a:lnSpc>
                </a:pPr>
                <a:r>
                  <a:rPr b="1" lang="en-IN" sz="1000" spc="-1" strike="noStrike">
                    <a:solidFill>
                      <a:srgbClr val="000000"/>
                    </a:solidFill>
                    <a:latin typeface="Verdana"/>
                  </a:rPr>
                  <a:t>Process</a:t>
                </a:r>
                <a:endParaRPr b="0" lang="en-IN" sz="1000" spc="-1" strike="noStrike">
                  <a:latin typeface="Arial"/>
                </a:endParaRPr>
              </a:p>
            </p:txBody>
          </p:sp>
        </p:grpSp>
      </p:grpSp>
      <p:grpSp>
        <p:nvGrpSpPr>
          <p:cNvPr id="1094" name="Group 36"/>
          <p:cNvGrpSpPr/>
          <p:nvPr/>
        </p:nvGrpSpPr>
        <p:grpSpPr>
          <a:xfrm>
            <a:off x="7086600" y="3048120"/>
            <a:ext cx="1750680" cy="988560"/>
            <a:chOff x="7086600" y="3048120"/>
            <a:chExt cx="1750680" cy="988560"/>
          </a:xfrm>
        </p:grpSpPr>
        <p:sp>
          <p:nvSpPr>
            <p:cNvPr id="1095" name="CustomShape 37"/>
            <p:cNvSpPr/>
            <p:nvPr/>
          </p:nvSpPr>
          <p:spPr>
            <a:xfrm>
              <a:off x="7086600" y="3048120"/>
              <a:ext cx="1750680" cy="988560"/>
            </a:xfrm>
            <a:prstGeom prst="roundRect">
              <a:avLst>
                <a:gd name="adj" fmla="val 157"/>
              </a:avLst>
            </a:prstGeom>
            <a:solidFill>
              <a:srgbClr val="00ffff"/>
            </a:solidFill>
            <a:ln w="9360">
              <a:solidFill>
                <a:srgbClr val="333333"/>
              </a:solidFill>
              <a:round/>
            </a:ln>
          </p:spPr>
          <p:style>
            <a:lnRef idx="0"/>
            <a:fillRef idx="0"/>
            <a:effectRef idx="0"/>
            <a:fontRef idx="minor"/>
          </p:style>
        </p:sp>
        <p:grpSp>
          <p:nvGrpSpPr>
            <p:cNvPr id="1096" name="Group 38"/>
            <p:cNvGrpSpPr/>
            <p:nvPr/>
          </p:nvGrpSpPr>
          <p:grpSpPr>
            <a:xfrm>
              <a:off x="7086600" y="3048120"/>
              <a:ext cx="1750680" cy="988560"/>
              <a:chOff x="7086600" y="3048120"/>
              <a:chExt cx="1750680" cy="988560"/>
            </a:xfrm>
          </p:grpSpPr>
          <p:sp>
            <p:nvSpPr>
              <p:cNvPr id="1097" name="CustomShape 39"/>
              <p:cNvSpPr/>
              <p:nvPr/>
            </p:nvSpPr>
            <p:spPr>
              <a:xfrm>
                <a:off x="7086600" y="3048120"/>
                <a:ext cx="1750680" cy="988560"/>
              </a:xfrm>
              <a:prstGeom prst="roundRect">
                <a:avLst>
                  <a:gd name="adj" fmla="val 157"/>
                </a:avLst>
              </a:prstGeom>
              <a:noFill/>
              <a:ln w="9360">
                <a:noFill/>
              </a:ln>
            </p:spPr>
            <p:style>
              <a:lnRef idx="0"/>
              <a:fillRef idx="0"/>
              <a:effectRef idx="0"/>
              <a:fontRef idx="minor"/>
            </p:style>
          </p:sp>
          <p:sp>
            <p:nvSpPr>
              <p:cNvPr id="1098" name="CustomShape 40"/>
              <p:cNvSpPr/>
              <p:nvPr/>
            </p:nvSpPr>
            <p:spPr>
              <a:xfrm>
                <a:off x="7086600" y="3342600"/>
                <a:ext cx="1750680" cy="398880"/>
              </a:xfrm>
              <a:prstGeom prst="rect">
                <a:avLst/>
              </a:prstGeom>
              <a:noFill/>
              <a:ln w="9360">
                <a:noFill/>
              </a:ln>
            </p:spPr>
            <p:style>
              <a:lnRef idx="0"/>
              <a:fillRef idx="0"/>
              <a:effectRef idx="0"/>
              <a:fontRef idx="minor"/>
            </p:style>
            <p:txBody>
              <a:bodyPr lIns="90000" rIns="90000" tIns="46800" bIns="46800" anchor="ctr"/>
              <a:p>
                <a:pPr algn="ctr">
                  <a:lnSpc>
                    <a:spcPct val="100000"/>
                  </a:lnSpc>
                </a:pPr>
                <a:r>
                  <a:rPr b="1" lang="en-IN" sz="1000" spc="-1" strike="noStrike">
                    <a:solidFill>
                      <a:srgbClr val="000000"/>
                    </a:solidFill>
                    <a:latin typeface="Verdana"/>
                  </a:rPr>
                  <a:t>Our Code </a:t>
                </a:r>
                <a:endParaRPr b="0" lang="en-IN" sz="1000" spc="-1" strike="noStrike">
                  <a:latin typeface="Arial"/>
                </a:endParaRPr>
              </a:p>
              <a:p>
                <a:pPr algn="ctr">
                  <a:lnSpc>
                    <a:spcPct val="100000"/>
                  </a:lnSpc>
                </a:pPr>
                <a:r>
                  <a:rPr b="1" lang="en-IN" sz="1000" spc="-1" strike="noStrike">
                    <a:solidFill>
                      <a:srgbClr val="000000"/>
                    </a:solidFill>
                    <a:latin typeface="Verdana"/>
                  </a:rPr>
                  <a:t>Segment</a:t>
                </a:r>
                <a:endParaRPr b="0" lang="en-IN" sz="1000" spc="-1" strike="noStrike">
                  <a:latin typeface="Arial"/>
                </a:endParaRPr>
              </a:p>
            </p:txBody>
          </p:sp>
        </p:grpSp>
      </p:grpSp>
      <p:grpSp>
        <p:nvGrpSpPr>
          <p:cNvPr id="1099" name="Group 41"/>
          <p:cNvGrpSpPr/>
          <p:nvPr/>
        </p:nvGrpSpPr>
        <p:grpSpPr>
          <a:xfrm>
            <a:off x="7086600" y="4038480"/>
            <a:ext cx="1750680" cy="684000"/>
            <a:chOff x="7086600" y="4038480"/>
            <a:chExt cx="1750680" cy="684000"/>
          </a:xfrm>
        </p:grpSpPr>
        <p:sp>
          <p:nvSpPr>
            <p:cNvPr id="1100" name="CustomShape 42"/>
            <p:cNvSpPr/>
            <p:nvPr/>
          </p:nvSpPr>
          <p:spPr>
            <a:xfrm>
              <a:off x="7086600" y="4038480"/>
              <a:ext cx="1750680" cy="684000"/>
            </a:xfrm>
            <a:prstGeom prst="roundRect">
              <a:avLst>
                <a:gd name="adj" fmla="val 231"/>
              </a:avLst>
            </a:prstGeom>
            <a:solidFill>
              <a:srgbClr val="ff6600"/>
            </a:solidFill>
            <a:ln w="9360">
              <a:solidFill>
                <a:srgbClr val="333333"/>
              </a:solidFill>
              <a:round/>
            </a:ln>
          </p:spPr>
          <p:style>
            <a:lnRef idx="0"/>
            <a:fillRef idx="0"/>
            <a:effectRef idx="0"/>
            <a:fontRef idx="minor"/>
          </p:style>
        </p:sp>
        <p:grpSp>
          <p:nvGrpSpPr>
            <p:cNvPr id="1101" name="Group 43"/>
            <p:cNvGrpSpPr/>
            <p:nvPr/>
          </p:nvGrpSpPr>
          <p:grpSpPr>
            <a:xfrm>
              <a:off x="7086600" y="4038480"/>
              <a:ext cx="1750680" cy="684000"/>
              <a:chOff x="7086600" y="4038480"/>
              <a:chExt cx="1750680" cy="684000"/>
            </a:xfrm>
          </p:grpSpPr>
          <p:sp>
            <p:nvSpPr>
              <p:cNvPr id="1102" name="CustomShape 44"/>
              <p:cNvSpPr/>
              <p:nvPr/>
            </p:nvSpPr>
            <p:spPr>
              <a:xfrm>
                <a:off x="7086600" y="4038480"/>
                <a:ext cx="1750680" cy="684000"/>
              </a:xfrm>
              <a:prstGeom prst="roundRect">
                <a:avLst>
                  <a:gd name="adj" fmla="val 231"/>
                </a:avLst>
              </a:prstGeom>
              <a:noFill/>
              <a:ln w="9360">
                <a:noFill/>
              </a:ln>
            </p:spPr>
            <p:style>
              <a:lnRef idx="0"/>
              <a:fillRef idx="0"/>
              <a:effectRef idx="0"/>
              <a:fontRef idx="minor"/>
            </p:style>
          </p:sp>
          <p:sp>
            <p:nvSpPr>
              <p:cNvPr id="1103" name="CustomShape 45"/>
              <p:cNvSpPr/>
              <p:nvPr/>
            </p:nvSpPr>
            <p:spPr>
              <a:xfrm>
                <a:off x="7086600" y="4181040"/>
                <a:ext cx="1750680" cy="398880"/>
              </a:xfrm>
              <a:prstGeom prst="rect">
                <a:avLst/>
              </a:prstGeom>
              <a:noFill/>
              <a:ln w="9360">
                <a:noFill/>
              </a:ln>
            </p:spPr>
            <p:style>
              <a:lnRef idx="0"/>
              <a:fillRef idx="0"/>
              <a:effectRef idx="0"/>
              <a:fontRef idx="minor"/>
            </p:style>
            <p:txBody>
              <a:bodyPr lIns="90000" rIns="90000" tIns="46800" bIns="46800" anchor="ctr"/>
              <a:p>
                <a:pPr algn="ctr">
                  <a:lnSpc>
                    <a:spcPct val="100000"/>
                  </a:lnSpc>
                </a:pPr>
                <a:r>
                  <a:rPr b="1" lang="en-IN" sz="1000" spc="-1" strike="noStrike">
                    <a:solidFill>
                      <a:srgbClr val="000000"/>
                    </a:solidFill>
                    <a:latin typeface="Verdana"/>
                  </a:rPr>
                  <a:t>Vacant</a:t>
                </a:r>
                <a:endParaRPr b="0" lang="en-IN" sz="1000" spc="-1" strike="noStrike">
                  <a:latin typeface="Arial"/>
                </a:endParaRPr>
              </a:p>
              <a:p>
                <a:pPr algn="ctr">
                  <a:lnSpc>
                    <a:spcPct val="100000"/>
                  </a:lnSpc>
                </a:pPr>
                <a:r>
                  <a:rPr b="1" lang="en-IN" sz="1000" spc="-1" strike="noStrike">
                    <a:solidFill>
                      <a:srgbClr val="000000"/>
                    </a:solidFill>
                    <a:latin typeface="Verdana"/>
                  </a:rPr>
                  <a:t>Space</a:t>
                </a:r>
                <a:endParaRPr b="0" lang="en-IN" sz="1000" spc="-1" strike="noStrike">
                  <a:latin typeface="Arial"/>
                </a:endParaRPr>
              </a:p>
            </p:txBody>
          </p:sp>
        </p:grpSp>
      </p:grpSp>
      <p:grpSp>
        <p:nvGrpSpPr>
          <p:cNvPr id="1104" name="Group 46"/>
          <p:cNvGrpSpPr/>
          <p:nvPr/>
        </p:nvGrpSpPr>
        <p:grpSpPr>
          <a:xfrm>
            <a:off x="7086600" y="4724280"/>
            <a:ext cx="1750680" cy="684000"/>
            <a:chOff x="7086600" y="4724280"/>
            <a:chExt cx="1750680" cy="684000"/>
          </a:xfrm>
        </p:grpSpPr>
        <p:sp>
          <p:nvSpPr>
            <p:cNvPr id="1105" name="CustomShape 47"/>
            <p:cNvSpPr/>
            <p:nvPr/>
          </p:nvSpPr>
          <p:spPr>
            <a:xfrm>
              <a:off x="7086600" y="4724280"/>
              <a:ext cx="1750680" cy="684000"/>
            </a:xfrm>
            <a:prstGeom prst="roundRect">
              <a:avLst>
                <a:gd name="adj" fmla="val 231"/>
              </a:avLst>
            </a:prstGeom>
            <a:solidFill>
              <a:srgbClr val="00ccff"/>
            </a:solidFill>
            <a:ln w="9360">
              <a:solidFill>
                <a:srgbClr val="333333"/>
              </a:solidFill>
              <a:round/>
            </a:ln>
          </p:spPr>
          <p:style>
            <a:lnRef idx="0"/>
            <a:fillRef idx="0"/>
            <a:effectRef idx="0"/>
            <a:fontRef idx="minor"/>
          </p:style>
        </p:sp>
        <p:grpSp>
          <p:nvGrpSpPr>
            <p:cNvPr id="1106" name="Group 48"/>
            <p:cNvGrpSpPr/>
            <p:nvPr/>
          </p:nvGrpSpPr>
          <p:grpSpPr>
            <a:xfrm>
              <a:off x="7086600" y="4724280"/>
              <a:ext cx="1750680" cy="684000"/>
              <a:chOff x="7086600" y="4724280"/>
              <a:chExt cx="1750680" cy="684000"/>
            </a:xfrm>
          </p:grpSpPr>
          <p:sp>
            <p:nvSpPr>
              <p:cNvPr id="1107" name="CustomShape 49"/>
              <p:cNvSpPr/>
              <p:nvPr/>
            </p:nvSpPr>
            <p:spPr>
              <a:xfrm>
                <a:off x="7086600" y="4724280"/>
                <a:ext cx="1750680" cy="684000"/>
              </a:xfrm>
              <a:prstGeom prst="roundRect">
                <a:avLst>
                  <a:gd name="adj" fmla="val 231"/>
                </a:avLst>
              </a:prstGeom>
              <a:noFill/>
              <a:ln w="9360">
                <a:noFill/>
              </a:ln>
            </p:spPr>
            <p:style>
              <a:lnRef idx="0"/>
              <a:fillRef idx="0"/>
              <a:effectRef idx="0"/>
              <a:fontRef idx="minor"/>
            </p:style>
          </p:sp>
          <p:sp>
            <p:nvSpPr>
              <p:cNvPr id="1108" name="CustomShape 50"/>
              <p:cNvSpPr/>
              <p:nvPr/>
            </p:nvSpPr>
            <p:spPr>
              <a:xfrm>
                <a:off x="7086600" y="4866840"/>
                <a:ext cx="1750680" cy="398880"/>
              </a:xfrm>
              <a:prstGeom prst="rect">
                <a:avLst/>
              </a:prstGeom>
              <a:noFill/>
              <a:ln w="9360">
                <a:noFill/>
              </a:ln>
            </p:spPr>
            <p:style>
              <a:lnRef idx="0"/>
              <a:fillRef idx="0"/>
              <a:effectRef idx="0"/>
              <a:fontRef idx="minor"/>
            </p:style>
            <p:txBody>
              <a:bodyPr lIns="90000" rIns="90000" tIns="46800" bIns="46800" anchor="ctr"/>
              <a:p>
                <a:pPr algn="ctr">
                  <a:lnSpc>
                    <a:spcPct val="100000"/>
                  </a:lnSpc>
                </a:pPr>
                <a:r>
                  <a:rPr b="1" lang="en-IN" sz="1000" spc="-1" strike="noStrike">
                    <a:solidFill>
                      <a:srgbClr val="000000"/>
                    </a:solidFill>
                    <a:latin typeface="Verdana"/>
                  </a:rPr>
                  <a:t>Our Data</a:t>
                </a:r>
                <a:endParaRPr b="0" lang="en-IN" sz="1000" spc="-1" strike="noStrike">
                  <a:latin typeface="Arial"/>
                </a:endParaRPr>
              </a:p>
              <a:p>
                <a:pPr algn="ctr">
                  <a:lnSpc>
                    <a:spcPct val="100000"/>
                  </a:lnSpc>
                </a:pPr>
                <a:r>
                  <a:rPr b="1" lang="en-IN" sz="1000" spc="-1" strike="noStrike">
                    <a:solidFill>
                      <a:srgbClr val="000000"/>
                    </a:solidFill>
                    <a:latin typeface="Verdana"/>
                  </a:rPr>
                  <a:t>Segment</a:t>
                </a:r>
                <a:endParaRPr b="0" lang="en-IN" sz="1000" spc="-1" strike="noStrike">
                  <a:latin typeface="Arial"/>
                </a:endParaRPr>
              </a:p>
            </p:txBody>
          </p:sp>
        </p:grpSp>
      </p:grpSp>
      <p:grpSp>
        <p:nvGrpSpPr>
          <p:cNvPr id="1109" name="Group 51"/>
          <p:cNvGrpSpPr/>
          <p:nvPr/>
        </p:nvGrpSpPr>
        <p:grpSpPr>
          <a:xfrm>
            <a:off x="7086600" y="5410080"/>
            <a:ext cx="1750680" cy="684000"/>
            <a:chOff x="7086600" y="5410080"/>
            <a:chExt cx="1750680" cy="684000"/>
          </a:xfrm>
        </p:grpSpPr>
        <p:sp>
          <p:nvSpPr>
            <p:cNvPr id="1110" name="CustomShape 52"/>
            <p:cNvSpPr/>
            <p:nvPr/>
          </p:nvSpPr>
          <p:spPr>
            <a:xfrm>
              <a:off x="7086600" y="5410080"/>
              <a:ext cx="1750680" cy="684000"/>
            </a:xfrm>
            <a:prstGeom prst="roundRect">
              <a:avLst>
                <a:gd name="adj" fmla="val 231"/>
              </a:avLst>
            </a:prstGeom>
            <a:solidFill>
              <a:srgbClr val="ff6600"/>
            </a:solidFill>
            <a:ln w="9360">
              <a:solidFill>
                <a:srgbClr val="333333"/>
              </a:solidFill>
              <a:round/>
            </a:ln>
          </p:spPr>
          <p:style>
            <a:lnRef idx="0"/>
            <a:fillRef idx="0"/>
            <a:effectRef idx="0"/>
            <a:fontRef idx="minor"/>
          </p:style>
        </p:sp>
        <p:grpSp>
          <p:nvGrpSpPr>
            <p:cNvPr id="1111" name="Group 53"/>
            <p:cNvGrpSpPr/>
            <p:nvPr/>
          </p:nvGrpSpPr>
          <p:grpSpPr>
            <a:xfrm>
              <a:off x="7086600" y="5410080"/>
              <a:ext cx="1750680" cy="684000"/>
              <a:chOff x="7086600" y="5410080"/>
              <a:chExt cx="1750680" cy="684000"/>
            </a:xfrm>
          </p:grpSpPr>
          <p:sp>
            <p:nvSpPr>
              <p:cNvPr id="1112" name="CustomShape 54"/>
              <p:cNvSpPr/>
              <p:nvPr/>
            </p:nvSpPr>
            <p:spPr>
              <a:xfrm>
                <a:off x="7086600" y="5410080"/>
                <a:ext cx="1750680" cy="684000"/>
              </a:xfrm>
              <a:prstGeom prst="roundRect">
                <a:avLst>
                  <a:gd name="adj" fmla="val 231"/>
                </a:avLst>
              </a:prstGeom>
              <a:noFill/>
              <a:ln w="9360">
                <a:noFill/>
              </a:ln>
            </p:spPr>
            <p:style>
              <a:lnRef idx="0"/>
              <a:fillRef idx="0"/>
              <a:effectRef idx="0"/>
              <a:fontRef idx="minor"/>
            </p:style>
          </p:sp>
          <p:sp>
            <p:nvSpPr>
              <p:cNvPr id="1113" name="CustomShape 55"/>
              <p:cNvSpPr/>
              <p:nvPr/>
            </p:nvSpPr>
            <p:spPr>
              <a:xfrm>
                <a:off x="7086600" y="5552640"/>
                <a:ext cx="1750680" cy="398880"/>
              </a:xfrm>
              <a:prstGeom prst="rect">
                <a:avLst/>
              </a:prstGeom>
              <a:noFill/>
              <a:ln w="9360">
                <a:noFill/>
              </a:ln>
            </p:spPr>
            <p:style>
              <a:lnRef idx="0"/>
              <a:fillRef idx="0"/>
              <a:effectRef idx="0"/>
              <a:fontRef idx="minor"/>
            </p:style>
            <p:txBody>
              <a:bodyPr lIns="90000" rIns="90000" tIns="46800" bIns="46800" anchor="ctr"/>
              <a:p>
                <a:pPr algn="ctr">
                  <a:lnSpc>
                    <a:spcPct val="100000"/>
                  </a:lnSpc>
                </a:pPr>
                <a:r>
                  <a:rPr b="1" lang="en-IN" sz="1000" spc="-1" strike="noStrike">
                    <a:solidFill>
                      <a:srgbClr val="000000"/>
                    </a:solidFill>
                    <a:latin typeface="Verdana"/>
                  </a:rPr>
                  <a:t>Vacant </a:t>
                </a:r>
                <a:endParaRPr b="0" lang="en-IN" sz="1000" spc="-1" strike="noStrike">
                  <a:latin typeface="Arial"/>
                </a:endParaRPr>
              </a:p>
              <a:p>
                <a:pPr algn="ctr">
                  <a:lnSpc>
                    <a:spcPct val="100000"/>
                  </a:lnSpc>
                </a:pPr>
                <a:r>
                  <a:rPr b="1" lang="en-IN" sz="1000" spc="-1" strike="noStrike">
                    <a:solidFill>
                      <a:srgbClr val="000000"/>
                    </a:solidFill>
                    <a:latin typeface="Verdana"/>
                  </a:rPr>
                  <a:t>Space</a:t>
                </a:r>
                <a:endParaRPr b="0" lang="en-IN" sz="1000" spc="-1" strike="noStrike">
                  <a:latin typeface="Arial"/>
                </a:endParaRPr>
              </a:p>
            </p:txBody>
          </p:sp>
        </p:grpSp>
      </p:grpSp>
      <p:sp>
        <p:nvSpPr>
          <p:cNvPr id="1114" name="CustomShape 56"/>
          <p:cNvSpPr/>
          <p:nvPr/>
        </p:nvSpPr>
        <p:spPr>
          <a:xfrm>
            <a:off x="6629400" y="762120"/>
            <a:ext cx="609120" cy="246240"/>
          </a:xfrm>
          <a:prstGeom prst="rect">
            <a:avLst/>
          </a:prstGeom>
          <a:noFill/>
          <a:ln w="9360">
            <a:noFill/>
          </a:ln>
        </p:spPr>
        <p:style>
          <a:lnRef idx="0"/>
          <a:fillRef idx="0"/>
          <a:effectRef idx="0"/>
          <a:fontRef idx="minor"/>
        </p:style>
        <p:txBody>
          <a:bodyPr lIns="90000" rIns="90000" tIns="46800" bIns="46800"/>
          <a:p>
            <a:pPr>
              <a:lnSpc>
                <a:spcPct val="100000"/>
              </a:lnSpc>
              <a:spcBef>
                <a:spcPts val="876"/>
              </a:spcBef>
            </a:pPr>
            <a:r>
              <a:rPr b="1" lang="en-IN" sz="1000" spc="-1" strike="noStrike">
                <a:solidFill>
                  <a:srgbClr val="000000"/>
                </a:solidFill>
                <a:latin typeface="Verdana"/>
              </a:rPr>
              <a:t>0000</a:t>
            </a:r>
            <a:endParaRPr b="0" lang="en-IN" sz="1000" spc="-1" strike="noStrike">
              <a:latin typeface="Arial"/>
            </a:endParaRPr>
          </a:p>
        </p:txBody>
      </p:sp>
      <p:sp>
        <p:nvSpPr>
          <p:cNvPr id="1115" name="CustomShape 57"/>
          <p:cNvSpPr/>
          <p:nvPr/>
        </p:nvSpPr>
        <p:spPr>
          <a:xfrm>
            <a:off x="6629400" y="1905120"/>
            <a:ext cx="609120" cy="246240"/>
          </a:xfrm>
          <a:prstGeom prst="rect">
            <a:avLst/>
          </a:prstGeom>
          <a:noFill/>
          <a:ln w="9360">
            <a:noFill/>
          </a:ln>
        </p:spPr>
        <p:style>
          <a:lnRef idx="0"/>
          <a:fillRef idx="0"/>
          <a:effectRef idx="0"/>
          <a:fontRef idx="minor"/>
        </p:style>
        <p:txBody>
          <a:bodyPr lIns="90000" rIns="90000" tIns="46800" bIns="46800"/>
          <a:p>
            <a:pPr>
              <a:lnSpc>
                <a:spcPct val="100000"/>
              </a:lnSpc>
              <a:spcBef>
                <a:spcPts val="876"/>
              </a:spcBef>
            </a:pPr>
            <a:r>
              <a:rPr b="1" lang="en-IN" sz="1000" spc="-1" strike="noStrike">
                <a:solidFill>
                  <a:srgbClr val="000000"/>
                </a:solidFill>
                <a:latin typeface="Verdana"/>
              </a:rPr>
              <a:t>0700</a:t>
            </a:r>
            <a:endParaRPr b="0" lang="en-IN" sz="1000" spc="-1" strike="noStrike">
              <a:latin typeface="Arial"/>
            </a:endParaRPr>
          </a:p>
        </p:txBody>
      </p:sp>
      <p:sp>
        <p:nvSpPr>
          <p:cNvPr id="1116" name="CustomShape 58"/>
          <p:cNvSpPr/>
          <p:nvPr/>
        </p:nvSpPr>
        <p:spPr>
          <a:xfrm>
            <a:off x="6629400" y="2895480"/>
            <a:ext cx="609120" cy="246240"/>
          </a:xfrm>
          <a:prstGeom prst="rect">
            <a:avLst/>
          </a:prstGeom>
          <a:noFill/>
          <a:ln w="9360">
            <a:noFill/>
          </a:ln>
        </p:spPr>
        <p:style>
          <a:lnRef idx="0"/>
          <a:fillRef idx="0"/>
          <a:effectRef idx="0"/>
          <a:fontRef idx="minor"/>
        </p:style>
        <p:txBody>
          <a:bodyPr lIns="90000" rIns="90000" tIns="46800" bIns="46800"/>
          <a:p>
            <a:pPr>
              <a:lnSpc>
                <a:spcPct val="100000"/>
              </a:lnSpc>
              <a:spcBef>
                <a:spcPts val="876"/>
              </a:spcBef>
            </a:pPr>
            <a:r>
              <a:rPr b="1" lang="en-IN" sz="1000" spc="-1" strike="noStrike">
                <a:solidFill>
                  <a:srgbClr val="000000"/>
                </a:solidFill>
                <a:latin typeface="Verdana"/>
              </a:rPr>
              <a:t>0900</a:t>
            </a:r>
            <a:endParaRPr b="0" lang="en-IN" sz="1000" spc="-1" strike="noStrike">
              <a:latin typeface="Arial"/>
            </a:endParaRPr>
          </a:p>
        </p:txBody>
      </p:sp>
      <p:sp>
        <p:nvSpPr>
          <p:cNvPr id="1117" name="CustomShape 59"/>
          <p:cNvSpPr/>
          <p:nvPr/>
        </p:nvSpPr>
        <p:spPr>
          <a:xfrm>
            <a:off x="6629400" y="3886200"/>
            <a:ext cx="609120" cy="246240"/>
          </a:xfrm>
          <a:prstGeom prst="rect">
            <a:avLst/>
          </a:prstGeom>
          <a:noFill/>
          <a:ln w="9360">
            <a:noFill/>
          </a:ln>
        </p:spPr>
        <p:style>
          <a:lnRef idx="0"/>
          <a:fillRef idx="0"/>
          <a:effectRef idx="0"/>
          <a:fontRef idx="minor"/>
        </p:style>
        <p:txBody>
          <a:bodyPr lIns="90000" rIns="90000" tIns="46800" bIns="46800"/>
          <a:p>
            <a:pPr>
              <a:lnSpc>
                <a:spcPct val="100000"/>
              </a:lnSpc>
              <a:spcBef>
                <a:spcPts val="876"/>
              </a:spcBef>
            </a:pPr>
            <a:r>
              <a:rPr b="1" lang="en-IN" sz="1000" spc="-1" strike="noStrike">
                <a:solidFill>
                  <a:srgbClr val="000000"/>
                </a:solidFill>
                <a:latin typeface="Verdana"/>
              </a:rPr>
              <a:t>1900</a:t>
            </a:r>
            <a:endParaRPr b="0" lang="en-IN" sz="1000" spc="-1" strike="noStrike">
              <a:latin typeface="Arial"/>
            </a:endParaRPr>
          </a:p>
        </p:txBody>
      </p:sp>
      <p:sp>
        <p:nvSpPr>
          <p:cNvPr id="1118" name="CustomShape 60"/>
          <p:cNvSpPr/>
          <p:nvPr/>
        </p:nvSpPr>
        <p:spPr>
          <a:xfrm>
            <a:off x="6629400" y="4572000"/>
            <a:ext cx="609120" cy="246240"/>
          </a:xfrm>
          <a:prstGeom prst="rect">
            <a:avLst/>
          </a:prstGeom>
          <a:noFill/>
          <a:ln w="9360">
            <a:noFill/>
          </a:ln>
        </p:spPr>
        <p:style>
          <a:lnRef idx="0"/>
          <a:fillRef idx="0"/>
          <a:effectRef idx="0"/>
          <a:fontRef idx="minor"/>
        </p:style>
        <p:txBody>
          <a:bodyPr lIns="90000" rIns="90000" tIns="46800" bIns="46800"/>
          <a:p>
            <a:pPr>
              <a:lnSpc>
                <a:spcPct val="100000"/>
              </a:lnSpc>
              <a:spcBef>
                <a:spcPts val="876"/>
              </a:spcBef>
            </a:pPr>
            <a:r>
              <a:rPr b="1" lang="en-IN" sz="1000" spc="-1" strike="noStrike">
                <a:solidFill>
                  <a:srgbClr val="000000"/>
                </a:solidFill>
                <a:latin typeface="Verdana"/>
              </a:rPr>
              <a:t>2100</a:t>
            </a:r>
            <a:endParaRPr b="0" lang="en-IN" sz="1000" spc="-1" strike="noStrike">
              <a:latin typeface="Arial"/>
            </a:endParaRPr>
          </a:p>
        </p:txBody>
      </p:sp>
      <p:sp>
        <p:nvSpPr>
          <p:cNvPr id="1119" name="CustomShape 61"/>
          <p:cNvSpPr/>
          <p:nvPr/>
        </p:nvSpPr>
        <p:spPr>
          <a:xfrm>
            <a:off x="6629400" y="5257800"/>
            <a:ext cx="609120" cy="246240"/>
          </a:xfrm>
          <a:prstGeom prst="rect">
            <a:avLst/>
          </a:prstGeom>
          <a:noFill/>
          <a:ln w="9360">
            <a:noFill/>
          </a:ln>
        </p:spPr>
        <p:style>
          <a:lnRef idx="0"/>
          <a:fillRef idx="0"/>
          <a:effectRef idx="0"/>
          <a:fontRef idx="minor"/>
        </p:style>
        <p:txBody>
          <a:bodyPr lIns="90000" rIns="90000" tIns="46800" bIns="46800"/>
          <a:p>
            <a:pPr>
              <a:lnSpc>
                <a:spcPct val="100000"/>
              </a:lnSpc>
              <a:spcBef>
                <a:spcPts val="876"/>
              </a:spcBef>
            </a:pPr>
            <a:r>
              <a:rPr b="1" lang="en-IN" sz="1000" spc="-1" strike="noStrike">
                <a:solidFill>
                  <a:srgbClr val="000000"/>
                </a:solidFill>
                <a:latin typeface="Verdana"/>
              </a:rPr>
              <a:t>2300</a:t>
            </a:r>
            <a:endParaRPr b="0" lang="en-IN" sz="1000" spc="-1" strike="noStrike">
              <a:latin typeface="Arial"/>
            </a:endParaRPr>
          </a:p>
        </p:txBody>
      </p:sp>
      <p:sp>
        <p:nvSpPr>
          <p:cNvPr id="1120" name="CustomShape 62"/>
          <p:cNvSpPr/>
          <p:nvPr/>
        </p:nvSpPr>
        <p:spPr>
          <a:xfrm>
            <a:off x="6629400" y="5943600"/>
            <a:ext cx="609120" cy="246240"/>
          </a:xfrm>
          <a:prstGeom prst="rect">
            <a:avLst/>
          </a:prstGeom>
          <a:noFill/>
          <a:ln w="9360">
            <a:noFill/>
          </a:ln>
        </p:spPr>
        <p:style>
          <a:lnRef idx="0"/>
          <a:fillRef idx="0"/>
          <a:effectRef idx="0"/>
          <a:fontRef idx="minor"/>
        </p:style>
        <p:txBody>
          <a:bodyPr lIns="90000" rIns="90000" tIns="46800" bIns="46800"/>
          <a:p>
            <a:pPr>
              <a:lnSpc>
                <a:spcPct val="100000"/>
              </a:lnSpc>
              <a:spcBef>
                <a:spcPts val="876"/>
              </a:spcBef>
            </a:pPr>
            <a:r>
              <a:rPr b="1" lang="en-IN" sz="1000" spc="-1" strike="noStrike">
                <a:solidFill>
                  <a:srgbClr val="000000"/>
                </a:solidFill>
                <a:latin typeface="Verdana"/>
              </a:rPr>
              <a:t>2500</a:t>
            </a:r>
            <a:endParaRPr b="0" lang="en-IN" sz="1000" spc="-1" strike="noStrike">
              <a:latin typeface="Arial"/>
            </a:endParaRPr>
          </a:p>
        </p:txBody>
      </p:sp>
      <p:grpSp>
        <p:nvGrpSpPr>
          <p:cNvPr id="1121" name="Group 63"/>
          <p:cNvGrpSpPr/>
          <p:nvPr/>
        </p:nvGrpSpPr>
        <p:grpSpPr>
          <a:xfrm>
            <a:off x="0" y="2819520"/>
            <a:ext cx="1674360" cy="2503800"/>
            <a:chOff x="0" y="2819520"/>
            <a:chExt cx="1674360" cy="2503800"/>
          </a:xfrm>
        </p:grpSpPr>
        <p:sp>
          <p:nvSpPr>
            <p:cNvPr id="1122" name="CustomShape 64"/>
            <p:cNvSpPr/>
            <p:nvPr/>
          </p:nvSpPr>
          <p:spPr>
            <a:xfrm>
              <a:off x="0" y="2819520"/>
              <a:ext cx="1445760" cy="759960"/>
            </a:xfrm>
            <a:prstGeom prst="roundRect">
              <a:avLst>
                <a:gd name="adj" fmla="val 208"/>
              </a:avLst>
            </a:prstGeom>
            <a:solidFill>
              <a:srgbClr val="ffcc00"/>
            </a:solidFill>
            <a:ln w="9360">
              <a:solidFill>
                <a:srgbClr val="333333"/>
              </a:solidFill>
              <a:round/>
            </a:ln>
          </p:spPr>
          <p:style>
            <a:lnRef idx="0"/>
            <a:fillRef idx="0"/>
            <a:effectRef idx="0"/>
            <a:fontRef idx="minor"/>
          </p:style>
        </p:sp>
        <p:grpSp>
          <p:nvGrpSpPr>
            <p:cNvPr id="1123" name="Group 65"/>
            <p:cNvGrpSpPr/>
            <p:nvPr/>
          </p:nvGrpSpPr>
          <p:grpSpPr>
            <a:xfrm>
              <a:off x="0" y="2819520"/>
              <a:ext cx="1674360" cy="2503800"/>
              <a:chOff x="0" y="2819520"/>
              <a:chExt cx="1674360" cy="2503800"/>
            </a:xfrm>
          </p:grpSpPr>
          <p:sp>
            <p:nvSpPr>
              <p:cNvPr id="1124" name="CustomShape 66"/>
              <p:cNvSpPr/>
              <p:nvPr/>
            </p:nvSpPr>
            <p:spPr>
              <a:xfrm>
                <a:off x="0" y="2819520"/>
                <a:ext cx="1445760" cy="759960"/>
              </a:xfrm>
              <a:prstGeom prst="roundRect">
                <a:avLst>
                  <a:gd name="adj" fmla="val 208"/>
                </a:avLst>
              </a:prstGeom>
              <a:noFill/>
              <a:ln w="9360">
                <a:noFill/>
              </a:ln>
            </p:spPr>
            <p:style>
              <a:lnRef idx="0"/>
              <a:fillRef idx="0"/>
              <a:effectRef idx="0"/>
              <a:fontRef idx="minor"/>
            </p:style>
          </p:sp>
          <p:sp>
            <p:nvSpPr>
              <p:cNvPr id="1125" name="CustomShape 67"/>
              <p:cNvSpPr/>
              <p:nvPr/>
            </p:nvSpPr>
            <p:spPr>
              <a:xfrm>
                <a:off x="228600" y="4224600"/>
                <a:ext cx="1445760" cy="1098720"/>
              </a:xfrm>
              <a:prstGeom prst="rect">
                <a:avLst/>
              </a:prstGeom>
              <a:noFill/>
              <a:ln w="9360">
                <a:noFill/>
              </a:ln>
            </p:spPr>
            <p:style>
              <a:lnRef idx="0"/>
              <a:fillRef idx="0"/>
              <a:effectRef idx="0"/>
              <a:fontRef idx="minor"/>
            </p:style>
            <p:txBody>
              <a:bodyPr lIns="90000" rIns="90000" tIns="46800" bIns="46800" anchor="ctr"/>
              <a:p>
                <a:pPr algn="ctr">
                  <a:lnSpc>
                    <a:spcPct val="100000"/>
                  </a:lnSpc>
                </a:pPr>
                <a:r>
                  <a:rPr b="1" lang="en-IN" sz="1100" spc="-1" strike="noStrike">
                    <a:solidFill>
                      <a:srgbClr val="000000"/>
                    </a:solidFill>
                    <a:latin typeface="Verdana"/>
                  </a:rPr>
                  <a:t>Address of  j: 2100</a:t>
                </a:r>
                <a:endParaRPr b="0" lang="en-IN" sz="1100" spc="-1" strike="noStrike">
                  <a:latin typeface="Arial"/>
                </a:endParaRPr>
              </a:p>
              <a:p>
                <a:pPr algn="ctr">
                  <a:lnSpc>
                    <a:spcPct val="100000"/>
                  </a:lnSpc>
                </a:pPr>
                <a:r>
                  <a:rPr b="1" lang="en-IN" sz="1100" spc="-1" strike="noStrike">
                    <a:solidFill>
                      <a:srgbClr val="000000"/>
                    </a:solidFill>
                    <a:latin typeface="Verdana"/>
                  </a:rPr>
                  <a:t>Address of  k: 2102</a:t>
                </a:r>
                <a:endParaRPr b="0" lang="en-IN" sz="1100" spc="-1" strike="noStrike">
                  <a:latin typeface="Arial"/>
                </a:endParaRPr>
              </a:p>
              <a:p>
                <a:pPr algn="ctr">
                  <a:lnSpc>
                    <a:spcPct val="100000"/>
                  </a:lnSpc>
                </a:pPr>
                <a:r>
                  <a:rPr b="1" lang="en-IN" sz="1100" spc="-1" strike="noStrike">
                    <a:solidFill>
                      <a:srgbClr val="000000"/>
                    </a:solidFill>
                    <a:latin typeface="Verdana"/>
                  </a:rPr>
                  <a:t>Address of max: 2104</a:t>
                </a:r>
                <a:endParaRPr b="0" lang="en-IN" sz="1100" spc="-1" strike="noStrike">
                  <a:latin typeface="Arial"/>
                </a:endParaRPr>
              </a:p>
            </p:txBody>
          </p:sp>
        </p:grpSp>
      </p:grpSp>
      <p:grpSp>
        <p:nvGrpSpPr>
          <p:cNvPr id="1126" name="Group 68"/>
          <p:cNvGrpSpPr/>
          <p:nvPr/>
        </p:nvGrpSpPr>
        <p:grpSpPr>
          <a:xfrm>
            <a:off x="5486400" y="4114800"/>
            <a:ext cx="1064880" cy="379080"/>
            <a:chOff x="5486400" y="4114800"/>
            <a:chExt cx="1064880" cy="379080"/>
          </a:xfrm>
        </p:grpSpPr>
        <p:sp>
          <p:nvSpPr>
            <p:cNvPr id="1127" name="CustomShape 69"/>
            <p:cNvSpPr/>
            <p:nvPr/>
          </p:nvSpPr>
          <p:spPr>
            <a:xfrm>
              <a:off x="5486400" y="4114800"/>
              <a:ext cx="1064880" cy="379080"/>
            </a:xfrm>
            <a:prstGeom prst="roundRect">
              <a:avLst>
                <a:gd name="adj" fmla="val 417"/>
              </a:avLst>
            </a:prstGeom>
            <a:solidFill>
              <a:srgbClr val="ffcccc"/>
            </a:solidFill>
            <a:ln w="9360">
              <a:solidFill>
                <a:srgbClr val="333333"/>
              </a:solidFill>
              <a:round/>
            </a:ln>
          </p:spPr>
          <p:style>
            <a:lnRef idx="0"/>
            <a:fillRef idx="0"/>
            <a:effectRef idx="0"/>
            <a:fontRef idx="minor"/>
          </p:style>
        </p:sp>
        <p:grpSp>
          <p:nvGrpSpPr>
            <p:cNvPr id="1128" name="Group 70"/>
            <p:cNvGrpSpPr/>
            <p:nvPr/>
          </p:nvGrpSpPr>
          <p:grpSpPr>
            <a:xfrm>
              <a:off x="5486400" y="4114800"/>
              <a:ext cx="1064880" cy="379080"/>
              <a:chOff x="5486400" y="4114800"/>
              <a:chExt cx="1064880" cy="379080"/>
            </a:xfrm>
          </p:grpSpPr>
          <p:sp>
            <p:nvSpPr>
              <p:cNvPr id="1129" name="CustomShape 71"/>
              <p:cNvSpPr/>
              <p:nvPr/>
            </p:nvSpPr>
            <p:spPr>
              <a:xfrm>
                <a:off x="5486400" y="4114800"/>
                <a:ext cx="1064880" cy="379080"/>
              </a:xfrm>
              <a:prstGeom prst="roundRect">
                <a:avLst>
                  <a:gd name="adj" fmla="val 417"/>
                </a:avLst>
              </a:prstGeom>
              <a:noFill/>
              <a:ln w="9360">
                <a:noFill/>
              </a:ln>
            </p:spPr>
            <p:style>
              <a:lnRef idx="0"/>
              <a:fillRef idx="0"/>
              <a:effectRef idx="0"/>
              <a:fontRef idx="minor"/>
            </p:style>
          </p:sp>
          <p:sp>
            <p:nvSpPr>
              <p:cNvPr id="1130" name="CustomShape 72"/>
              <p:cNvSpPr/>
              <p:nvPr/>
            </p:nvSpPr>
            <p:spPr>
              <a:xfrm>
                <a:off x="5486400" y="4180320"/>
                <a:ext cx="1064880" cy="246600"/>
              </a:xfrm>
              <a:prstGeom prst="rect">
                <a:avLst/>
              </a:prstGeom>
              <a:noFill/>
              <a:ln w="9360">
                <a:noFill/>
              </a:ln>
            </p:spPr>
            <p:style>
              <a:lnRef idx="0"/>
              <a:fillRef idx="0"/>
              <a:effectRef idx="0"/>
              <a:fontRef idx="minor"/>
            </p:style>
            <p:txBody>
              <a:bodyPr lIns="90000" rIns="90000" tIns="46800" bIns="46800" anchor="ctr"/>
              <a:p>
                <a:pPr algn="ctr">
                  <a:lnSpc>
                    <a:spcPct val="100000"/>
                  </a:lnSpc>
                </a:pPr>
                <a:r>
                  <a:rPr b="1" lang="en-IN" sz="1000" spc="-1" strike="noStrike">
                    <a:solidFill>
                      <a:srgbClr val="000000"/>
                    </a:solidFill>
                    <a:latin typeface="Verdana"/>
                  </a:rPr>
                  <a:t>2100</a:t>
                </a:r>
                <a:endParaRPr b="0" lang="en-IN" sz="1000" spc="-1" strike="noStrike">
                  <a:latin typeface="Arial"/>
                </a:endParaRPr>
              </a:p>
            </p:txBody>
          </p:sp>
        </p:grpSp>
      </p:grpSp>
      <p:sp>
        <p:nvSpPr>
          <p:cNvPr id="1131" name="Line 73"/>
          <p:cNvSpPr/>
          <p:nvPr/>
        </p:nvSpPr>
        <p:spPr>
          <a:xfrm>
            <a:off x="6553080" y="4495680"/>
            <a:ext cx="457200" cy="152280"/>
          </a:xfrm>
          <a:prstGeom prst="line">
            <a:avLst/>
          </a:prstGeom>
          <a:ln w="15840">
            <a:solidFill>
              <a:srgbClr val="ff9900"/>
            </a:solidFill>
            <a:round/>
            <a:tailEnd len="med" type="triangle" w="med"/>
          </a:ln>
        </p:spPr>
        <p:style>
          <a:lnRef idx="0"/>
          <a:fillRef idx="0"/>
          <a:effectRef idx="0"/>
          <a:fontRef idx="minor"/>
        </p:style>
      </p:sp>
      <p:sp>
        <p:nvSpPr>
          <p:cNvPr id="1132" name="CustomShape 74"/>
          <p:cNvSpPr/>
          <p:nvPr/>
        </p:nvSpPr>
        <p:spPr>
          <a:xfrm>
            <a:off x="4800600" y="3886200"/>
            <a:ext cx="1904760" cy="398520"/>
          </a:xfrm>
          <a:prstGeom prst="rect">
            <a:avLst/>
          </a:prstGeom>
          <a:noFill/>
          <a:ln w="9360">
            <a:noFill/>
          </a:ln>
        </p:spPr>
        <p:style>
          <a:lnRef idx="0"/>
          <a:fillRef idx="0"/>
          <a:effectRef idx="0"/>
          <a:fontRef idx="minor"/>
        </p:style>
        <p:txBody>
          <a:bodyPr lIns="90000" rIns="90000" tIns="46800" bIns="46800"/>
          <a:p>
            <a:pPr>
              <a:lnSpc>
                <a:spcPct val="100000"/>
              </a:lnSpc>
              <a:spcBef>
                <a:spcPts val="751"/>
              </a:spcBef>
            </a:pPr>
            <a:r>
              <a:rPr b="1" lang="en-IN" sz="1000" spc="-1" strike="noStrike">
                <a:solidFill>
                  <a:srgbClr val="000000"/>
                </a:solidFill>
                <a:latin typeface="Verdana"/>
              </a:rPr>
              <a:t>Segment Register (Data)</a:t>
            </a:r>
            <a:endParaRPr b="0" lang="en-IN" sz="1000" spc="-1" strike="noStrike">
              <a:latin typeface="Arial"/>
            </a:endParaRPr>
          </a:p>
        </p:txBody>
      </p:sp>
      <p:grpSp>
        <p:nvGrpSpPr>
          <p:cNvPr id="1133" name="Group 75"/>
          <p:cNvGrpSpPr/>
          <p:nvPr/>
        </p:nvGrpSpPr>
        <p:grpSpPr>
          <a:xfrm>
            <a:off x="4800600" y="2531160"/>
            <a:ext cx="1902960" cy="1160280"/>
            <a:chOff x="4800600" y="2531160"/>
            <a:chExt cx="1902960" cy="1160280"/>
          </a:xfrm>
        </p:grpSpPr>
        <p:sp>
          <p:nvSpPr>
            <p:cNvPr id="1134" name="CustomShape 76"/>
            <p:cNvSpPr/>
            <p:nvPr/>
          </p:nvSpPr>
          <p:spPr>
            <a:xfrm>
              <a:off x="4800600" y="2558520"/>
              <a:ext cx="1902960" cy="1107720"/>
            </a:xfrm>
            <a:prstGeom prst="ellipse">
              <a:avLst/>
            </a:prstGeom>
            <a:solidFill>
              <a:srgbClr val="ffcccc"/>
            </a:solidFill>
            <a:ln w="9360">
              <a:solidFill>
                <a:srgbClr val="333333"/>
              </a:solidFill>
              <a:round/>
            </a:ln>
          </p:spPr>
          <p:style>
            <a:lnRef idx="0"/>
            <a:fillRef idx="0"/>
            <a:effectRef idx="0"/>
            <a:fontRef idx="minor"/>
          </p:style>
        </p:sp>
        <p:grpSp>
          <p:nvGrpSpPr>
            <p:cNvPr id="1135" name="Group 77"/>
            <p:cNvGrpSpPr/>
            <p:nvPr/>
          </p:nvGrpSpPr>
          <p:grpSpPr>
            <a:xfrm>
              <a:off x="4952880" y="2531160"/>
              <a:ext cx="1598400" cy="1160280"/>
              <a:chOff x="4952880" y="2531160"/>
              <a:chExt cx="1598400" cy="1160280"/>
            </a:xfrm>
          </p:grpSpPr>
          <p:sp>
            <p:nvSpPr>
              <p:cNvPr id="1136" name="CustomShape 78"/>
              <p:cNvSpPr/>
              <p:nvPr/>
            </p:nvSpPr>
            <p:spPr>
              <a:xfrm>
                <a:off x="5083200" y="2722320"/>
                <a:ext cx="1339560" cy="780120"/>
              </a:xfrm>
              <a:prstGeom prst="roundRect">
                <a:avLst>
                  <a:gd name="adj" fmla="val 245"/>
                </a:avLst>
              </a:prstGeom>
              <a:noFill/>
              <a:ln w="9360">
                <a:noFill/>
              </a:ln>
            </p:spPr>
            <p:style>
              <a:lnRef idx="0"/>
              <a:fillRef idx="0"/>
              <a:effectRef idx="0"/>
              <a:fontRef idx="minor"/>
            </p:style>
          </p:sp>
          <p:sp>
            <p:nvSpPr>
              <p:cNvPr id="1137" name="CustomShape 79"/>
              <p:cNvSpPr/>
              <p:nvPr/>
            </p:nvSpPr>
            <p:spPr>
              <a:xfrm>
                <a:off x="4952880" y="2531160"/>
                <a:ext cx="1598400" cy="1160280"/>
              </a:xfrm>
              <a:prstGeom prst="rect">
                <a:avLst/>
              </a:prstGeom>
              <a:noFill/>
              <a:ln w="9360">
                <a:noFill/>
              </a:ln>
            </p:spPr>
            <p:style>
              <a:lnRef idx="0"/>
              <a:fillRef idx="0"/>
              <a:effectRef idx="0"/>
              <a:fontRef idx="minor"/>
            </p:style>
            <p:txBody>
              <a:bodyPr lIns="90000" rIns="90000" tIns="46800" bIns="46800" anchor="ctr" anchorCtr="1"/>
              <a:p>
                <a:pPr algn="ctr">
                  <a:lnSpc>
                    <a:spcPct val="100000"/>
                  </a:lnSpc>
                </a:pPr>
                <a:r>
                  <a:rPr b="1" lang="en-IN" sz="1000" spc="-1" strike="noStrike">
                    <a:solidFill>
                      <a:srgbClr val="000000"/>
                    </a:solidFill>
                    <a:latin typeface="Verdana"/>
                  </a:rPr>
                  <a:t>A new process needs a </a:t>
                </a:r>
                <a:endParaRPr b="0" lang="en-IN" sz="1000" spc="-1" strike="noStrike">
                  <a:latin typeface="Arial"/>
                </a:endParaRPr>
              </a:p>
              <a:p>
                <a:pPr algn="ctr">
                  <a:lnSpc>
                    <a:spcPct val="100000"/>
                  </a:lnSpc>
                </a:pPr>
                <a:r>
                  <a:rPr b="1" lang="en-IN" sz="1000" spc="-1" strike="noStrike">
                    <a:solidFill>
                      <a:srgbClr val="000000"/>
                    </a:solidFill>
                    <a:latin typeface="Verdana"/>
                  </a:rPr>
                  <a:t>segment of size 260</a:t>
                </a:r>
                <a:endParaRPr b="0" lang="en-IN" sz="1000" spc="-1" strike="noStrike">
                  <a:latin typeface="Arial"/>
                </a:endParaRPr>
              </a:p>
              <a:p>
                <a:pPr algn="ctr">
                  <a:lnSpc>
                    <a:spcPct val="100000"/>
                  </a:lnSpc>
                </a:pPr>
                <a:r>
                  <a:rPr b="1" lang="en-IN" sz="1000" spc="-1" strike="noStrike">
                    <a:solidFill>
                      <a:srgbClr val="000000"/>
                    </a:solidFill>
                    <a:latin typeface="Verdana"/>
                  </a:rPr>
                  <a:t>The space is available</a:t>
                </a:r>
                <a:endParaRPr b="0" lang="en-IN" sz="1000" spc="-1" strike="noStrike">
                  <a:latin typeface="Arial"/>
                </a:endParaRPr>
              </a:p>
              <a:p>
                <a:pPr algn="ctr">
                  <a:lnSpc>
                    <a:spcPct val="100000"/>
                  </a:lnSpc>
                </a:pPr>
                <a:r>
                  <a:rPr b="1" lang="en-IN" sz="1000" spc="-1" strike="noStrike">
                    <a:solidFill>
                      <a:srgbClr val="000000"/>
                    </a:solidFill>
                    <a:latin typeface="Verdana"/>
                  </a:rPr>
                  <a:t>but not contiguous</a:t>
                </a:r>
                <a:endParaRPr b="0" lang="en-IN" sz="1000" spc="-1" strike="noStrike">
                  <a:latin typeface="Arial"/>
                </a:endParaRPr>
              </a:p>
            </p:txBody>
          </p:sp>
        </p:grpSp>
      </p:grpSp>
      <p:grpSp>
        <p:nvGrpSpPr>
          <p:cNvPr id="1138" name="Group 80"/>
          <p:cNvGrpSpPr/>
          <p:nvPr/>
        </p:nvGrpSpPr>
        <p:grpSpPr>
          <a:xfrm>
            <a:off x="7086600" y="5410080"/>
            <a:ext cx="1750680" cy="684000"/>
            <a:chOff x="7086600" y="5410080"/>
            <a:chExt cx="1750680" cy="684000"/>
          </a:xfrm>
        </p:grpSpPr>
        <p:sp>
          <p:nvSpPr>
            <p:cNvPr id="1139" name="CustomShape 81"/>
            <p:cNvSpPr/>
            <p:nvPr/>
          </p:nvSpPr>
          <p:spPr>
            <a:xfrm>
              <a:off x="7086600" y="5410080"/>
              <a:ext cx="1750680" cy="684000"/>
            </a:xfrm>
            <a:prstGeom prst="roundRect">
              <a:avLst>
                <a:gd name="adj" fmla="val 231"/>
              </a:avLst>
            </a:prstGeom>
            <a:solidFill>
              <a:srgbClr val="00ccff"/>
            </a:solidFill>
            <a:ln w="9360">
              <a:solidFill>
                <a:srgbClr val="333333"/>
              </a:solidFill>
              <a:round/>
            </a:ln>
          </p:spPr>
          <p:style>
            <a:lnRef idx="0"/>
            <a:fillRef idx="0"/>
            <a:effectRef idx="0"/>
            <a:fontRef idx="minor"/>
          </p:style>
        </p:sp>
        <p:grpSp>
          <p:nvGrpSpPr>
            <p:cNvPr id="1140" name="Group 82"/>
            <p:cNvGrpSpPr/>
            <p:nvPr/>
          </p:nvGrpSpPr>
          <p:grpSpPr>
            <a:xfrm>
              <a:off x="7086600" y="5410080"/>
              <a:ext cx="1750680" cy="684000"/>
              <a:chOff x="7086600" y="5410080"/>
              <a:chExt cx="1750680" cy="684000"/>
            </a:xfrm>
          </p:grpSpPr>
          <p:sp>
            <p:nvSpPr>
              <p:cNvPr id="1141" name="CustomShape 83"/>
              <p:cNvSpPr/>
              <p:nvPr/>
            </p:nvSpPr>
            <p:spPr>
              <a:xfrm>
                <a:off x="7086600" y="5410080"/>
                <a:ext cx="1750680" cy="684000"/>
              </a:xfrm>
              <a:prstGeom prst="roundRect">
                <a:avLst>
                  <a:gd name="adj" fmla="val 231"/>
                </a:avLst>
              </a:prstGeom>
              <a:noFill/>
              <a:ln w="9360">
                <a:noFill/>
              </a:ln>
            </p:spPr>
            <p:style>
              <a:lnRef idx="0"/>
              <a:fillRef idx="0"/>
              <a:effectRef idx="0"/>
              <a:fontRef idx="minor"/>
            </p:style>
          </p:sp>
          <p:sp>
            <p:nvSpPr>
              <p:cNvPr id="1142" name="CustomShape 84"/>
              <p:cNvSpPr/>
              <p:nvPr/>
            </p:nvSpPr>
            <p:spPr>
              <a:xfrm>
                <a:off x="7086600" y="5552640"/>
                <a:ext cx="1750680" cy="398880"/>
              </a:xfrm>
              <a:prstGeom prst="rect">
                <a:avLst/>
              </a:prstGeom>
              <a:noFill/>
              <a:ln w="9360">
                <a:noFill/>
              </a:ln>
            </p:spPr>
            <p:style>
              <a:lnRef idx="0"/>
              <a:fillRef idx="0"/>
              <a:effectRef idx="0"/>
              <a:fontRef idx="minor"/>
            </p:style>
            <p:txBody>
              <a:bodyPr lIns="90000" rIns="90000" tIns="46800" bIns="46800" anchor="ctr"/>
              <a:p>
                <a:pPr algn="ctr">
                  <a:lnSpc>
                    <a:spcPct val="100000"/>
                  </a:lnSpc>
                </a:pPr>
                <a:r>
                  <a:rPr b="1" lang="en-IN" sz="1000" spc="-1" strike="noStrike">
                    <a:solidFill>
                      <a:srgbClr val="000000"/>
                    </a:solidFill>
                    <a:latin typeface="Verdana"/>
                  </a:rPr>
                  <a:t>Our Data</a:t>
                </a:r>
                <a:endParaRPr b="0" lang="en-IN" sz="1000" spc="-1" strike="noStrike">
                  <a:latin typeface="Arial"/>
                </a:endParaRPr>
              </a:p>
              <a:p>
                <a:pPr algn="ctr">
                  <a:lnSpc>
                    <a:spcPct val="100000"/>
                  </a:lnSpc>
                </a:pPr>
                <a:r>
                  <a:rPr b="1" lang="en-IN" sz="1000" spc="-1" strike="noStrike">
                    <a:solidFill>
                      <a:srgbClr val="000000"/>
                    </a:solidFill>
                    <a:latin typeface="Verdana"/>
                  </a:rPr>
                  <a:t>Segment</a:t>
                </a:r>
                <a:endParaRPr b="0" lang="en-IN" sz="1000" spc="-1" strike="noStrike">
                  <a:latin typeface="Arial"/>
                </a:endParaRPr>
              </a:p>
            </p:txBody>
          </p:sp>
        </p:grpSp>
      </p:grpSp>
      <p:grpSp>
        <p:nvGrpSpPr>
          <p:cNvPr id="1143" name="Group 85"/>
          <p:cNvGrpSpPr/>
          <p:nvPr/>
        </p:nvGrpSpPr>
        <p:grpSpPr>
          <a:xfrm>
            <a:off x="7086600" y="4724280"/>
            <a:ext cx="1750680" cy="684000"/>
            <a:chOff x="7086600" y="4724280"/>
            <a:chExt cx="1750680" cy="684000"/>
          </a:xfrm>
        </p:grpSpPr>
        <p:sp>
          <p:nvSpPr>
            <p:cNvPr id="1144" name="CustomShape 86"/>
            <p:cNvSpPr/>
            <p:nvPr/>
          </p:nvSpPr>
          <p:spPr>
            <a:xfrm>
              <a:off x="7086600" y="4724280"/>
              <a:ext cx="1750680" cy="684000"/>
            </a:xfrm>
            <a:prstGeom prst="roundRect">
              <a:avLst>
                <a:gd name="adj" fmla="val 231"/>
              </a:avLst>
            </a:prstGeom>
            <a:solidFill>
              <a:srgbClr val="ff6600"/>
            </a:solidFill>
            <a:ln w="9360">
              <a:solidFill>
                <a:srgbClr val="333333"/>
              </a:solidFill>
              <a:round/>
            </a:ln>
          </p:spPr>
          <p:style>
            <a:lnRef idx="0"/>
            <a:fillRef idx="0"/>
            <a:effectRef idx="0"/>
            <a:fontRef idx="minor"/>
          </p:style>
        </p:sp>
        <p:grpSp>
          <p:nvGrpSpPr>
            <p:cNvPr id="1145" name="Group 87"/>
            <p:cNvGrpSpPr/>
            <p:nvPr/>
          </p:nvGrpSpPr>
          <p:grpSpPr>
            <a:xfrm>
              <a:off x="7086600" y="4724280"/>
              <a:ext cx="1750680" cy="684000"/>
              <a:chOff x="7086600" y="4724280"/>
              <a:chExt cx="1750680" cy="684000"/>
            </a:xfrm>
          </p:grpSpPr>
          <p:sp>
            <p:nvSpPr>
              <p:cNvPr id="1146" name="CustomShape 88"/>
              <p:cNvSpPr/>
              <p:nvPr/>
            </p:nvSpPr>
            <p:spPr>
              <a:xfrm>
                <a:off x="7086600" y="4724280"/>
                <a:ext cx="1750680" cy="684000"/>
              </a:xfrm>
              <a:prstGeom prst="roundRect">
                <a:avLst>
                  <a:gd name="adj" fmla="val 231"/>
                </a:avLst>
              </a:prstGeom>
              <a:noFill/>
              <a:ln w="9360">
                <a:noFill/>
              </a:ln>
            </p:spPr>
            <p:style>
              <a:lnRef idx="0"/>
              <a:fillRef idx="0"/>
              <a:effectRef idx="0"/>
              <a:fontRef idx="minor"/>
            </p:style>
          </p:sp>
          <p:sp>
            <p:nvSpPr>
              <p:cNvPr id="1147" name="CustomShape 89"/>
              <p:cNvSpPr/>
              <p:nvPr/>
            </p:nvSpPr>
            <p:spPr>
              <a:xfrm>
                <a:off x="7086600" y="4866840"/>
                <a:ext cx="1750680" cy="398880"/>
              </a:xfrm>
              <a:prstGeom prst="rect">
                <a:avLst/>
              </a:prstGeom>
              <a:noFill/>
              <a:ln w="9360">
                <a:noFill/>
              </a:ln>
            </p:spPr>
            <p:style>
              <a:lnRef idx="0"/>
              <a:fillRef idx="0"/>
              <a:effectRef idx="0"/>
              <a:fontRef idx="minor"/>
            </p:style>
            <p:txBody>
              <a:bodyPr lIns="90000" rIns="90000" tIns="46800" bIns="46800" anchor="ctr"/>
              <a:p>
                <a:pPr algn="ctr">
                  <a:lnSpc>
                    <a:spcPct val="100000"/>
                  </a:lnSpc>
                </a:pPr>
                <a:r>
                  <a:rPr b="1" lang="en-IN" sz="1000" spc="-1" strike="noStrike">
                    <a:solidFill>
                      <a:srgbClr val="000000"/>
                    </a:solidFill>
                    <a:latin typeface="Verdana"/>
                  </a:rPr>
                  <a:t>Vacant</a:t>
                </a:r>
                <a:endParaRPr b="0" lang="en-IN" sz="1000" spc="-1" strike="noStrike">
                  <a:latin typeface="Arial"/>
                </a:endParaRPr>
              </a:p>
              <a:p>
                <a:pPr algn="ctr">
                  <a:lnSpc>
                    <a:spcPct val="100000"/>
                  </a:lnSpc>
                </a:pPr>
                <a:r>
                  <a:rPr b="1" lang="en-IN" sz="1000" spc="-1" strike="noStrike">
                    <a:solidFill>
                      <a:srgbClr val="000000"/>
                    </a:solidFill>
                    <a:latin typeface="Verdana"/>
                  </a:rPr>
                  <a:t>Space</a:t>
                </a:r>
                <a:endParaRPr b="0" lang="en-IN" sz="1000" spc="-1" strike="noStrike">
                  <a:latin typeface="Arial"/>
                </a:endParaRPr>
              </a:p>
            </p:txBody>
          </p:sp>
        </p:grpSp>
      </p:grpSp>
      <p:grpSp>
        <p:nvGrpSpPr>
          <p:cNvPr id="1148" name="Group 90"/>
          <p:cNvGrpSpPr/>
          <p:nvPr/>
        </p:nvGrpSpPr>
        <p:grpSpPr>
          <a:xfrm>
            <a:off x="5486400" y="4114800"/>
            <a:ext cx="1064880" cy="379080"/>
            <a:chOff x="5486400" y="4114800"/>
            <a:chExt cx="1064880" cy="379080"/>
          </a:xfrm>
        </p:grpSpPr>
        <p:sp>
          <p:nvSpPr>
            <p:cNvPr id="1149" name="CustomShape 91"/>
            <p:cNvSpPr/>
            <p:nvPr/>
          </p:nvSpPr>
          <p:spPr>
            <a:xfrm>
              <a:off x="5486400" y="4114800"/>
              <a:ext cx="1064880" cy="379080"/>
            </a:xfrm>
            <a:prstGeom prst="roundRect">
              <a:avLst>
                <a:gd name="adj" fmla="val 417"/>
              </a:avLst>
            </a:prstGeom>
            <a:solidFill>
              <a:srgbClr val="ffcccc"/>
            </a:solidFill>
            <a:ln w="9360">
              <a:solidFill>
                <a:srgbClr val="333333"/>
              </a:solidFill>
              <a:round/>
            </a:ln>
          </p:spPr>
          <p:style>
            <a:lnRef idx="0"/>
            <a:fillRef idx="0"/>
            <a:effectRef idx="0"/>
            <a:fontRef idx="minor"/>
          </p:style>
        </p:sp>
        <p:grpSp>
          <p:nvGrpSpPr>
            <p:cNvPr id="1150" name="Group 92"/>
            <p:cNvGrpSpPr/>
            <p:nvPr/>
          </p:nvGrpSpPr>
          <p:grpSpPr>
            <a:xfrm>
              <a:off x="5486400" y="4114800"/>
              <a:ext cx="1064880" cy="379080"/>
              <a:chOff x="5486400" y="4114800"/>
              <a:chExt cx="1064880" cy="379080"/>
            </a:xfrm>
          </p:grpSpPr>
          <p:sp>
            <p:nvSpPr>
              <p:cNvPr id="1151" name="CustomShape 93"/>
              <p:cNvSpPr/>
              <p:nvPr/>
            </p:nvSpPr>
            <p:spPr>
              <a:xfrm>
                <a:off x="5486400" y="4114800"/>
                <a:ext cx="1064880" cy="379080"/>
              </a:xfrm>
              <a:prstGeom prst="roundRect">
                <a:avLst>
                  <a:gd name="adj" fmla="val 417"/>
                </a:avLst>
              </a:prstGeom>
              <a:noFill/>
              <a:ln w="9360">
                <a:noFill/>
              </a:ln>
            </p:spPr>
            <p:style>
              <a:lnRef idx="0"/>
              <a:fillRef idx="0"/>
              <a:effectRef idx="0"/>
              <a:fontRef idx="minor"/>
            </p:style>
          </p:sp>
          <p:sp>
            <p:nvSpPr>
              <p:cNvPr id="1152" name="CustomShape 94"/>
              <p:cNvSpPr/>
              <p:nvPr/>
            </p:nvSpPr>
            <p:spPr>
              <a:xfrm>
                <a:off x="5486400" y="4180320"/>
                <a:ext cx="1064880" cy="246600"/>
              </a:xfrm>
              <a:prstGeom prst="rect">
                <a:avLst/>
              </a:prstGeom>
              <a:noFill/>
              <a:ln w="9360">
                <a:noFill/>
              </a:ln>
            </p:spPr>
            <p:style>
              <a:lnRef idx="0"/>
              <a:fillRef idx="0"/>
              <a:effectRef idx="0"/>
              <a:fontRef idx="minor"/>
            </p:style>
            <p:txBody>
              <a:bodyPr lIns="90000" rIns="90000" tIns="46800" bIns="46800" anchor="ctr"/>
              <a:p>
                <a:pPr algn="ctr">
                  <a:lnSpc>
                    <a:spcPct val="100000"/>
                  </a:lnSpc>
                </a:pPr>
                <a:r>
                  <a:rPr b="1" lang="en-IN" sz="1000" spc="-1" strike="noStrike">
                    <a:solidFill>
                      <a:srgbClr val="000000"/>
                    </a:solidFill>
                    <a:latin typeface="Verdana"/>
                  </a:rPr>
                  <a:t>2300</a:t>
                </a:r>
                <a:endParaRPr b="0" lang="en-IN" sz="1000" spc="-1" strike="noStrike">
                  <a:latin typeface="Arial"/>
                </a:endParaRPr>
              </a:p>
            </p:txBody>
          </p:sp>
        </p:grpSp>
      </p:grpSp>
      <p:sp>
        <p:nvSpPr>
          <p:cNvPr id="1153" name="Line 95"/>
          <p:cNvSpPr/>
          <p:nvPr/>
        </p:nvSpPr>
        <p:spPr>
          <a:xfrm>
            <a:off x="6553080" y="4495680"/>
            <a:ext cx="457200" cy="838080"/>
          </a:xfrm>
          <a:prstGeom prst="line">
            <a:avLst/>
          </a:prstGeom>
          <a:ln cap="rnd" w="9360">
            <a:solidFill>
              <a:srgbClr val="ff9900"/>
            </a:solidFill>
            <a:custDash>
              <a:ds d="500000" sp="400000"/>
            </a:custDash>
            <a:round/>
            <a:tailEnd len="med" type="triangle" w="med"/>
          </a:ln>
        </p:spPr>
        <p:style>
          <a:lnRef idx="0"/>
          <a:fillRef idx="0"/>
          <a:effectRef idx="0"/>
          <a:fontRef idx="minor"/>
        </p:style>
      </p:sp>
      <p:grpSp>
        <p:nvGrpSpPr>
          <p:cNvPr id="1154" name="Group 96"/>
          <p:cNvGrpSpPr/>
          <p:nvPr/>
        </p:nvGrpSpPr>
        <p:grpSpPr>
          <a:xfrm>
            <a:off x="7086600" y="4038480"/>
            <a:ext cx="1750680" cy="988560"/>
            <a:chOff x="7086600" y="4038480"/>
            <a:chExt cx="1750680" cy="988560"/>
          </a:xfrm>
        </p:grpSpPr>
        <p:sp>
          <p:nvSpPr>
            <p:cNvPr id="1155" name="CustomShape 97"/>
            <p:cNvSpPr/>
            <p:nvPr/>
          </p:nvSpPr>
          <p:spPr>
            <a:xfrm>
              <a:off x="7086600" y="4038480"/>
              <a:ext cx="1750680" cy="988560"/>
            </a:xfrm>
            <a:prstGeom prst="roundRect">
              <a:avLst>
                <a:gd name="adj" fmla="val 157"/>
              </a:avLst>
            </a:prstGeom>
            <a:solidFill>
              <a:srgbClr val="ffcccc"/>
            </a:solidFill>
            <a:ln w="9360">
              <a:solidFill>
                <a:srgbClr val="333333"/>
              </a:solidFill>
              <a:round/>
            </a:ln>
          </p:spPr>
          <p:style>
            <a:lnRef idx="0"/>
            <a:fillRef idx="0"/>
            <a:effectRef idx="0"/>
            <a:fontRef idx="minor"/>
          </p:style>
        </p:sp>
        <p:grpSp>
          <p:nvGrpSpPr>
            <p:cNvPr id="1156" name="Group 98"/>
            <p:cNvGrpSpPr/>
            <p:nvPr/>
          </p:nvGrpSpPr>
          <p:grpSpPr>
            <a:xfrm>
              <a:off x="7086600" y="4038480"/>
              <a:ext cx="1750680" cy="988560"/>
              <a:chOff x="7086600" y="4038480"/>
              <a:chExt cx="1750680" cy="988560"/>
            </a:xfrm>
          </p:grpSpPr>
          <p:sp>
            <p:nvSpPr>
              <p:cNvPr id="1157" name="CustomShape 99"/>
              <p:cNvSpPr/>
              <p:nvPr/>
            </p:nvSpPr>
            <p:spPr>
              <a:xfrm>
                <a:off x="7086600" y="4038480"/>
                <a:ext cx="1750680" cy="988560"/>
              </a:xfrm>
              <a:prstGeom prst="roundRect">
                <a:avLst>
                  <a:gd name="adj" fmla="val 157"/>
                </a:avLst>
              </a:prstGeom>
              <a:noFill/>
              <a:ln w="9360">
                <a:noFill/>
              </a:ln>
            </p:spPr>
            <p:style>
              <a:lnRef idx="0"/>
              <a:fillRef idx="0"/>
              <a:effectRef idx="0"/>
              <a:fontRef idx="minor"/>
            </p:style>
          </p:sp>
          <p:sp>
            <p:nvSpPr>
              <p:cNvPr id="1158" name="CustomShape 100"/>
              <p:cNvSpPr/>
              <p:nvPr/>
            </p:nvSpPr>
            <p:spPr>
              <a:xfrm>
                <a:off x="7086600" y="4333320"/>
                <a:ext cx="1750680" cy="398880"/>
              </a:xfrm>
              <a:prstGeom prst="rect">
                <a:avLst/>
              </a:prstGeom>
              <a:noFill/>
              <a:ln w="9360">
                <a:noFill/>
              </a:ln>
            </p:spPr>
            <p:style>
              <a:lnRef idx="0"/>
              <a:fillRef idx="0"/>
              <a:effectRef idx="0"/>
              <a:fontRef idx="minor"/>
            </p:style>
            <p:txBody>
              <a:bodyPr lIns="90000" rIns="90000" tIns="46800" bIns="46800" anchor="ctr"/>
              <a:p>
                <a:pPr algn="ctr">
                  <a:lnSpc>
                    <a:spcPct val="100000"/>
                  </a:lnSpc>
                </a:pPr>
                <a:r>
                  <a:rPr b="1" lang="en-IN" sz="1000" spc="-1" strike="noStrike">
                    <a:solidFill>
                      <a:srgbClr val="000000"/>
                    </a:solidFill>
                    <a:latin typeface="Verdana"/>
                  </a:rPr>
                  <a:t>New User </a:t>
                </a:r>
                <a:endParaRPr b="0" lang="en-IN" sz="1000" spc="-1" strike="noStrike">
                  <a:latin typeface="Arial"/>
                </a:endParaRPr>
              </a:p>
              <a:p>
                <a:pPr algn="ctr">
                  <a:lnSpc>
                    <a:spcPct val="100000"/>
                  </a:lnSpc>
                </a:pPr>
                <a:r>
                  <a:rPr b="1" lang="en-IN" sz="1000" spc="-1" strike="noStrike">
                    <a:solidFill>
                      <a:srgbClr val="000000"/>
                    </a:solidFill>
                    <a:latin typeface="Verdana"/>
                  </a:rPr>
                  <a:t>Process</a:t>
                </a:r>
                <a:endParaRPr b="0" lang="en-IN" sz="1000" spc="-1" strike="noStrike">
                  <a:latin typeface="Arial"/>
                </a:endParaRPr>
              </a:p>
            </p:txBody>
          </p:sp>
        </p:grpSp>
      </p:grpSp>
      <p:grpSp>
        <p:nvGrpSpPr>
          <p:cNvPr id="1159" name="Group 101"/>
          <p:cNvGrpSpPr/>
          <p:nvPr/>
        </p:nvGrpSpPr>
        <p:grpSpPr>
          <a:xfrm>
            <a:off x="6629400" y="4952880"/>
            <a:ext cx="541080" cy="274320"/>
            <a:chOff x="6629400" y="4952880"/>
            <a:chExt cx="541080" cy="274320"/>
          </a:xfrm>
        </p:grpSpPr>
        <p:sp>
          <p:nvSpPr>
            <p:cNvPr id="1160" name="CustomShape 102"/>
            <p:cNvSpPr/>
            <p:nvPr/>
          </p:nvSpPr>
          <p:spPr>
            <a:xfrm>
              <a:off x="6629400" y="4952880"/>
              <a:ext cx="488520" cy="274320"/>
            </a:xfrm>
            <a:prstGeom prst="roundRect">
              <a:avLst>
                <a:gd name="adj" fmla="val 579"/>
              </a:avLst>
            </a:prstGeom>
            <a:noFill/>
            <a:ln w="9360">
              <a:noFill/>
            </a:ln>
          </p:spPr>
          <p:style>
            <a:lnRef idx="0"/>
            <a:fillRef idx="0"/>
            <a:effectRef idx="0"/>
            <a:fontRef idx="minor"/>
          </p:style>
        </p:sp>
        <p:sp>
          <p:nvSpPr>
            <p:cNvPr id="1161" name="CustomShape 103"/>
            <p:cNvSpPr/>
            <p:nvPr/>
          </p:nvSpPr>
          <p:spPr>
            <a:xfrm>
              <a:off x="6635520" y="4952880"/>
              <a:ext cx="534960" cy="246960"/>
            </a:xfrm>
            <a:prstGeom prst="roundRect">
              <a:avLst>
                <a:gd name="adj" fmla="val 579"/>
              </a:avLst>
            </a:prstGeom>
            <a:noFill/>
            <a:ln w="9360">
              <a:noFill/>
            </a:ln>
          </p:spPr>
          <p:style>
            <a:lnRef idx="0"/>
            <a:fillRef idx="0"/>
            <a:effectRef idx="0"/>
            <a:fontRef idx="minor"/>
          </p:style>
          <p:txBody>
            <a:bodyPr wrap="none" lIns="90000" rIns="90000" tIns="46800" bIns="46800"/>
            <a:p>
              <a:pPr>
                <a:lnSpc>
                  <a:spcPct val="100000"/>
                </a:lnSpc>
              </a:pPr>
              <a:r>
                <a:rPr b="1" lang="en-IN" sz="1000" spc="-1" strike="noStrike">
                  <a:solidFill>
                    <a:srgbClr val="000000"/>
                  </a:solidFill>
                  <a:latin typeface="Verdana"/>
                </a:rPr>
                <a:t>2160</a:t>
              </a:r>
              <a:endParaRPr b="0" lang="en-IN" sz="1000" spc="-1" strike="noStrike">
                <a:latin typeface="Arial"/>
              </a:endParaRPr>
            </a:p>
          </p:txBody>
        </p:sp>
      </p:grpSp>
      <p:grpSp>
        <p:nvGrpSpPr>
          <p:cNvPr id="1162" name="Group 104"/>
          <p:cNvGrpSpPr/>
          <p:nvPr/>
        </p:nvGrpSpPr>
        <p:grpSpPr>
          <a:xfrm>
            <a:off x="7086600" y="5029200"/>
            <a:ext cx="1750680" cy="379080"/>
            <a:chOff x="7086600" y="5029200"/>
            <a:chExt cx="1750680" cy="379080"/>
          </a:xfrm>
        </p:grpSpPr>
        <p:sp>
          <p:nvSpPr>
            <p:cNvPr id="1163" name="CustomShape 105"/>
            <p:cNvSpPr/>
            <p:nvPr/>
          </p:nvSpPr>
          <p:spPr>
            <a:xfrm>
              <a:off x="7086600" y="5029200"/>
              <a:ext cx="1750680" cy="379080"/>
            </a:xfrm>
            <a:prstGeom prst="roundRect">
              <a:avLst>
                <a:gd name="adj" fmla="val 417"/>
              </a:avLst>
            </a:prstGeom>
            <a:solidFill>
              <a:srgbClr val="339966"/>
            </a:solidFill>
            <a:ln w="9360">
              <a:solidFill>
                <a:srgbClr val="333333"/>
              </a:solidFill>
              <a:round/>
            </a:ln>
          </p:spPr>
          <p:style>
            <a:lnRef idx="0"/>
            <a:fillRef idx="0"/>
            <a:effectRef idx="0"/>
            <a:fontRef idx="minor"/>
          </p:style>
        </p:sp>
        <p:grpSp>
          <p:nvGrpSpPr>
            <p:cNvPr id="1164" name="Group 106"/>
            <p:cNvGrpSpPr/>
            <p:nvPr/>
          </p:nvGrpSpPr>
          <p:grpSpPr>
            <a:xfrm>
              <a:off x="7086600" y="5029200"/>
              <a:ext cx="1750680" cy="379080"/>
              <a:chOff x="7086600" y="5029200"/>
              <a:chExt cx="1750680" cy="379080"/>
            </a:xfrm>
          </p:grpSpPr>
          <p:sp>
            <p:nvSpPr>
              <p:cNvPr id="1165" name="CustomShape 107"/>
              <p:cNvSpPr/>
              <p:nvPr/>
            </p:nvSpPr>
            <p:spPr>
              <a:xfrm>
                <a:off x="7086600" y="5029200"/>
                <a:ext cx="1750680" cy="379080"/>
              </a:xfrm>
              <a:prstGeom prst="roundRect">
                <a:avLst>
                  <a:gd name="adj" fmla="val 417"/>
                </a:avLst>
              </a:prstGeom>
              <a:noFill/>
              <a:ln w="9360">
                <a:noFill/>
              </a:ln>
            </p:spPr>
            <p:style>
              <a:lnRef idx="0"/>
              <a:fillRef idx="0"/>
              <a:effectRef idx="0"/>
              <a:fontRef idx="minor"/>
            </p:style>
          </p:sp>
          <p:sp>
            <p:nvSpPr>
              <p:cNvPr id="1166" name="CustomShape 108"/>
              <p:cNvSpPr/>
              <p:nvPr/>
            </p:nvSpPr>
            <p:spPr>
              <a:xfrm>
                <a:off x="7086600" y="5094720"/>
                <a:ext cx="1750680" cy="246600"/>
              </a:xfrm>
              <a:prstGeom prst="rect">
                <a:avLst/>
              </a:prstGeom>
              <a:noFill/>
              <a:ln w="9360">
                <a:noFill/>
              </a:ln>
            </p:spPr>
            <p:style>
              <a:lnRef idx="0"/>
              <a:fillRef idx="0"/>
              <a:effectRef idx="0"/>
              <a:fontRef idx="minor"/>
            </p:style>
            <p:txBody>
              <a:bodyPr lIns="90000" rIns="90000" tIns="46800" bIns="46800" anchor="ctr"/>
              <a:p>
                <a:pPr algn="ctr">
                  <a:lnSpc>
                    <a:spcPct val="100000"/>
                  </a:lnSpc>
                </a:pPr>
                <a:r>
                  <a:rPr b="1" lang="en-IN" sz="1000" spc="-1" strike="noStrike">
                    <a:solidFill>
                      <a:srgbClr val="000000"/>
                    </a:solidFill>
                    <a:latin typeface="Verdana"/>
                  </a:rPr>
                  <a:t>Vacant Space</a:t>
                </a:r>
                <a:endParaRPr b="0" lang="en-IN" sz="1000" spc="-1" strike="noStrike">
                  <a:latin typeface="Arial"/>
                </a:endParaRPr>
              </a:p>
            </p:txBody>
          </p:sp>
        </p:grpSp>
      </p:grpSp>
      <p:grpSp>
        <p:nvGrpSpPr>
          <p:cNvPr id="1167" name="Group 109"/>
          <p:cNvGrpSpPr/>
          <p:nvPr/>
        </p:nvGrpSpPr>
        <p:grpSpPr>
          <a:xfrm>
            <a:off x="114480" y="5436720"/>
            <a:ext cx="1521720" cy="1317240"/>
            <a:chOff x="114480" y="5436720"/>
            <a:chExt cx="1521720" cy="1317240"/>
          </a:xfrm>
        </p:grpSpPr>
        <p:sp>
          <p:nvSpPr>
            <p:cNvPr id="1168" name="CustomShape 110"/>
            <p:cNvSpPr/>
            <p:nvPr/>
          </p:nvSpPr>
          <p:spPr>
            <a:xfrm>
              <a:off x="114480" y="5839920"/>
              <a:ext cx="1445760" cy="314280"/>
            </a:xfrm>
            <a:prstGeom prst="roundRect">
              <a:avLst>
                <a:gd name="adj" fmla="val 208"/>
              </a:avLst>
            </a:prstGeom>
            <a:solidFill>
              <a:srgbClr val="ffcccc"/>
            </a:solidFill>
            <a:ln w="9360">
              <a:solidFill>
                <a:srgbClr val="333333"/>
              </a:solidFill>
              <a:round/>
            </a:ln>
          </p:spPr>
          <p:style>
            <a:lnRef idx="0"/>
            <a:fillRef idx="0"/>
            <a:effectRef idx="0"/>
            <a:fontRef idx="minor"/>
          </p:style>
        </p:sp>
        <p:grpSp>
          <p:nvGrpSpPr>
            <p:cNvPr id="1169" name="Group 111"/>
            <p:cNvGrpSpPr/>
            <p:nvPr/>
          </p:nvGrpSpPr>
          <p:grpSpPr>
            <a:xfrm>
              <a:off x="190440" y="5436720"/>
              <a:ext cx="1445760" cy="1317240"/>
              <a:chOff x="190440" y="5436720"/>
              <a:chExt cx="1445760" cy="1317240"/>
            </a:xfrm>
          </p:grpSpPr>
          <p:sp>
            <p:nvSpPr>
              <p:cNvPr id="1170" name="CustomShape 112"/>
              <p:cNvSpPr/>
              <p:nvPr/>
            </p:nvSpPr>
            <p:spPr>
              <a:xfrm>
                <a:off x="190440" y="6439680"/>
                <a:ext cx="1445760" cy="314280"/>
              </a:xfrm>
              <a:prstGeom prst="roundRect">
                <a:avLst>
                  <a:gd name="adj" fmla="val 208"/>
                </a:avLst>
              </a:prstGeom>
              <a:noFill/>
              <a:ln w="9360">
                <a:noFill/>
              </a:ln>
            </p:spPr>
            <p:style>
              <a:lnRef idx="0"/>
              <a:fillRef idx="0"/>
              <a:effectRef idx="0"/>
              <a:fontRef idx="minor"/>
            </p:style>
          </p:sp>
          <p:sp>
            <p:nvSpPr>
              <p:cNvPr id="1171" name="CustomShape 113"/>
              <p:cNvSpPr/>
              <p:nvPr/>
            </p:nvSpPr>
            <p:spPr>
              <a:xfrm>
                <a:off x="190440" y="5436720"/>
                <a:ext cx="1445760" cy="1098720"/>
              </a:xfrm>
              <a:prstGeom prst="rect">
                <a:avLst/>
              </a:prstGeom>
              <a:noFill/>
              <a:ln w="9360">
                <a:noFill/>
              </a:ln>
            </p:spPr>
            <p:style>
              <a:lnRef idx="0"/>
              <a:fillRef idx="0"/>
              <a:effectRef idx="0"/>
              <a:fontRef idx="minor"/>
            </p:style>
            <p:txBody>
              <a:bodyPr lIns="90000" rIns="90000" tIns="46800" bIns="46800" anchor="ctr"/>
              <a:p>
                <a:pPr algn="ctr">
                  <a:lnSpc>
                    <a:spcPct val="100000"/>
                  </a:lnSpc>
                </a:pPr>
                <a:r>
                  <a:rPr b="1" lang="en-IN" sz="1100" spc="-1" strike="noStrike">
                    <a:solidFill>
                      <a:srgbClr val="000000"/>
                    </a:solidFill>
                    <a:latin typeface="Verdana"/>
                  </a:rPr>
                  <a:t>Address of j: 2300</a:t>
                </a:r>
                <a:endParaRPr b="0" lang="en-IN" sz="1100" spc="-1" strike="noStrike">
                  <a:latin typeface="Arial"/>
                </a:endParaRPr>
              </a:p>
              <a:p>
                <a:pPr algn="ctr">
                  <a:lnSpc>
                    <a:spcPct val="100000"/>
                  </a:lnSpc>
                </a:pPr>
                <a:r>
                  <a:rPr b="1" lang="en-IN" sz="1100" spc="-1" strike="noStrike">
                    <a:solidFill>
                      <a:srgbClr val="000000"/>
                    </a:solidFill>
                    <a:latin typeface="Verdana"/>
                  </a:rPr>
                  <a:t>Address of k: 2302</a:t>
                </a:r>
                <a:endParaRPr b="0" lang="en-IN" sz="1100" spc="-1" strike="noStrike">
                  <a:latin typeface="Arial"/>
                </a:endParaRPr>
              </a:p>
              <a:p>
                <a:pPr algn="ctr">
                  <a:lnSpc>
                    <a:spcPct val="100000"/>
                  </a:lnSpc>
                </a:pPr>
                <a:r>
                  <a:rPr b="1" lang="en-IN" sz="1100" spc="-1" strike="noStrike">
                    <a:solidFill>
                      <a:srgbClr val="000000"/>
                    </a:solidFill>
                    <a:latin typeface="Verdana"/>
                  </a:rPr>
                  <a:t>Address of max: 2304</a:t>
                </a:r>
                <a:endParaRPr b="0" lang="en-IN" sz="1100" spc="-1" strike="noStrike">
                  <a:latin typeface="Arial"/>
                </a:endParaRPr>
              </a:p>
            </p:txBody>
          </p:sp>
        </p:grpSp>
      </p:grpSp>
    </p:spTree>
  </p:cSld>
  <mc:AlternateContent>
    <mc:Choice Requires="p14">
      <p:transition spd="slow" p14:dur="2000"/>
    </mc:Choice>
    <mc:Fallback>
      <p:transition spd="slow"/>
    </mc:Fallback>
  </mc:AlternateContent>
  <p:timing>
    <p:tnLst>
      <p:par>
        <p:cTn id="683" dur="indefinite" restart="never" nodeType="tmRoot">
          <p:childTnLst>
            <p:seq>
              <p:cTn id="684" dur="indefinite" nodeType="mainSeq">
                <p:childTnLst>
                  <p:par>
                    <p:cTn id="685" fill="hold">
                      <p:stCondLst>
                        <p:cond delay="indefinite"/>
                      </p:stCondLst>
                      <p:childTnLst>
                        <p:par>
                          <p:cTn id="686" fill="hold">
                            <p:stCondLst>
                              <p:cond delay="0"/>
                            </p:stCondLst>
                            <p:childTnLst>
                              <p:par>
                                <p:cTn id="687" nodeType="clickEffect" fill="hold" presetClass="entr" presetID="1">
                                  <p:stCondLst>
                                    <p:cond delay="0"/>
                                  </p:stCondLst>
                                  <p:childTnLst>
                                    <p:set>
                                      <p:cBhvr>
                                        <p:cTn id="688" dur="1" fill="hold">
                                          <p:stCondLst>
                                            <p:cond delay="499"/>
                                          </p:stCondLst>
                                        </p:cTn>
                                        <p:tgtEl>
                                          <p:spTgt spid="1084"/>
                                        </p:tgtEl>
                                        <p:attrNameLst>
                                          <p:attrName>style.visibility</p:attrName>
                                        </p:attrNameLst>
                                      </p:cBhvr>
                                      <p:to>
                                        <p:strVal val="visible"/>
                                      </p:to>
                                    </p:set>
                                  </p:childTnLst>
                                </p:cTn>
                              </p:par>
                            </p:childTnLst>
                          </p:cTn>
                        </p:par>
                      </p:childTnLst>
                    </p:cTn>
                  </p:par>
                  <p:par>
                    <p:cTn id="689" fill="hold">
                      <p:stCondLst>
                        <p:cond delay="indefinite"/>
                      </p:stCondLst>
                      <p:childTnLst>
                        <p:par>
                          <p:cTn id="690" fill="hold">
                            <p:stCondLst>
                              <p:cond delay="0"/>
                            </p:stCondLst>
                            <p:childTnLst>
                              <p:par>
                                <p:cTn id="691" nodeType="clickEffect" fill="hold" presetClass="entr" presetID="1">
                                  <p:stCondLst>
                                    <p:cond delay="0"/>
                                  </p:stCondLst>
                                  <p:childTnLst>
                                    <p:set>
                                      <p:cBhvr>
                                        <p:cTn id="692" dur="1" fill="hold">
                                          <p:stCondLst>
                                            <p:cond delay="499"/>
                                          </p:stCondLst>
                                        </p:cTn>
                                        <p:tgtEl>
                                          <p:spTgt spid="1079"/>
                                        </p:tgtEl>
                                        <p:attrNameLst>
                                          <p:attrName>style.visibility</p:attrName>
                                        </p:attrNameLst>
                                      </p:cBhvr>
                                      <p:to>
                                        <p:strVal val="visible"/>
                                      </p:to>
                                    </p:set>
                                  </p:childTnLst>
                                </p:cTn>
                              </p:par>
                            </p:childTnLst>
                          </p:cTn>
                        </p:par>
                      </p:childTnLst>
                    </p:cTn>
                  </p:par>
                  <p:par>
                    <p:cTn id="693" fill="hold">
                      <p:stCondLst>
                        <p:cond delay="indefinite"/>
                      </p:stCondLst>
                      <p:childTnLst>
                        <p:par>
                          <p:cTn id="694" fill="hold">
                            <p:stCondLst>
                              <p:cond delay="0"/>
                            </p:stCondLst>
                            <p:childTnLst>
                              <p:par>
                                <p:cTn id="695" nodeType="clickEffect" fill="hold" presetClass="entr" presetID="1">
                                  <p:stCondLst>
                                    <p:cond delay="0"/>
                                  </p:stCondLst>
                                  <p:childTnLst>
                                    <p:set>
                                      <p:cBhvr>
                                        <p:cTn id="696" dur="1" fill="hold">
                                          <p:stCondLst>
                                            <p:cond delay="499"/>
                                          </p:stCondLst>
                                        </p:cTn>
                                        <p:tgtEl>
                                          <p:spTgt spid="1089"/>
                                        </p:tgtEl>
                                        <p:attrNameLst>
                                          <p:attrName>style.visibility</p:attrName>
                                        </p:attrNameLst>
                                      </p:cBhvr>
                                      <p:to>
                                        <p:strVal val="visible"/>
                                      </p:to>
                                    </p:set>
                                  </p:childTnLst>
                                </p:cTn>
                              </p:par>
                            </p:childTnLst>
                          </p:cTn>
                        </p:par>
                      </p:childTnLst>
                    </p:cTn>
                  </p:par>
                  <p:par>
                    <p:cTn id="697" fill="hold">
                      <p:stCondLst>
                        <p:cond delay="indefinite"/>
                      </p:stCondLst>
                      <p:childTnLst>
                        <p:par>
                          <p:cTn id="698" fill="hold">
                            <p:stCondLst>
                              <p:cond delay="0"/>
                            </p:stCondLst>
                            <p:childTnLst>
                              <p:par>
                                <p:cTn id="699" nodeType="clickEffect" fill="hold" presetClass="entr" presetID="1">
                                  <p:stCondLst>
                                    <p:cond delay="0"/>
                                  </p:stCondLst>
                                  <p:childTnLst>
                                    <p:set>
                                      <p:cBhvr>
                                        <p:cTn id="700" dur="1" fill="hold">
                                          <p:stCondLst>
                                            <p:cond delay="499"/>
                                          </p:stCondLst>
                                        </p:cTn>
                                        <p:tgtEl>
                                          <p:spTgt spid="1094"/>
                                        </p:tgtEl>
                                        <p:attrNameLst>
                                          <p:attrName>style.visibility</p:attrName>
                                        </p:attrNameLst>
                                      </p:cBhvr>
                                      <p:to>
                                        <p:strVal val="visible"/>
                                      </p:to>
                                    </p:set>
                                  </p:childTnLst>
                                </p:cTn>
                              </p:par>
                            </p:childTnLst>
                          </p:cTn>
                        </p:par>
                      </p:childTnLst>
                    </p:cTn>
                  </p:par>
                  <p:par>
                    <p:cTn id="701" fill="hold">
                      <p:stCondLst>
                        <p:cond delay="indefinite"/>
                      </p:stCondLst>
                      <p:childTnLst>
                        <p:par>
                          <p:cTn id="702" fill="hold">
                            <p:stCondLst>
                              <p:cond delay="0"/>
                            </p:stCondLst>
                            <p:childTnLst>
                              <p:par>
                                <p:cTn id="703" nodeType="clickEffect" fill="hold" presetClass="entr" presetID="1">
                                  <p:stCondLst>
                                    <p:cond delay="0"/>
                                  </p:stCondLst>
                                  <p:childTnLst>
                                    <p:set>
                                      <p:cBhvr>
                                        <p:cTn id="704" dur="1" fill="hold">
                                          <p:stCondLst>
                                            <p:cond delay="499"/>
                                          </p:stCondLst>
                                        </p:cTn>
                                        <p:tgtEl>
                                          <p:spTgt spid="1099"/>
                                        </p:tgtEl>
                                        <p:attrNameLst>
                                          <p:attrName>style.visibility</p:attrName>
                                        </p:attrNameLst>
                                      </p:cBhvr>
                                      <p:to>
                                        <p:strVal val="visible"/>
                                      </p:to>
                                    </p:set>
                                  </p:childTnLst>
                                </p:cTn>
                              </p:par>
                            </p:childTnLst>
                          </p:cTn>
                        </p:par>
                      </p:childTnLst>
                    </p:cTn>
                  </p:par>
                  <p:par>
                    <p:cTn id="705" fill="hold">
                      <p:stCondLst>
                        <p:cond delay="indefinite"/>
                      </p:stCondLst>
                      <p:childTnLst>
                        <p:par>
                          <p:cTn id="706" fill="hold">
                            <p:stCondLst>
                              <p:cond delay="0"/>
                            </p:stCondLst>
                            <p:childTnLst>
                              <p:par>
                                <p:cTn id="707" nodeType="clickEffect" fill="hold" presetClass="entr" presetID="1">
                                  <p:stCondLst>
                                    <p:cond delay="0"/>
                                  </p:stCondLst>
                                  <p:childTnLst>
                                    <p:set>
                                      <p:cBhvr>
                                        <p:cTn id="708" dur="1" fill="hold">
                                          <p:stCondLst>
                                            <p:cond delay="499"/>
                                          </p:stCondLst>
                                        </p:cTn>
                                        <p:tgtEl>
                                          <p:spTgt spid="1104"/>
                                        </p:tgtEl>
                                        <p:attrNameLst>
                                          <p:attrName>style.visibility</p:attrName>
                                        </p:attrNameLst>
                                      </p:cBhvr>
                                      <p:to>
                                        <p:strVal val="visible"/>
                                      </p:to>
                                    </p:set>
                                  </p:childTnLst>
                                </p:cTn>
                              </p:par>
                            </p:childTnLst>
                          </p:cTn>
                        </p:par>
                      </p:childTnLst>
                    </p:cTn>
                  </p:par>
                  <p:par>
                    <p:cTn id="709" fill="hold">
                      <p:stCondLst>
                        <p:cond delay="indefinite"/>
                      </p:stCondLst>
                      <p:childTnLst>
                        <p:par>
                          <p:cTn id="710" fill="hold">
                            <p:stCondLst>
                              <p:cond delay="0"/>
                            </p:stCondLst>
                            <p:childTnLst>
                              <p:par>
                                <p:cTn id="711" nodeType="clickEffect" fill="hold" presetClass="entr" presetID="1">
                                  <p:stCondLst>
                                    <p:cond delay="0"/>
                                  </p:stCondLst>
                                  <p:childTnLst>
                                    <p:set>
                                      <p:cBhvr>
                                        <p:cTn id="712" dur="1" fill="hold">
                                          <p:stCondLst>
                                            <p:cond delay="499"/>
                                          </p:stCondLst>
                                        </p:cTn>
                                        <p:tgtEl>
                                          <p:spTgt spid="1109"/>
                                        </p:tgtEl>
                                        <p:attrNameLst>
                                          <p:attrName>style.visibility</p:attrName>
                                        </p:attrNameLst>
                                      </p:cBhvr>
                                      <p:to>
                                        <p:strVal val="visible"/>
                                      </p:to>
                                    </p:set>
                                  </p:childTnLst>
                                </p:cTn>
                              </p:par>
                            </p:childTnLst>
                          </p:cTn>
                        </p:par>
                      </p:childTnLst>
                    </p:cTn>
                  </p:par>
                  <p:par>
                    <p:cTn id="713" fill="hold">
                      <p:stCondLst>
                        <p:cond delay="indefinite"/>
                      </p:stCondLst>
                      <p:childTnLst>
                        <p:par>
                          <p:cTn id="714" fill="hold">
                            <p:stCondLst>
                              <p:cond delay="0"/>
                            </p:stCondLst>
                            <p:childTnLst>
                              <p:par>
                                <p:cTn id="715" nodeType="clickEffect" fill="hold" presetClass="entr" presetID="1">
                                  <p:stCondLst>
                                    <p:cond delay="0"/>
                                  </p:stCondLst>
                                  <p:childTnLst>
                                    <p:set>
                                      <p:cBhvr>
                                        <p:cTn id="716" dur="1" fill="hold">
                                          <p:stCondLst>
                                            <p:cond delay="499"/>
                                          </p:stCondLst>
                                        </p:cTn>
                                        <p:tgtEl>
                                          <p:spTgt spid="1114"/>
                                        </p:tgtEl>
                                        <p:attrNameLst>
                                          <p:attrName>style.visibility</p:attrName>
                                        </p:attrNameLst>
                                      </p:cBhvr>
                                      <p:to>
                                        <p:strVal val="visible"/>
                                      </p:to>
                                    </p:set>
                                  </p:childTnLst>
                                </p:cTn>
                              </p:par>
                            </p:childTnLst>
                          </p:cTn>
                        </p:par>
                      </p:childTnLst>
                    </p:cTn>
                  </p:par>
                  <p:par>
                    <p:cTn id="717" fill="hold">
                      <p:stCondLst>
                        <p:cond delay="indefinite"/>
                      </p:stCondLst>
                      <p:childTnLst>
                        <p:par>
                          <p:cTn id="718" fill="hold">
                            <p:stCondLst>
                              <p:cond delay="0"/>
                            </p:stCondLst>
                            <p:childTnLst>
                              <p:par>
                                <p:cTn id="719" nodeType="clickEffect" fill="hold" presetClass="entr" presetID="1">
                                  <p:stCondLst>
                                    <p:cond delay="0"/>
                                  </p:stCondLst>
                                  <p:childTnLst>
                                    <p:set>
                                      <p:cBhvr>
                                        <p:cTn id="720" dur="1" fill="hold">
                                          <p:stCondLst>
                                            <p:cond delay="499"/>
                                          </p:stCondLst>
                                        </p:cTn>
                                        <p:tgtEl>
                                          <p:spTgt spid="1115"/>
                                        </p:tgtEl>
                                        <p:attrNameLst>
                                          <p:attrName>style.visibility</p:attrName>
                                        </p:attrNameLst>
                                      </p:cBhvr>
                                      <p:to>
                                        <p:strVal val="visible"/>
                                      </p:to>
                                    </p:set>
                                  </p:childTnLst>
                                </p:cTn>
                              </p:par>
                            </p:childTnLst>
                          </p:cTn>
                        </p:par>
                      </p:childTnLst>
                    </p:cTn>
                  </p:par>
                  <p:par>
                    <p:cTn id="721" fill="hold">
                      <p:stCondLst>
                        <p:cond delay="indefinite"/>
                      </p:stCondLst>
                      <p:childTnLst>
                        <p:par>
                          <p:cTn id="722" fill="hold">
                            <p:stCondLst>
                              <p:cond delay="0"/>
                            </p:stCondLst>
                            <p:childTnLst>
                              <p:par>
                                <p:cTn id="723" nodeType="clickEffect" fill="hold" presetClass="entr" presetID="1">
                                  <p:stCondLst>
                                    <p:cond delay="0"/>
                                  </p:stCondLst>
                                  <p:childTnLst>
                                    <p:set>
                                      <p:cBhvr>
                                        <p:cTn id="724" dur="1" fill="hold">
                                          <p:stCondLst>
                                            <p:cond delay="499"/>
                                          </p:stCondLst>
                                        </p:cTn>
                                        <p:tgtEl>
                                          <p:spTgt spid="1116"/>
                                        </p:tgtEl>
                                        <p:attrNameLst>
                                          <p:attrName>style.visibility</p:attrName>
                                        </p:attrNameLst>
                                      </p:cBhvr>
                                      <p:to>
                                        <p:strVal val="visible"/>
                                      </p:to>
                                    </p:set>
                                  </p:childTnLst>
                                </p:cTn>
                              </p:par>
                            </p:childTnLst>
                          </p:cTn>
                        </p:par>
                      </p:childTnLst>
                    </p:cTn>
                  </p:par>
                  <p:par>
                    <p:cTn id="725" fill="hold">
                      <p:stCondLst>
                        <p:cond delay="indefinite"/>
                      </p:stCondLst>
                      <p:childTnLst>
                        <p:par>
                          <p:cTn id="726" fill="hold">
                            <p:stCondLst>
                              <p:cond delay="0"/>
                            </p:stCondLst>
                            <p:childTnLst>
                              <p:par>
                                <p:cTn id="727" nodeType="clickEffect" fill="hold" presetClass="entr" presetID="1">
                                  <p:stCondLst>
                                    <p:cond delay="0"/>
                                  </p:stCondLst>
                                  <p:childTnLst>
                                    <p:set>
                                      <p:cBhvr>
                                        <p:cTn id="728" dur="1" fill="hold">
                                          <p:stCondLst>
                                            <p:cond delay="499"/>
                                          </p:stCondLst>
                                        </p:cTn>
                                        <p:tgtEl>
                                          <p:spTgt spid="1117"/>
                                        </p:tgtEl>
                                        <p:attrNameLst>
                                          <p:attrName>style.visibility</p:attrName>
                                        </p:attrNameLst>
                                      </p:cBhvr>
                                      <p:to>
                                        <p:strVal val="visible"/>
                                      </p:to>
                                    </p:set>
                                  </p:childTnLst>
                                </p:cTn>
                              </p:par>
                            </p:childTnLst>
                          </p:cTn>
                        </p:par>
                      </p:childTnLst>
                    </p:cTn>
                  </p:par>
                  <p:par>
                    <p:cTn id="729" fill="hold">
                      <p:stCondLst>
                        <p:cond delay="indefinite"/>
                      </p:stCondLst>
                      <p:childTnLst>
                        <p:par>
                          <p:cTn id="730" fill="hold">
                            <p:stCondLst>
                              <p:cond delay="0"/>
                            </p:stCondLst>
                            <p:childTnLst>
                              <p:par>
                                <p:cTn id="731" nodeType="clickEffect" fill="hold" presetClass="entr" presetID="1">
                                  <p:stCondLst>
                                    <p:cond delay="0"/>
                                  </p:stCondLst>
                                  <p:childTnLst>
                                    <p:set>
                                      <p:cBhvr>
                                        <p:cTn id="732" dur="1" fill="hold">
                                          <p:stCondLst>
                                            <p:cond delay="499"/>
                                          </p:stCondLst>
                                        </p:cTn>
                                        <p:tgtEl>
                                          <p:spTgt spid="1118"/>
                                        </p:tgtEl>
                                        <p:attrNameLst>
                                          <p:attrName>style.visibility</p:attrName>
                                        </p:attrNameLst>
                                      </p:cBhvr>
                                      <p:to>
                                        <p:strVal val="visible"/>
                                      </p:to>
                                    </p:set>
                                  </p:childTnLst>
                                </p:cTn>
                              </p:par>
                            </p:childTnLst>
                          </p:cTn>
                        </p:par>
                      </p:childTnLst>
                    </p:cTn>
                  </p:par>
                  <p:par>
                    <p:cTn id="733" fill="hold">
                      <p:stCondLst>
                        <p:cond delay="indefinite"/>
                      </p:stCondLst>
                      <p:childTnLst>
                        <p:par>
                          <p:cTn id="734" fill="hold">
                            <p:stCondLst>
                              <p:cond delay="0"/>
                            </p:stCondLst>
                            <p:childTnLst>
                              <p:par>
                                <p:cTn id="735" nodeType="clickEffect" fill="hold" presetClass="entr" presetID="1">
                                  <p:stCondLst>
                                    <p:cond delay="0"/>
                                  </p:stCondLst>
                                  <p:childTnLst>
                                    <p:set>
                                      <p:cBhvr>
                                        <p:cTn id="736" dur="1" fill="hold">
                                          <p:stCondLst>
                                            <p:cond delay="499"/>
                                          </p:stCondLst>
                                        </p:cTn>
                                        <p:tgtEl>
                                          <p:spTgt spid="1119"/>
                                        </p:tgtEl>
                                        <p:attrNameLst>
                                          <p:attrName>style.visibility</p:attrName>
                                        </p:attrNameLst>
                                      </p:cBhvr>
                                      <p:to>
                                        <p:strVal val="visible"/>
                                      </p:to>
                                    </p:set>
                                  </p:childTnLst>
                                </p:cTn>
                              </p:par>
                            </p:childTnLst>
                          </p:cTn>
                        </p:par>
                      </p:childTnLst>
                    </p:cTn>
                  </p:par>
                  <p:par>
                    <p:cTn id="737" fill="hold">
                      <p:stCondLst>
                        <p:cond delay="indefinite"/>
                      </p:stCondLst>
                      <p:childTnLst>
                        <p:par>
                          <p:cTn id="738" fill="hold">
                            <p:stCondLst>
                              <p:cond delay="0"/>
                            </p:stCondLst>
                            <p:childTnLst>
                              <p:par>
                                <p:cTn id="739" nodeType="clickEffect" fill="hold" presetClass="entr" presetID="1">
                                  <p:stCondLst>
                                    <p:cond delay="0"/>
                                  </p:stCondLst>
                                  <p:childTnLst>
                                    <p:set>
                                      <p:cBhvr>
                                        <p:cTn id="740" dur="1" fill="hold">
                                          <p:stCondLst>
                                            <p:cond delay="499"/>
                                          </p:stCondLst>
                                        </p:cTn>
                                        <p:tgtEl>
                                          <p:spTgt spid="1120"/>
                                        </p:tgtEl>
                                        <p:attrNameLst>
                                          <p:attrName>style.visibility</p:attrName>
                                        </p:attrNameLst>
                                      </p:cBhvr>
                                      <p:to>
                                        <p:strVal val="visible"/>
                                      </p:to>
                                    </p:set>
                                  </p:childTnLst>
                                </p:cTn>
                              </p:par>
                            </p:childTnLst>
                          </p:cTn>
                        </p:par>
                      </p:childTnLst>
                    </p:cTn>
                  </p:par>
                  <p:par>
                    <p:cTn id="741" fill="hold">
                      <p:stCondLst>
                        <p:cond delay="indefinite"/>
                      </p:stCondLst>
                      <p:childTnLst>
                        <p:par>
                          <p:cTn id="742" fill="hold">
                            <p:stCondLst>
                              <p:cond delay="0"/>
                            </p:stCondLst>
                            <p:childTnLst>
                              <p:par>
                                <p:cTn id="743" nodeType="clickEffect" fill="hold" presetClass="entr" presetID="2" presetSubtype="8">
                                  <p:stCondLst>
                                    <p:cond delay="0"/>
                                  </p:stCondLst>
                                  <p:childTnLst>
                                    <p:set>
                                      <p:cBhvr>
                                        <p:cTn id="744" dur="1" fill="hold">
                                          <p:stCondLst>
                                            <p:cond delay="0"/>
                                          </p:stCondLst>
                                        </p:cTn>
                                        <p:tgtEl>
                                          <p:spTgt spid="1121"/>
                                        </p:tgtEl>
                                        <p:attrNameLst>
                                          <p:attrName>style.visibility</p:attrName>
                                        </p:attrNameLst>
                                      </p:cBhvr>
                                      <p:to>
                                        <p:strVal val="visible"/>
                                      </p:to>
                                    </p:set>
                                    <p:anim calcmode="lin" valueType="num">
                                      <p:cBhvr additive="repl">
                                        <p:cTn id="745" dur="500" fill="hold"/>
                                        <p:tgtEl>
                                          <p:spTgt spid="1121"/>
                                        </p:tgtEl>
                                        <p:attrNameLst>
                                          <p:attrName>ppt_x</p:attrName>
                                        </p:attrNameLst>
                                      </p:cBhvr>
                                      <p:tavLst>
                                        <p:tav tm="0">
                                          <p:val>
                                            <p:strVal val="0-#ppt_w/2"/>
                                          </p:val>
                                        </p:tav>
                                        <p:tav tm="100000">
                                          <p:val>
                                            <p:strVal val="#ppt_x"/>
                                          </p:val>
                                        </p:tav>
                                      </p:tavLst>
                                    </p:anim>
                                    <p:anim calcmode="lin" valueType="num">
                                      <p:cBhvr additive="repl">
                                        <p:cTn id="746" dur="500" fill="hold"/>
                                        <p:tgtEl>
                                          <p:spTgt spid="1121"/>
                                        </p:tgtEl>
                                        <p:attrNameLst>
                                          <p:attrName>ppt_y</p:attrName>
                                        </p:attrNameLst>
                                      </p:cBhvr>
                                      <p:tavLst>
                                        <p:tav tm="0">
                                          <p:val>
                                            <p:strVal val="#ppt_y"/>
                                          </p:val>
                                        </p:tav>
                                        <p:tav tm="100000">
                                          <p:val>
                                            <p:strVal val="#ppt_y"/>
                                          </p:val>
                                        </p:tav>
                                      </p:tavLst>
                                    </p:anim>
                                  </p:childTnLst>
                                </p:cTn>
                              </p:par>
                            </p:childTnLst>
                          </p:cTn>
                        </p:par>
                      </p:childTnLst>
                    </p:cTn>
                  </p:par>
                  <p:par>
                    <p:cTn id="747" fill="hold">
                      <p:stCondLst>
                        <p:cond delay="indefinite"/>
                      </p:stCondLst>
                      <p:childTnLst>
                        <p:par>
                          <p:cTn id="748" fill="hold">
                            <p:stCondLst>
                              <p:cond delay="0"/>
                            </p:stCondLst>
                            <p:childTnLst>
                              <p:par>
                                <p:cTn id="749" nodeType="clickEffect" fill="hold" presetClass="entr" presetID="1">
                                  <p:stCondLst>
                                    <p:cond delay="0"/>
                                  </p:stCondLst>
                                  <p:childTnLst>
                                    <p:set>
                                      <p:cBhvr>
                                        <p:cTn id="750" dur="1" fill="hold">
                                          <p:stCondLst>
                                            <p:cond delay="499"/>
                                          </p:stCondLst>
                                        </p:cTn>
                                        <p:tgtEl>
                                          <p:spTgt spid="1126"/>
                                        </p:tgtEl>
                                        <p:attrNameLst>
                                          <p:attrName>style.visibility</p:attrName>
                                        </p:attrNameLst>
                                      </p:cBhvr>
                                      <p:to>
                                        <p:strVal val="visible"/>
                                      </p:to>
                                    </p:set>
                                  </p:childTnLst>
                                </p:cTn>
                              </p:par>
                            </p:childTnLst>
                          </p:cTn>
                        </p:par>
                      </p:childTnLst>
                    </p:cTn>
                  </p:par>
                  <p:par>
                    <p:cTn id="751" fill="hold">
                      <p:stCondLst>
                        <p:cond delay="indefinite"/>
                      </p:stCondLst>
                      <p:childTnLst>
                        <p:par>
                          <p:cTn id="752" fill="hold">
                            <p:stCondLst>
                              <p:cond delay="0"/>
                            </p:stCondLst>
                            <p:childTnLst>
                              <p:par>
                                <p:cTn id="753" nodeType="clickEffect" fill="hold" presetClass="entr" presetID="1">
                                  <p:stCondLst>
                                    <p:cond delay="0"/>
                                  </p:stCondLst>
                                  <p:childTnLst>
                                    <p:set>
                                      <p:cBhvr>
                                        <p:cTn id="754" dur="1" fill="hold">
                                          <p:stCondLst>
                                            <p:cond delay="499"/>
                                          </p:stCondLst>
                                        </p:cTn>
                                        <p:tgtEl>
                                          <p:spTgt spid="1131"/>
                                        </p:tgtEl>
                                        <p:attrNameLst>
                                          <p:attrName>style.visibility</p:attrName>
                                        </p:attrNameLst>
                                      </p:cBhvr>
                                      <p:to>
                                        <p:strVal val="visible"/>
                                      </p:to>
                                    </p:set>
                                  </p:childTnLst>
                                </p:cTn>
                              </p:par>
                            </p:childTnLst>
                          </p:cTn>
                        </p:par>
                      </p:childTnLst>
                    </p:cTn>
                  </p:par>
                  <p:par>
                    <p:cTn id="755" fill="hold">
                      <p:stCondLst>
                        <p:cond delay="indefinite"/>
                      </p:stCondLst>
                      <p:childTnLst>
                        <p:par>
                          <p:cTn id="756" fill="hold">
                            <p:stCondLst>
                              <p:cond delay="0"/>
                            </p:stCondLst>
                            <p:childTnLst>
                              <p:par>
                                <p:cTn id="757" nodeType="clickEffect" fill="hold" presetClass="entr" presetID="1">
                                  <p:stCondLst>
                                    <p:cond delay="0"/>
                                  </p:stCondLst>
                                  <p:childTnLst>
                                    <p:set>
                                      <p:cBhvr>
                                        <p:cTn id="758" dur="1" fill="hold">
                                          <p:stCondLst>
                                            <p:cond delay="499"/>
                                          </p:stCondLst>
                                        </p:cTn>
                                        <p:tgtEl>
                                          <p:spTgt spid="1132"/>
                                        </p:tgtEl>
                                        <p:attrNameLst>
                                          <p:attrName>style.visibility</p:attrName>
                                        </p:attrNameLst>
                                      </p:cBhvr>
                                      <p:to>
                                        <p:strVal val="visible"/>
                                      </p:to>
                                    </p:set>
                                  </p:childTnLst>
                                </p:cTn>
                              </p:par>
                            </p:childTnLst>
                          </p:cTn>
                        </p:par>
                      </p:childTnLst>
                    </p:cTn>
                  </p:par>
                  <p:par>
                    <p:cTn id="759" fill="hold">
                      <p:stCondLst>
                        <p:cond delay="indefinite"/>
                      </p:stCondLst>
                      <p:childTnLst>
                        <p:par>
                          <p:cTn id="760" fill="hold">
                            <p:stCondLst>
                              <p:cond delay="0"/>
                            </p:stCondLst>
                            <p:childTnLst>
                              <p:par>
                                <p:cTn id="761" nodeType="clickEffect" fill="hold" presetClass="entr" presetID="1">
                                  <p:stCondLst>
                                    <p:cond delay="0"/>
                                  </p:stCondLst>
                                  <p:childTnLst>
                                    <p:set>
                                      <p:cBhvr>
                                        <p:cTn id="762" dur="1" fill="hold">
                                          <p:stCondLst>
                                            <p:cond delay="499"/>
                                          </p:stCondLst>
                                        </p:cTn>
                                        <p:tgtEl>
                                          <p:spTgt spid="1133"/>
                                        </p:tgtEl>
                                        <p:attrNameLst>
                                          <p:attrName>style.visibility</p:attrName>
                                        </p:attrNameLst>
                                      </p:cBhvr>
                                      <p:to>
                                        <p:strVal val="visible"/>
                                      </p:to>
                                    </p:set>
                                  </p:childTnLst>
                                </p:cTn>
                              </p:par>
                            </p:childTnLst>
                          </p:cTn>
                        </p:par>
                      </p:childTnLst>
                    </p:cTn>
                  </p:par>
                  <p:par>
                    <p:cTn id="763" fill="hold">
                      <p:stCondLst>
                        <p:cond delay="indefinite"/>
                      </p:stCondLst>
                      <p:childTnLst>
                        <p:par>
                          <p:cTn id="764" fill="hold">
                            <p:stCondLst>
                              <p:cond delay="0"/>
                            </p:stCondLst>
                            <p:childTnLst>
                              <p:par>
                                <p:cTn id="765" nodeType="clickEffect" fill="hold" presetClass="entr" presetID="1">
                                  <p:stCondLst>
                                    <p:cond delay="0"/>
                                  </p:stCondLst>
                                  <p:childTnLst>
                                    <p:set>
                                      <p:cBhvr>
                                        <p:cTn id="766" dur="1" fill="hold">
                                          <p:stCondLst>
                                            <p:cond delay="499"/>
                                          </p:stCondLst>
                                        </p:cTn>
                                        <p:tgtEl>
                                          <p:spTgt spid="1138"/>
                                        </p:tgtEl>
                                        <p:attrNameLst>
                                          <p:attrName>style.visibility</p:attrName>
                                        </p:attrNameLst>
                                      </p:cBhvr>
                                      <p:to>
                                        <p:strVal val="visible"/>
                                      </p:to>
                                    </p:set>
                                  </p:childTnLst>
                                </p:cTn>
                              </p:par>
                            </p:childTnLst>
                          </p:cTn>
                        </p:par>
                      </p:childTnLst>
                    </p:cTn>
                  </p:par>
                  <p:par>
                    <p:cTn id="767" fill="hold">
                      <p:stCondLst>
                        <p:cond delay="indefinite"/>
                      </p:stCondLst>
                      <p:childTnLst>
                        <p:par>
                          <p:cTn id="768" fill="hold">
                            <p:stCondLst>
                              <p:cond delay="0"/>
                            </p:stCondLst>
                            <p:childTnLst>
                              <p:par>
                                <p:cTn id="769" nodeType="clickEffect" fill="hold" presetClass="entr" presetID="1">
                                  <p:stCondLst>
                                    <p:cond delay="0"/>
                                  </p:stCondLst>
                                  <p:childTnLst>
                                    <p:set>
                                      <p:cBhvr>
                                        <p:cTn id="770" dur="1" fill="hold">
                                          <p:stCondLst>
                                            <p:cond delay="499"/>
                                          </p:stCondLst>
                                        </p:cTn>
                                        <p:tgtEl>
                                          <p:spTgt spid="1143"/>
                                        </p:tgtEl>
                                        <p:attrNameLst>
                                          <p:attrName>style.visibility</p:attrName>
                                        </p:attrNameLst>
                                      </p:cBhvr>
                                      <p:to>
                                        <p:strVal val="visible"/>
                                      </p:to>
                                    </p:set>
                                  </p:childTnLst>
                                </p:cTn>
                              </p:par>
                            </p:childTnLst>
                          </p:cTn>
                        </p:par>
                      </p:childTnLst>
                    </p:cTn>
                  </p:par>
                  <p:par>
                    <p:cTn id="771" fill="hold">
                      <p:stCondLst>
                        <p:cond delay="indefinite"/>
                      </p:stCondLst>
                      <p:childTnLst>
                        <p:par>
                          <p:cTn id="772" fill="hold">
                            <p:stCondLst>
                              <p:cond delay="0"/>
                            </p:stCondLst>
                            <p:childTnLst>
                              <p:par>
                                <p:cTn id="773" nodeType="clickEffect" fill="hold" presetClass="entr" presetID="1">
                                  <p:stCondLst>
                                    <p:cond delay="0"/>
                                  </p:stCondLst>
                                  <p:childTnLst>
                                    <p:set>
                                      <p:cBhvr>
                                        <p:cTn id="774" dur="1" fill="hold">
                                          <p:stCondLst>
                                            <p:cond delay="499"/>
                                          </p:stCondLst>
                                        </p:cTn>
                                        <p:tgtEl>
                                          <p:spTgt spid="1148"/>
                                        </p:tgtEl>
                                        <p:attrNameLst>
                                          <p:attrName>style.visibility</p:attrName>
                                        </p:attrNameLst>
                                      </p:cBhvr>
                                      <p:to>
                                        <p:strVal val="visible"/>
                                      </p:to>
                                    </p:set>
                                  </p:childTnLst>
                                </p:cTn>
                              </p:par>
                            </p:childTnLst>
                          </p:cTn>
                        </p:par>
                      </p:childTnLst>
                    </p:cTn>
                  </p:par>
                  <p:par>
                    <p:cTn id="775" fill="hold">
                      <p:stCondLst>
                        <p:cond delay="indefinite"/>
                      </p:stCondLst>
                      <p:childTnLst>
                        <p:par>
                          <p:cTn id="776" fill="hold">
                            <p:stCondLst>
                              <p:cond delay="0"/>
                            </p:stCondLst>
                            <p:childTnLst>
                              <p:par>
                                <p:cTn id="777" nodeType="clickEffect" fill="hold" presetClass="entr" presetID="1">
                                  <p:stCondLst>
                                    <p:cond delay="0"/>
                                  </p:stCondLst>
                                  <p:childTnLst>
                                    <p:set>
                                      <p:cBhvr>
                                        <p:cTn id="778" dur="1" fill="hold">
                                          <p:stCondLst>
                                            <p:cond delay="499"/>
                                          </p:stCondLst>
                                        </p:cTn>
                                        <p:tgtEl>
                                          <p:spTgt spid="1153"/>
                                        </p:tgtEl>
                                        <p:attrNameLst>
                                          <p:attrName>style.visibility</p:attrName>
                                        </p:attrNameLst>
                                      </p:cBhvr>
                                      <p:to>
                                        <p:strVal val="visible"/>
                                      </p:to>
                                    </p:set>
                                  </p:childTnLst>
                                </p:cTn>
                              </p:par>
                            </p:childTnLst>
                          </p:cTn>
                        </p:par>
                      </p:childTnLst>
                    </p:cTn>
                  </p:par>
                  <p:par>
                    <p:cTn id="779" fill="hold">
                      <p:stCondLst>
                        <p:cond delay="indefinite"/>
                      </p:stCondLst>
                      <p:childTnLst>
                        <p:par>
                          <p:cTn id="780" fill="hold">
                            <p:stCondLst>
                              <p:cond delay="0"/>
                            </p:stCondLst>
                            <p:childTnLst>
                              <p:par>
                                <p:cTn id="781" nodeType="clickEffect" fill="hold" presetClass="entr" presetID="1">
                                  <p:stCondLst>
                                    <p:cond delay="0"/>
                                  </p:stCondLst>
                                  <p:childTnLst>
                                    <p:set>
                                      <p:cBhvr>
                                        <p:cTn id="782" dur="1" fill="hold">
                                          <p:stCondLst>
                                            <p:cond delay="499"/>
                                          </p:stCondLst>
                                        </p:cTn>
                                        <p:tgtEl>
                                          <p:spTgt spid="1154"/>
                                        </p:tgtEl>
                                        <p:attrNameLst>
                                          <p:attrName>style.visibility</p:attrName>
                                        </p:attrNameLst>
                                      </p:cBhvr>
                                      <p:to>
                                        <p:strVal val="visible"/>
                                      </p:to>
                                    </p:set>
                                  </p:childTnLst>
                                </p:cTn>
                              </p:par>
                            </p:childTnLst>
                          </p:cTn>
                        </p:par>
                      </p:childTnLst>
                    </p:cTn>
                  </p:par>
                  <p:par>
                    <p:cTn id="783" fill="hold">
                      <p:stCondLst>
                        <p:cond delay="indefinite"/>
                      </p:stCondLst>
                      <p:childTnLst>
                        <p:par>
                          <p:cTn id="784" fill="hold">
                            <p:stCondLst>
                              <p:cond delay="0"/>
                            </p:stCondLst>
                            <p:childTnLst>
                              <p:par>
                                <p:cTn id="785" nodeType="clickEffect" fill="hold" presetClass="entr" presetID="1">
                                  <p:stCondLst>
                                    <p:cond delay="0"/>
                                  </p:stCondLst>
                                  <p:childTnLst>
                                    <p:set>
                                      <p:cBhvr>
                                        <p:cTn id="786" dur="1" fill="hold">
                                          <p:stCondLst>
                                            <p:cond delay="499"/>
                                          </p:stCondLst>
                                        </p:cTn>
                                        <p:tgtEl>
                                          <p:spTgt spid="1162"/>
                                        </p:tgtEl>
                                        <p:attrNameLst>
                                          <p:attrName>style.visibility</p:attrName>
                                        </p:attrNameLst>
                                      </p:cBhvr>
                                      <p:to>
                                        <p:strVal val="visible"/>
                                      </p:to>
                                    </p:set>
                                  </p:childTnLst>
                                </p:cTn>
                              </p:par>
                            </p:childTnLst>
                          </p:cTn>
                        </p:par>
                      </p:childTnLst>
                    </p:cTn>
                  </p:par>
                  <p:par>
                    <p:cTn id="787" fill="hold">
                      <p:stCondLst>
                        <p:cond delay="indefinite"/>
                      </p:stCondLst>
                      <p:childTnLst>
                        <p:par>
                          <p:cTn id="788" fill="hold">
                            <p:stCondLst>
                              <p:cond delay="0"/>
                            </p:stCondLst>
                            <p:childTnLst>
                              <p:par>
                                <p:cTn id="789" nodeType="clickEffect" fill="hold" presetClass="entr" presetID="1">
                                  <p:stCondLst>
                                    <p:cond delay="0"/>
                                  </p:stCondLst>
                                  <p:childTnLst>
                                    <p:set>
                                      <p:cBhvr>
                                        <p:cTn id="790" dur="1" fill="hold">
                                          <p:stCondLst>
                                            <p:cond delay="499"/>
                                          </p:stCondLst>
                                        </p:cTn>
                                        <p:tgtEl>
                                          <p:spTgt spid="1159"/>
                                        </p:tgtEl>
                                        <p:attrNameLst>
                                          <p:attrName>style.visibility</p:attrName>
                                        </p:attrNameLst>
                                      </p:cBhvr>
                                      <p:to>
                                        <p:strVal val="visible"/>
                                      </p:to>
                                    </p:set>
                                  </p:childTnLst>
                                </p:cTn>
                              </p:par>
                            </p:childTnLst>
                          </p:cTn>
                        </p:par>
                      </p:childTnLst>
                    </p:cTn>
                  </p:par>
                  <p:par>
                    <p:cTn id="791" fill="hold">
                      <p:stCondLst>
                        <p:cond delay="indefinite"/>
                      </p:stCondLst>
                      <p:childTnLst>
                        <p:par>
                          <p:cTn id="792" fill="hold">
                            <p:stCondLst>
                              <p:cond delay="0"/>
                            </p:stCondLst>
                            <p:childTnLst>
                              <p:par>
                                <p:cTn id="793" nodeType="clickEffect" fill="hold" presetClass="entr" presetID="2" presetSubtype="8">
                                  <p:stCondLst>
                                    <p:cond delay="0"/>
                                  </p:stCondLst>
                                  <p:childTnLst>
                                    <p:set>
                                      <p:cBhvr>
                                        <p:cTn id="794" dur="1" fill="hold">
                                          <p:stCondLst>
                                            <p:cond delay="0"/>
                                          </p:stCondLst>
                                        </p:cTn>
                                        <p:tgtEl>
                                          <p:spTgt spid="1167"/>
                                        </p:tgtEl>
                                        <p:attrNameLst>
                                          <p:attrName>style.visibility</p:attrName>
                                        </p:attrNameLst>
                                      </p:cBhvr>
                                      <p:to>
                                        <p:strVal val="visible"/>
                                      </p:to>
                                    </p:set>
                                    <p:anim calcmode="lin" valueType="num">
                                      <p:cBhvr additive="repl">
                                        <p:cTn id="795" dur="500" fill="hold"/>
                                        <p:tgtEl>
                                          <p:spTgt spid="1167"/>
                                        </p:tgtEl>
                                        <p:attrNameLst>
                                          <p:attrName>ppt_x</p:attrName>
                                        </p:attrNameLst>
                                      </p:cBhvr>
                                      <p:tavLst>
                                        <p:tav tm="0">
                                          <p:val>
                                            <p:strVal val="0-#ppt_w/2"/>
                                          </p:val>
                                        </p:tav>
                                        <p:tav tm="100000">
                                          <p:val>
                                            <p:strVal val="#ppt_x"/>
                                          </p:val>
                                        </p:tav>
                                      </p:tavLst>
                                    </p:anim>
                                    <p:anim calcmode="lin" valueType="num">
                                      <p:cBhvr additive="repl">
                                        <p:cTn id="796" dur="500" fill="hold"/>
                                        <p:tgtEl>
                                          <p:spTgt spid="1167"/>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2" name="TextShape 1"/>
          <p:cNvSpPr txBox="1"/>
          <p:nvPr/>
        </p:nvSpPr>
        <p:spPr>
          <a:xfrm>
            <a:off x="685800" y="457200"/>
            <a:ext cx="7772040" cy="1142640"/>
          </a:xfrm>
          <a:prstGeom prst="rect">
            <a:avLst/>
          </a:prstGeom>
          <a:noFill/>
          <a:ln>
            <a:noFill/>
          </a:ln>
        </p:spPr>
        <p:txBody>
          <a:bodyPr anchor="ctr"/>
          <a:p>
            <a:pPr>
              <a:lnSpc>
                <a:spcPct val="100000"/>
              </a:lnSpc>
            </a:pPr>
            <a:r>
              <a:rPr b="1" lang="en-US" sz="2000" spc="-1" strike="noStrike">
                <a:solidFill>
                  <a:srgbClr val="ff0066"/>
                </a:solidFill>
                <a:latin typeface="Verdana"/>
                <a:ea typeface="Verdana"/>
              </a:rPr>
              <a:t>Multiple Segments</a:t>
            </a:r>
            <a:endParaRPr b="0" lang="en-US" sz="2000" spc="-1" strike="noStrike">
              <a:solidFill>
                <a:srgbClr val="000000"/>
              </a:solidFill>
              <a:latin typeface="Verdana"/>
            </a:endParaRPr>
          </a:p>
        </p:txBody>
      </p:sp>
      <p:sp>
        <p:nvSpPr>
          <p:cNvPr id="1173" name="TextShape 2"/>
          <p:cNvSpPr txBox="1"/>
          <p:nvPr/>
        </p:nvSpPr>
        <p:spPr>
          <a:xfrm>
            <a:off x="685800" y="1981080"/>
            <a:ext cx="7772040" cy="4114440"/>
          </a:xfrm>
          <a:prstGeom prst="rect">
            <a:avLst/>
          </a:prstGeom>
          <a:noFill/>
          <a:ln>
            <a:noFill/>
          </a:ln>
        </p:spPr>
        <p:txBody>
          <a:bodyPr>
            <a:normAutofit fontScale="85000"/>
          </a:bodyPr>
          <a:p>
            <a:pPr marL="343080" indent="-342720">
              <a:lnSpc>
                <a:spcPct val="100000"/>
              </a:lnSpc>
              <a:spcBef>
                <a:spcPts val="499"/>
              </a:spcBef>
              <a:buClr>
                <a:srgbClr val="000000"/>
              </a:buClr>
              <a:buFont typeface="Arial"/>
              <a:buChar char="•"/>
            </a:pPr>
            <a:r>
              <a:rPr b="0" lang="en-US" sz="2000" spc="-1" strike="noStrike">
                <a:solidFill>
                  <a:srgbClr val="000000"/>
                </a:solidFill>
                <a:latin typeface="Verdana"/>
                <a:ea typeface="Verdana"/>
              </a:rPr>
              <a:t>The segment register can change its values to point to different segments at different times.</a:t>
            </a:r>
            <a:endParaRPr b="0" lang="en-US" sz="2000" spc="-1" strike="noStrike">
              <a:solidFill>
                <a:srgbClr val="000000"/>
              </a:solidFill>
              <a:latin typeface="Verdana"/>
            </a:endParaRPr>
          </a:p>
          <a:p>
            <a:pPr marL="343080" indent="-342720">
              <a:lnSpc>
                <a:spcPct val="100000"/>
              </a:lnSpc>
              <a:spcBef>
                <a:spcPts val="499"/>
              </a:spcBef>
              <a:buClr>
                <a:srgbClr val="000000"/>
              </a:buClr>
              <a:buFont typeface="Arial"/>
              <a:buChar char="•"/>
            </a:pPr>
            <a:r>
              <a:rPr b="0" lang="en-US" sz="2000" spc="-1" strike="noStrike">
                <a:solidFill>
                  <a:srgbClr val="000000"/>
                </a:solidFill>
                <a:latin typeface="Verdana"/>
                <a:ea typeface="Verdana"/>
              </a:rPr>
              <a:t>X86 architecture provides additional segment registers to access multi data segments at the same time.</a:t>
            </a:r>
            <a:endParaRPr b="0" lang="en-US" sz="2000" spc="-1" strike="noStrike">
              <a:solidFill>
                <a:srgbClr val="000000"/>
              </a:solidFill>
              <a:latin typeface="Verdana"/>
            </a:endParaRPr>
          </a:p>
          <a:p>
            <a:pPr lvl="1" marL="743040" indent="-285480">
              <a:lnSpc>
                <a:spcPct val="100000"/>
              </a:lnSpc>
              <a:spcBef>
                <a:spcPts val="499"/>
              </a:spcBef>
              <a:buClr>
                <a:srgbClr val="000000"/>
              </a:buClr>
              <a:buFont typeface="Arial"/>
              <a:buChar char="–"/>
            </a:pPr>
            <a:r>
              <a:rPr b="0" lang="en-US" sz="2000" spc="-1" strike="noStrike">
                <a:solidFill>
                  <a:srgbClr val="000000"/>
                </a:solidFill>
                <a:latin typeface="Verdana"/>
                <a:ea typeface="Verdana"/>
              </a:rPr>
              <a:t>DS, ES, FS and GS</a:t>
            </a:r>
            <a:endParaRPr b="0" lang="en-US" sz="2000" spc="-1" strike="noStrike">
              <a:solidFill>
                <a:srgbClr val="000000"/>
              </a:solidFill>
              <a:latin typeface="Verdana"/>
            </a:endParaRPr>
          </a:p>
          <a:p>
            <a:pPr marL="343080" indent="-342720">
              <a:lnSpc>
                <a:spcPct val="100000"/>
              </a:lnSpc>
              <a:spcBef>
                <a:spcPts val="499"/>
              </a:spcBef>
              <a:buClr>
                <a:srgbClr val="000000"/>
              </a:buClr>
              <a:buFont typeface="Arial"/>
              <a:buChar char="•"/>
            </a:pPr>
            <a:r>
              <a:rPr b="0" lang="en-US" sz="2000" spc="-1" strike="noStrike">
                <a:solidFill>
                  <a:srgbClr val="000000"/>
                </a:solidFill>
                <a:latin typeface="Verdana"/>
                <a:ea typeface="Verdana"/>
              </a:rPr>
              <a:t>X86 supports a separate Stack Segment Register (SS) and a Code segment Register (CS) in addition.</a:t>
            </a:r>
            <a:endParaRPr b="0" lang="en-US" sz="2000" spc="-1" strike="noStrike">
              <a:solidFill>
                <a:srgbClr val="000000"/>
              </a:solidFill>
              <a:latin typeface="Verdana"/>
            </a:endParaRPr>
          </a:p>
          <a:p>
            <a:pPr marL="343080" indent="-342720">
              <a:lnSpc>
                <a:spcPct val="100000"/>
              </a:lnSpc>
              <a:spcBef>
                <a:spcPts val="499"/>
              </a:spcBef>
              <a:buClr>
                <a:srgbClr val="000000"/>
              </a:buClr>
              <a:buFont typeface="Arial"/>
              <a:buChar char="•"/>
            </a:pPr>
            <a:r>
              <a:rPr b="0" lang="en-US" sz="2000" spc="-1" strike="noStrike">
                <a:solidFill>
                  <a:srgbClr val="000000"/>
                </a:solidFill>
                <a:latin typeface="Verdana"/>
                <a:ea typeface="Verdana"/>
              </a:rPr>
              <a:t>By default a segment register is fixed for every instruction, for all the memory access performed by it. For eg. all data accessed by MOV instruction take DS as the default segment register. </a:t>
            </a:r>
            <a:endParaRPr b="0" lang="en-US" sz="2000" spc="-1" strike="noStrike">
              <a:solidFill>
                <a:srgbClr val="000000"/>
              </a:solidFill>
              <a:latin typeface="Verdana"/>
            </a:endParaRPr>
          </a:p>
          <a:p>
            <a:pPr marL="343080" indent="-342720">
              <a:lnSpc>
                <a:spcPct val="100000"/>
              </a:lnSpc>
              <a:spcBef>
                <a:spcPts val="499"/>
              </a:spcBef>
              <a:buClr>
                <a:srgbClr val="000000"/>
              </a:buClr>
              <a:buFont typeface="Arial"/>
              <a:buChar char="•"/>
            </a:pPr>
            <a:r>
              <a:rPr b="0" lang="en-US" sz="2000" spc="-1" strike="noStrike">
                <a:solidFill>
                  <a:srgbClr val="000000"/>
                </a:solidFill>
                <a:latin typeface="Verdana"/>
                <a:ea typeface="Verdana"/>
              </a:rPr>
              <a:t>An </a:t>
            </a:r>
            <a:r>
              <a:rPr b="1" lang="en-US" sz="2000" spc="-1" strike="noStrike">
                <a:solidFill>
                  <a:srgbClr val="000000"/>
                </a:solidFill>
                <a:latin typeface="Verdana"/>
                <a:ea typeface="Verdana"/>
              </a:rPr>
              <a:t>segment override prefix</a:t>
            </a:r>
            <a:r>
              <a:rPr b="0" lang="en-US" sz="2000" spc="-1" strike="noStrike">
                <a:solidFill>
                  <a:srgbClr val="000000"/>
                </a:solidFill>
                <a:latin typeface="Verdana"/>
                <a:ea typeface="Verdana"/>
              </a:rPr>
              <a:t> is attached to an instruction to change the segment register it uses for memory data access. </a:t>
            </a:r>
            <a:endParaRPr b="0" lang="en-US" sz="2000" spc="-1" strike="noStrike">
              <a:solidFill>
                <a:srgbClr val="000000"/>
              </a:solidFill>
              <a:latin typeface="Verdana"/>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174" name="Group 1"/>
          <p:cNvGrpSpPr/>
          <p:nvPr/>
        </p:nvGrpSpPr>
        <p:grpSpPr>
          <a:xfrm>
            <a:off x="2133720" y="6175440"/>
            <a:ext cx="3960360" cy="450360"/>
            <a:chOff x="2133720" y="6175440"/>
            <a:chExt cx="3960360" cy="450360"/>
          </a:xfrm>
        </p:grpSpPr>
        <p:sp>
          <p:nvSpPr>
            <p:cNvPr id="1175" name="CustomShape 2"/>
            <p:cNvSpPr/>
            <p:nvPr/>
          </p:nvSpPr>
          <p:spPr>
            <a:xfrm>
              <a:off x="2133720" y="6175440"/>
              <a:ext cx="3960360" cy="450360"/>
            </a:xfrm>
            <a:prstGeom prst="roundRect">
              <a:avLst>
                <a:gd name="adj" fmla="val 352"/>
              </a:avLst>
            </a:prstGeom>
            <a:solidFill>
              <a:srgbClr val="ffcccc"/>
            </a:solidFill>
            <a:ln w="9360">
              <a:solidFill>
                <a:srgbClr val="333333"/>
              </a:solidFill>
              <a:round/>
            </a:ln>
          </p:spPr>
          <p:style>
            <a:lnRef idx="0"/>
            <a:fillRef idx="0"/>
            <a:effectRef idx="0"/>
            <a:fontRef idx="minor"/>
          </p:style>
        </p:sp>
        <p:grpSp>
          <p:nvGrpSpPr>
            <p:cNvPr id="1176" name="Group 3"/>
            <p:cNvGrpSpPr/>
            <p:nvPr/>
          </p:nvGrpSpPr>
          <p:grpSpPr>
            <a:xfrm>
              <a:off x="2133720" y="6175440"/>
              <a:ext cx="3960360" cy="450360"/>
              <a:chOff x="2133720" y="6175440"/>
              <a:chExt cx="3960360" cy="450360"/>
            </a:xfrm>
          </p:grpSpPr>
          <p:sp>
            <p:nvSpPr>
              <p:cNvPr id="1177" name="CustomShape 4"/>
              <p:cNvSpPr/>
              <p:nvPr/>
            </p:nvSpPr>
            <p:spPr>
              <a:xfrm>
                <a:off x="2133720" y="6175440"/>
                <a:ext cx="3960360" cy="450360"/>
              </a:xfrm>
              <a:prstGeom prst="roundRect">
                <a:avLst>
                  <a:gd name="adj" fmla="val 352"/>
                </a:avLst>
              </a:prstGeom>
              <a:noFill/>
              <a:ln w="9360">
                <a:noFill/>
              </a:ln>
            </p:spPr>
            <p:style>
              <a:lnRef idx="0"/>
              <a:fillRef idx="0"/>
              <a:effectRef idx="0"/>
              <a:fontRef idx="minor"/>
            </p:style>
          </p:sp>
          <p:sp>
            <p:nvSpPr>
              <p:cNvPr id="1178" name="CustomShape 5"/>
              <p:cNvSpPr/>
              <p:nvPr/>
            </p:nvSpPr>
            <p:spPr>
              <a:xfrm>
                <a:off x="2133720" y="6216120"/>
                <a:ext cx="3960360" cy="368640"/>
              </a:xfrm>
              <a:prstGeom prst="rect">
                <a:avLst/>
              </a:prstGeom>
              <a:noFill/>
              <a:ln w="9360">
                <a:noFill/>
              </a:ln>
            </p:spPr>
            <p:style>
              <a:lnRef idx="0"/>
              <a:fillRef idx="0"/>
              <a:effectRef idx="0"/>
              <a:fontRef idx="minor"/>
            </p:style>
            <p:txBody>
              <a:bodyPr lIns="90000" rIns="90000" tIns="46800" bIns="46800" anchor="ctr"/>
              <a:p>
                <a:pPr algn="ctr">
                  <a:lnSpc>
                    <a:spcPct val="100000"/>
                  </a:lnSpc>
                </a:pPr>
                <a:r>
                  <a:rPr b="0" lang="en-IN" sz="1800" spc="-1" strike="noStrike">
                    <a:solidFill>
                      <a:srgbClr val="000000"/>
                    </a:solidFill>
                    <a:latin typeface="Verdana"/>
                  </a:rPr>
                  <a:t>Multiple Segments</a:t>
                </a:r>
                <a:endParaRPr b="0" lang="en-IN" sz="1800" spc="-1" strike="noStrike">
                  <a:latin typeface="Arial"/>
                </a:endParaRPr>
              </a:p>
            </p:txBody>
          </p:sp>
        </p:grpSp>
      </p:grpSp>
      <p:sp>
        <p:nvSpPr>
          <p:cNvPr id="1179" name="CustomShape 6"/>
          <p:cNvSpPr/>
          <p:nvPr/>
        </p:nvSpPr>
        <p:spPr>
          <a:xfrm>
            <a:off x="3809880" y="533520"/>
            <a:ext cx="1828440" cy="1066320"/>
          </a:xfrm>
          <a:prstGeom prst="roundRect">
            <a:avLst>
              <a:gd name="adj" fmla="val 148"/>
            </a:avLst>
          </a:prstGeom>
          <a:solidFill>
            <a:srgbClr val="ffcccc"/>
          </a:solidFill>
          <a:ln w="9360">
            <a:solidFill>
              <a:srgbClr val="333333"/>
            </a:solidFill>
            <a:round/>
          </a:ln>
        </p:spPr>
        <p:style>
          <a:lnRef idx="0"/>
          <a:fillRef idx="0"/>
          <a:effectRef idx="0"/>
          <a:fontRef idx="minor"/>
        </p:style>
      </p:sp>
      <p:sp>
        <p:nvSpPr>
          <p:cNvPr id="1180" name="CustomShape 7"/>
          <p:cNvSpPr/>
          <p:nvPr/>
        </p:nvSpPr>
        <p:spPr>
          <a:xfrm>
            <a:off x="3809880" y="1600200"/>
            <a:ext cx="1828440" cy="1066320"/>
          </a:xfrm>
          <a:prstGeom prst="roundRect">
            <a:avLst>
              <a:gd name="adj" fmla="val 148"/>
            </a:avLst>
          </a:prstGeom>
          <a:solidFill>
            <a:srgbClr val="ff6600"/>
          </a:solidFill>
          <a:ln w="9360">
            <a:solidFill>
              <a:srgbClr val="333333"/>
            </a:solidFill>
            <a:round/>
          </a:ln>
        </p:spPr>
        <p:style>
          <a:lnRef idx="0"/>
          <a:fillRef idx="0"/>
          <a:effectRef idx="0"/>
          <a:fontRef idx="minor"/>
        </p:style>
      </p:sp>
      <p:sp>
        <p:nvSpPr>
          <p:cNvPr id="1181" name="CustomShape 8"/>
          <p:cNvSpPr/>
          <p:nvPr/>
        </p:nvSpPr>
        <p:spPr>
          <a:xfrm>
            <a:off x="3809880" y="2666880"/>
            <a:ext cx="1828440" cy="1066320"/>
          </a:xfrm>
          <a:prstGeom prst="roundRect">
            <a:avLst>
              <a:gd name="adj" fmla="val 148"/>
            </a:avLst>
          </a:prstGeom>
          <a:solidFill>
            <a:srgbClr val="0000ff"/>
          </a:solidFill>
          <a:ln w="9360">
            <a:solidFill>
              <a:srgbClr val="333333"/>
            </a:solidFill>
            <a:round/>
          </a:ln>
        </p:spPr>
        <p:style>
          <a:lnRef idx="0"/>
          <a:fillRef idx="0"/>
          <a:effectRef idx="0"/>
          <a:fontRef idx="minor"/>
        </p:style>
      </p:sp>
      <p:sp>
        <p:nvSpPr>
          <p:cNvPr id="1182" name="CustomShape 9"/>
          <p:cNvSpPr/>
          <p:nvPr/>
        </p:nvSpPr>
        <p:spPr>
          <a:xfrm>
            <a:off x="3809880" y="3733920"/>
            <a:ext cx="1828440" cy="1066320"/>
          </a:xfrm>
          <a:prstGeom prst="roundRect">
            <a:avLst>
              <a:gd name="adj" fmla="val 148"/>
            </a:avLst>
          </a:prstGeom>
          <a:solidFill>
            <a:srgbClr val="800000"/>
          </a:solidFill>
          <a:ln w="9360">
            <a:solidFill>
              <a:srgbClr val="333333"/>
            </a:solidFill>
            <a:round/>
          </a:ln>
        </p:spPr>
        <p:style>
          <a:lnRef idx="0"/>
          <a:fillRef idx="0"/>
          <a:effectRef idx="0"/>
          <a:fontRef idx="minor"/>
        </p:style>
      </p:sp>
      <p:sp>
        <p:nvSpPr>
          <p:cNvPr id="1183" name="CustomShape 10"/>
          <p:cNvSpPr/>
          <p:nvPr/>
        </p:nvSpPr>
        <p:spPr>
          <a:xfrm>
            <a:off x="3809880" y="4800600"/>
            <a:ext cx="1828440" cy="1066320"/>
          </a:xfrm>
          <a:prstGeom prst="roundRect">
            <a:avLst>
              <a:gd name="adj" fmla="val 148"/>
            </a:avLst>
          </a:prstGeom>
          <a:solidFill>
            <a:srgbClr val="ff00ff"/>
          </a:solidFill>
          <a:ln w="9360">
            <a:solidFill>
              <a:srgbClr val="333333"/>
            </a:solidFill>
            <a:round/>
          </a:ln>
        </p:spPr>
        <p:style>
          <a:lnRef idx="0"/>
          <a:fillRef idx="0"/>
          <a:effectRef idx="0"/>
          <a:fontRef idx="minor"/>
        </p:style>
      </p:sp>
      <p:grpSp>
        <p:nvGrpSpPr>
          <p:cNvPr id="1184" name="Group 11"/>
          <p:cNvGrpSpPr/>
          <p:nvPr/>
        </p:nvGrpSpPr>
        <p:grpSpPr>
          <a:xfrm>
            <a:off x="2590920" y="947880"/>
            <a:ext cx="759960" cy="312480"/>
            <a:chOff x="2590920" y="947880"/>
            <a:chExt cx="759960" cy="312480"/>
          </a:xfrm>
        </p:grpSpPr>
        <p:sp>
          <p:nvSpPr>
            <p:cNvPr id="1185" name="CustomShape 12"/>
            <p:cNvSpPr/>
            <p:nvPr/>
          </p:nvSpPr>
          <p:spPr>
            <a:xfrm>
              <a:off x="2590920" y="947880"/>
              <a:ext cx="759960" cy="312480"/>
            </a:xfrm>
            <a:prstGeom prst="roundRect">
              <a:avLst>
                <a:gd name="adj" fmla="val 509"/>
              </a:avLst>
            </a:prstGeom>
            <a:solidFill>
              <a:srgbClr val="ffcccc"/>
            </a:solidFill>
            <a:ln w="9360">
              <a:solidFill>
                <a:srgbClr val="333333"/>
              </a:solidFill>
              <a:round/>
            </a:ln>
          </p:spPr>
          <p:style>
            <a:lnRef idx="0"/>
            <a:fillRef idx="0"/>
            <a:effectRef idx="0"/>
            <a:fontRef idx="minor"/>
          </p:style>
        </p:sp>
        <p:grpSp>
          <p:nvGrpSpPr>
            <p:cNvPr id="1186" name="Group 13"/>
            <p:cNvGrpSpPr/>
            <p:nvPr/>
          </p:nvGrpSpPr>
          <p:grpSpPr>
            <a:xfrm>
              <a:off x="2590920" y="947880"/>
              <a:ext cx="759960" cy="312480"/>
              <a:chOff x="2590920" y="947880"/>
              <a:chExt cx="759960" cy="312480"/>
            </a:xfrm>
          </p:grpSpPr>
          <p:sp>
            <p:nvSpPr>
              <p:cNvPr id="1187" name="CustomShape 14"/>
              <p:cNvSpPr/>
              <p:nvPr/>
            </p:nvSpPr>
            <p:spPr>
              <a:xfrm>
                <a:off x="2590920" y="947880"/>
                <a:ext cx="759960" cy="312480"/>
              </a:xfrm>
              <a:prstGeom prst="roundRect">
                <a:avLst>
                  <a:gd name="adj" fmla="val 509"/>
                </a:avLst>
              </a:prstGeom>
              <a:noFill/>
              <a:ln w="9360">
                <a:noFill/>
              </a:ln>
            </p:spPr>
            <p:style>
              <a:lnRef idx="0"/>
              <a:fillRef idx="0"/>
              <a:effectRef idx="0"/>
              <a:fontRef idx="minor"/>
            </p:style>
          </p:sp>
          <p:sp>
            <p:nvSpPr>
              <p:cNvPr id="1188" name="CustomShape 15"/>
              <p:cNvSpPr/>
              <p:nvPr/>
            </p:nvSpPr>
            <p:spPr>
              <a:xfrm>
                <a:off x="2590920" y="966240"/>
                <a:ext cx="759960" cy="276840"/>
              </a:xfrm>
              <a:prstGeom prst="rect">
                <a:avLst/>
              </a:prstGeom>
              <a:noFill/>
              <a:ln w="9360">
                <a:noFill/>
              </a:ln>
            </p:spPr>
            <p:style>
              <a:lnRef idx="0"/>
              <a:fillRef idx="0"/>
              <a:effectRef idx="0"/>
              <a:fontRef idx="minor"/>
            </p:style>
            <p:txBody>
              <a:bodyPr lIns="90000" rIns="90000" tIns="46800" bIns="46800" anchor="ctr"/>
              <a:p>
                <a:pPr algn="ctr">
                  <a:lnSpc>
                    <a:spcPct val="100000"/>
                  </a:lnSpc>
                </a:pPr>
                <a:r>
                  <a:rPr b="0" lang="en-IN" sz="1200" spc="-1" strike="noStrike">
                    <a:solidFill>
                      <a:srgbClr val="000000"/>
                    </a:solidFill>
                    <a:latin typeface="Verdana"/>
                  </a:rPr>
                  <a:t>DS</a:t>
                </a:r>
                <a:endParaRPr b="0" lang="en-IN" sz="1200" spc="-1" strike="noStrike">
                  <a:latin typeface="Arial"/>
                </a:endParaRPr>
              </a:p>
            </p:txBody>
          </p:sp>
        </p:grpSp>
      </p:grpSp>
      <p:sp>
        <p:nvSpPr>
          <p:cNvPr id="1189" name="Line 16"/>
          <p:cNvSpPr/>
          <p:nvPr/>
        </p:nvSpPr>
        <p:spPr>
          <a:xfrm>
            <a:off x="3274920" y="1260360"/>
            <a:ext cx="458640" cy="339840"/>
          </a:xfrm>
          <a:prstGeom prst="line">
            <a:avLst/>
          </a:prstGeom>
          <a:ln w="9360">
            <a:solidFill>
              <a:srgbClr val="333333"/>
            </a:solidFill>
            <a:round/>
            <a:tailEnd len="med" type="triangle" w="med"/>
          </a:ln>
        </p:spPr>
        <p:style>
          <a:lnRef idx="0"/>
          <a:fillRef idx="0"/>
          <a:effectRef idx="0"/>
          <a:fontRef idx="minor"/>
        </p:style>
      </p:sp>
      <p:grpSp>
        <p:nvGrpSpPr>
          <p:cNvPr id="1190" name="Group 17"/>
          <p:cNvGrpSpPr/>
          <p:nvPr/>
        </p:nvGrpSpPr>
        <p:grpSpPr>
          <a:xfrm>
            <a:off x="2819520" y="3519000"/>
            <a:ext cx="531360" cy="276840"/>
            <a:chOff x="2819520" y="3519000"/>
            <a:chExt cx="531360" cy="276840"/>
          </a:xfrm>
        </p:grpSpPr>
        <p:sp>
          <p:nvSpPr>
            <p:cNvPr id="1191" name="CustomShape 18"/>
            <p:cNvSpPr/>
            <p:nvPr/>
          </p:nvSpPr>
          <p:spPr>
            <a:xfrm>
              <a:off x="2819520" y="3557520"/>
              <a:ext cx="531360" cy="199800"/>
            </a:xfrm>
            <a:prstGeom prst="roundRect">
              <a:avLst>
                <a:gd name="adj" fmla="val 792"/>
              </a:avLst>
            </a:prstGeom>
            <a:solidFill>
              <a:srgbClr val="ffcccc"/>
            </a:solidFill>
            <a:ln w="9360">
              <a:solidFill>
                <a:srgbClr val="333333"/>
              </a:solidFill>
              <a:round/>
            </a:ln>
          </p:spPr>
          <p:style>
            <a:lnRef idx="0"/>
            <a:fillRef idx="0"/>
            <a:effectRef idx="0"/>
            <a:fontRef idx="minor"/>
          </p:style>
        </p:sp>
        <p:grpSp>
          <p:nvGrpSpPr>
            <p:cNvPr id="1192" name="Group 19"/>
            <p:cNvGrpSpPr/>
            <p:nvPr/>
          </p:nvGrpSpPr>
          <p:grpSpPr>
            <a:xfrm>
              <a:off x="2819520" y="3519000"/>
              <a:ext cx="531360" cy="276840"/>
              <a:chOff x="2819520" y="3519000"/>
              <a:chExt cx="531360" cy="276840"/>
            </a:xfrm>
          </p:grpSpPr>
          <p:sp>
            <p:nvSpPr>
              <p:cNvPr id="1193" name="CustomShape 20"/>
              <p:cNvSpPr/>
              <p:nvPr/>
            </p:nvSpPr>
            <p:spPr>
              <a:xfrm>
                <a:off x="2819520" y="3557520"/>
                <a:ext cx="531360" cy="199800"/>
              </a:xfrm>
              <a:prstGeom prst="roundRect">
                <a:avLst>
                  <a:gd name="adj" fmla="val 792"/>
                </a:avLst>
              </a:prstGeom>
              <a:noFill/>
              <a:ln w="9360">
                <a:noFill/>
              </a:ln>
            </p:spPr>
            <p:style>
              <a:lnRef idx="0"/>
              <a:fillRef idx="0"/>
              <a:effectRef idx="0"/>
              <a:fontRef idx="minor"/>
            </p:style>
          </p:sp>
          <p:sp>
            <p:nvSpPr>
              <p:cNvPr id="1194" name="CustomShape 21"/>
              <p:cNvSpPr/>
              <p:nvPr/>
            </p:nvSpPr>
            <p:spPr>
              <a:xfrm>
                <a:off x="2819520" y="3519000"/>
                <a:ext cx="531360" cy="276840"/>
              </a:xfrm>
              <a:prstGeom prst="rect">
                <a:avLst/>
              </a:prstGeom>
              <a:noFill/>
              <a:ln w="9360">
                <a:noFill/>
              </a:ln>
            </p:spPr>
            <p:style>
              <a:lnRef idx="0"/>
              <a:fillRef idx="0"/>
              <a:effectRef idx="0"/>
              <a:fontRef idx="minor"/>
            </p:style>
            <p:txBody>
              <a:bodyPr lIns="90000" rIns="90000" tIns="46800" bIns="46800" anchor="ctr"/>
              <a:p>
                <a:pPr algn="ctr">
                  <a:lnSpc>
                    <a:spcPct val="100000"/>
                  </a:lnSpc>
                </a:pPr>
                <a:r>
                  <a:rPr b="0" lang="en-IN" sz="1200" spc="-1" strike="noStrike">
                    <a:solidFill>
                      <a:srgbClr val="000000"/>
                    </a:solidFill>
                    <a:latin typeface="Verdana"/>
                  </a:rPr>
                  <a:t>SS</a:t>
                </a:r>
                <a:endParaRPr b="0" lang="en-IN" sz="1200" spc="-1" strike="noStrike">
                  <a:latin typeface="Arial"/>
                </a:endParaRPr>
              </a:p>
            </p:txBody>
          </p:sp>
        </p:grpSp>
      </p:grpSp>
      <p:sp>
        <p:nvSpPr>
          <p:cNvPr id="1195" name="Line 22"/>
          <p:cNvSpPr/>
          <p:nvPr/>
        </p:nvSpPr>
        <p:spPr>
          <a:xfrm>
            <a:off x="3504960" y="3657600"/>
            <a:ext cx="228600" cy="75960"/>
          </a:xfrm>
          <a:prstGeom prst="line">
            <a:avLst/>
          </a:prstGeom>
          <a:ln w="9360">
            <a:solidFill>
              <a:srgbClr val="333333"/>
            </a:solidFill>
            <a:round/>
            <a:tailEnd len="med" type="triangle" w="med"/>
          </a:ln>
        </p:spPr>
        <p:style>
          <a:lnRef idx="0"/>
          <a:fillRef idx="0"/>
          <a:effectRef idx="0"/>
          <a:fontRef idx="minor"/>
        </p:style>
      </p:sp>
      <p:sp>
        <p:nvSpPr>
          <p:cNvPr id="1196" name="Line 23"/>
          <p:cNvSpPr/>
          <p:nvPr/>
        </p:nvSpPr>
        <p:spPr>
          <a:xfrm flipV="1">
            <a:off x="3352680" y="4873320"/>
            <a:ext cx="380880" cy="158760"/>
          </a:xfrm>
          <a:prstGeom prst="line">
            <a:avLst/>
          </a:prstGeom>
          <a:ln w="9360">
            <a:solidFill>
              <a:srgbClr val="333333"/>
            </a:solidFill>
            <a:round/>
            <a:tailEnd len="med" type="triangle" w="med"/>
          </a:ln>
        </p:spPr>
        <p:style>
          <a:lnRef idx="0"/>
          <a:fillRef idx="0"/>
          <a:effectRef idx="0"/>
          <a:fontRef idx="minor"/>
        </p:style>
      </p:sp>
      <p:grpSp>
        <p:nvGrpSpPr>
          <p:cNvPr id="1197" name="Group 24"/>
          <p:cNvGrpSpPr/>
          <p:nvPr/>
        </p:nvGrpSpPr>
        <p:grpSpPr>
          <a:xfrm>
            <a:off x="2819520" y="4928760"/>
            <a:ext cx="455400" cy="276840"/>
            <a:chOff x="2819520" y="4928760"/>
            <a:chExt cx="455400" cy="276840"/>
          </a:xfrm>
        </p:grpSpPr>
        <p:sp>
          <p:nvSpPr>
            <p:cNvPr id="1198" name="CustomShape 25"/>
            <p:cNvSpPr/>
            <p:nvPr/>
          </p:nvSpPr>
          <p:spPr>
            <a:xfrm>
              <a:off x="2819520" y="4978440"/>
              <a:ext cx="455400" cy="175680"/>
            </a:xfrm>
            <a:prstGeom prst="roundRect">
              <a:avLst>
                <a:gd name="adj" fmla="val 907"/>
              </a:avLst>
            </a:prstGeom>
            <a:solidFill>
              <a:srgbClr val="ffcccc"/>
            </a:solidFill>
            <a:ln w="9360">
              <a:solidFill>
                <a:srgbClr val="333333"/>
              </a:solidFill>
              <a:round/>
            </a:ln>
          </p:spPr>
          <p:style>
            <a:lnRef idx="0"/>
            <a:fillRef idx="0"/>
            <a:effectRef idx="0"/>
            <a:fontRef idx="minor"/>
          </p:style>
        </p:sp>
        <p:grpSp>
          <p:nvGrpSpPr>
            <p:cNvPr id="1199" name="Group 26"/>
            <p:cNvGrpSpPr/>
            <p:nvPr/>
          </p:nvGrpSpPr>
          <p:grpSpPr>
            <a:xfrm>
              <a:off x="2819520" y="4928760"/>
              <a:ext cx="455400" cy="276840"/>
              <a:chOff x="2819520" y="4928760"/>
              <a:chExt cx="455400" cy="276840"/>
            </a:xfrm>
          </p:grpSpPr>
          <p:sp>
            <p:nvSpPr>
              <p:cNvPr id="1200" name="CustomShape 27"/>
              <p:cNvSpPr/>
              <p:nvPr/>
            </p:nvSpPr>
            <p:spPr>
              <a:xfrm>
                <a:off x="2819520" y="4978440"/>
                <a:ext cx="455400" cy="175680"/>
              </a:xfrm>
              <a:prstGeom prst="roundRect">
                <a:avLst>
                  <a:gd name="adj" fmla="val 907"/>
                </a:avLst>
              </a:prstGeom>
              <a:noFill/>
              <a:ln w="9360">
                <a:noFill/>
              </a:ln>
            </p:spPr>
            <p:style>
              <a:lnRef idx="0"/>
              <a:fillRef idx="0"/>
              <a:effectRef idx="0"/>
              <a:fontRef idx="minor"/>
            </p:style>
          </p:sp>
          <p:sp>
            <p:nvSpPr>
              <p:cNvPr id="1201" name="CustomShape 28"/>
              <p:cNvSpPr/>
              <p:nvPr/>
            </p:nvSpPr>
            <p:spPr>
              <a:xfrm>
                <a:off x="2819520" y="4928760"/>
                <a:ext cx="455400" cy="276840"/>
              </a:xfrm>
              <a:prstGeom prst="rect">
                <a:avLst/>
              </a:prstGeom>
              <a:noFill/>
              <a:ln w="9360">
                <a:noFill/>
              </a:ln>
            </p:spPr>
            <p:style>
              <a:lnRef idx="0"/>
              <a:fillRef idx="0"/>
              <a:effectRef idx="0"/>
              <a:fontRef idx="minor"/>
            </p:style>
            <p:txBody>
              <a:bodyPr lIns="90000" rIns="90000" tIns="46800" bIns="46800" anchor="ctr" anchorCtr="1"/>
              <a:p>
                <a:pPr algn="ctr">
                  <a:lnSpc>
                    <a:spcPct val="100000"/>
                  </a:lnSpc>
                </a:pPr>
                <a:r>
                  <a:rPr b="0" lang="en-IN" sz="1200" spc="-1" strike="noStrike">
                    <a:solidFill>
                      <a:srgbClr val="000000"/>
                    </a:solidFill>
                    <a:latin typeface="Verdana"/>
                  </a:rPr>
                  <a:t>ES</a:t>
                </a:r>
                <a:endParaRPr b="0" lang="en-IN" sz="1200" spc="-1" strike="noStrike">
                  <a:latin typeface="Arial"/>
                </a:endParaRPr>
              </a:p>
            </p:txBody>
          </p:sp>
        </p:grpSp>
      </p:grpSp>
      <p:grpSp>
        <p:nvGrpSpPr>
          <p:cNvPr id="1202" name="Group 29"/>
          <p:cNvGrpSpPr/>
          <p:nvPr/>
        </p:nvGrpSpPr>
        <p:grpSpPr>
          <a:xfrm>
            <a:off x="2819520" y="2642760"/>
            <a:ext cx="531360" cy="276840"/>
            <a:chOff x="2819520" y="2642760"/>
            <a:chExt cx="531360" cy="276840"/>
          </a:xfrm>
        </p:grpSpPr>
        <p:sp>
          <p:nvSpPr>
            <p:cNvPr id="1203" name="CustomShape 30"/>
            <p:cNvSpPr/>
            <p:nvPr/>
          </p:nvSpPr>
          <p:spPr>
            <a:xfrm>
              <a:off x="2819520" y="2692440"/>
              <a:ext cx="531360" cy="175680"/>
            </a:xfrm>
            <a:prstGeom prst="roundRect">
              <a:avLst>
                <a:gd name="adj" fmla="val 907"/>
              </a:avLst>
            </a:prstGeom>
            <a:solidFill>
              <a:srgbClr val="ffcccc"/>
            </a:solidFill>
            <a:ln w="9360">
              <a:solidFill>
                <a:srgbClr val="333333"/>
              </a:solidFill>
              <a:round/>
            </a:ln>
          </p:spPr>
          <p:style>
            <a:lnRef idx="0"/>
            <a:fillRef idx="0"/>
            <a:effectRef idx="0"/>
            <a:fontRef idx="minor"/>
          </p:style>
        </p:sp>
        <p:grpSp>
          <p:nvGrpSpPr>
            <p:cNvPr id="1204" name="Group 31"/>
            <p:cNvGrpSpPr/>
            <p:nvPr/>
          </p:nvGrpSpPr>
          <p:grpSpPr>
            <a:xfrm>
              <a:off x="2819520" y="2642760"/>
              <a:ext cx="531360" cy="276840"/>
              <a:chOff x="2819520" y="2642760"/>
              <a:chExt cx="531360" cy="276840"/>
            </a:xfrm>
          </p:grpSpPr>
          <p:sp>
            <p:nvSpPr>
              <p:cNvPr id="1205" name="CustomShape 32"/>
              <p:cNvSpPr/>
              <p:nvPr/>
            </p:nvSpPr>
            <p:spPr>
              <a:xfrm>
                <a:off x="2819520" y="2692440"/>
                <a:ext cx="531360" cy="175680"/>
              </a:xfrm>
              <a:prstGeom prst="roundRect">
                <a:avLst>
                  <a:gd name="adj" fmla="val 907"/>
                </a:avLst>
              </a:prstGeom>
              <a:noFill/>
              <a:ln w="9360">
                <a:noFill/>
              </a:ln>
            </p:spPr>
            <p:style>
              <a:lnRef idx="0"/>
              <a:fillRef idx="0"/>
              <a:effectRef idx="0"/>
              <a:fontRef idx="minor"/>
            </p:style>
          </p:sp>
          <p:sp>
            <p:nvSpPr>
              <p:cNvPr id="1206" name="CustomShape 33"/>
              <p:cNvSpPr/>
              <p:nvPr/>
            </p:nvSpPr>
            <p:spPr>
              <a:xfrm>
                <a:off x="2819520" y="2642760"/>
                <a:ext cx="531360" cy="276840"/>
              </a:xfrm>
              <a:prstGeom prst="rect">
                <a:avLst/>
              </a:prstGeom>
              <a:noFill/>
              <a:ln w="9360">
                <a:noFill/>
              </a:ln>
            </p:spPr>
            <p:style>
              <a:lnRef idx="0"/>
              <a:fillRef idx="0"/>
              <a:effectRef idx="0"/>
              <a:fontRef idx="minor"/>
            </p:style>
            <p:txBody>
              <a:bodyPr lIns="90000" rIns="90000" tIns="46800" bIns="46800" anchor="ctr" anchorCtr="1"/>
              <a:p>
                <a:pPr algn="ctr">
                  <a:lnSpc>
                    <a:spcPct val="100000"/>
                  </a:lnSpc>
                </a:pPr>
                <a:r>
                  <a:rPr b="0" lang="en-IN" sz="1200" spc="-1" strike="noStrike">
                    <a:solidFill>
                      <a:srgbClr val="000000"/>
                    </a:solidFill>
                    <a:latin typeface="Verdana"/>
                  </a:rPr>
                  <a:t>CS</a:t>
                </a:r>
                <a:endParaRPr b="0" lang="en-IN" sz="1200" spc="-1" strike="noStrike">
                  <a:latin typeface="Arial"/>
                </a:endParaRPr>
              </a:p>
            </p:txBody>
          </p:sp>
        </p:grpSp>
      </p:grpSp>
      <p:sp>
        <p:nvSpPr>
          <p:cNvPr id="1207" name="Line 34"/>
          <p:cNvSpPr/>
          <p:nvPr/>
        </p:nvSpPr>
        <p:spPr>
          <a:xfrm flipV="1">
            <a:off x="3429000" y="2739960"/>
            <a:ext cx="304560" cy="82440"/>
          </a:xfrm>
          <a:prstGeom prst="line">
            <a:avLst/>
          </a:prstGeom>
          <a:ln w="9360">
            <a:solidFill>
              <a:srgbClr val="333333"/>
            </a:solidFill>
            <a:round/>
            <a:tailEnd len="med" type="triangle" w="med"/>
          </a:ln>
        </p:spPr>
        <p:style>
          <a:lnRef idx="0"/>
          <a:fillRef idx="0"/>
          <a:effectRef idx="0"/>
          <a:fontRef idx="minor"/>
        </p:style>
      </p:sp>
      <p:sp>
        <p:nvSpPr>
          <p:cNvPr id="1208" name="CustomShape 35"/>
          <p:cNvSpPr/>
          <p:nvPr/>
        </p:nvSpPr>
        <p:spPr>
          <a:xfrm>
            <a:off x="5791320" y="380880"/>
            <a:ext cx="1066320" cy="368280"/>
          </a:xfrm>
          <a:prstGeom prst="rect">
            <a:avLst/>
          </a:prstGeom>
          <a:noFill/>
          <a:ln w="9360">
            <a:noFill/>
          </a:ln>
        </p:spPr>
        <p:style>
          <a:lnRef idx="0"/>
          <a:fillRef idx="0"/>
          <a:effectRef idx="0"/>
          <a:fontRef idx="minor"/>
        </p:style>
        <p:txBody>
          <a:bodyPr lIns="90000" rIns="90000" tIns="46800" bIns="46800"/>
          <a:p>
            <a:pPr>
              <a:lnSpc>
                <a:spcPct val="100000"/>
              </a:lnSpc>
              <a:spcBef>
                <a:spcPts val="1500"/>
              </a:spcBef>
            </a:pPr>
            <a:r>
              <a:rPr b="0" lang="en-IN" sz="1800" spc="-1" strike="noStrike">
                <a:solidFill>
                  <a:srgbClr val="000000"/>
                </a:solidFill>
                <a:latin typeface="Verdana"/>
              </a:rPr>
              <a:t>0000</a:t>
            </a:r>
            <a:endParaRPr b="0" lang="en-IN" sz="1800" spc="-1" strike="noStrike">
              <a:latin typeface="Arial"/>
            </a:endParaRPr>
          </a:p>
        </p:txBody>
      </p:sp>
      <p:sp>
        <p:nvSpPr>
          <p:cNvPr id="1209" name="CustomShape 36"/>
          <p:cNvSpPr/>
          <p:nvPr/>
        </p:nvSpPr>
        <p:spPr>
          <a:xfrm>
            <a:off x="5791320" y="1371600"/>
            <a:ext cx="1066320" cy="368280"/>
          </a:xfrm>
          <a:prstGeom prst="rect">
            <a:avLst/>
          </a:prstGeom>
          <a:noFill/>
          <a:ln w="9360">
            <a:noFill/>
          </a:ln>
        </p:spPr>
        <p:style>
          <a:lnRef idx="0"/>
          <a:fillRef idx="0"/>
          <a:effectRef idx="0"/>
          <a:fontRef idx="minor"/>
        </p:style>
        <p:txBody>
          <a:bodyPr lIns="90000" rIns="90000" tIns="46800" bIns="46800"/>
          <a:p>
            <a:pPr>
              <a:lnSpc>
                <a:spcPct val="100000"/>
              </a:lnSpc>
              <a:spcBef>
                <a:spcPts val="1500"/>
              </a:spcBef>
            </a:pPr>
            <a:r>
              <a:rPr b="0" lang="en-IN" sz="1800" spc="-1" strike="noStrike">
                <a:solidFill>
                  <a:srgbClr val="000000"/>
                </a:solidFill>
                <a:latin typeface="Verdana"/>
              </a:rPr>
              <a:t>0500</a:t>
            </a:r>
            <a:endParaRPr b="0" lang="en-IN" sz="1800" spc="-1" strike="noStrike">
              <a:latin typeface="Arial"/>
            </a:endParaRPr>
          </a:p>
        </p:txBody>
      </p:sp>
      <p:sp>
        <p:nvSpPr>
          <p:cNvPr id="1210" name="CustomShape 37"/>
          <p:cNvSpPr/>
          <p:nvPr/>
        </p:nvSpPr>
        <p:spPr>
          <a:xfrm>
            <a:off x="5791320" y="2438280"/>
            <a:ext cx="1066320" cy="368280"/>
          </a:xfrm>
          <a:prstGeom prst="rect">
            <a:avLst/>
          </a:prstGeom>
          <a:noFill/>
          <a:ln w="9360">
            <a:noFill/>
          </a:ln>
        </p:spPr>
        <p:style>
          <a:lnRef idx="0"/>
          <a:fillRef idx="0"/>
          <a:effectRef idx="0"/>
          <a:fontRef idx="minor"/>
        </p:style>
        <p:txBody>
          <a:bodyPr lIns="90000" rIns="90000" tIns="46800" bIns="46800"/>
          <a:p>
            <a:pPr>
              <a:lnSpc>
                <a:spcPct val="100000"/>
              </a:lnSpc>
              <a:spcBef>
                <a:spcPts val="1500"/>
              </a:spcBef>
            </a:pPr>
            <a:r>
              <a:rPr b="0" lang="en-IN" sz="1800" spc="-1" strike="noStrike">
                <a:solidFill>
                  <a:srgbClr val="000000"/>
                </a:solidFill>
                <a:latin typeface="Verdana"/>
              </a:rPr>
              <a:t>1500</a:t>
            </a:r>
            <a:endParaRPr b="0" lang="en-IN" sz="1800" spc="-1" strike="noStrike">
              <a:latin typeface="Arial"/>
            </a:endParaRPr>
          </a:p>
        </p:txBody>
      </p:sp>
      <p:sp>
        <p:nvSpPr>
          <p:cNvPr id="1211" name="CustomShape 38"/>
          <p:cNvSpPr/>
          <p:nvPr/>
        </p:nvSpPr>
        <p:spPr>
          <a:xfrm>
            <a:off x="5715000" y="3429000"/>
            <a:ext cx="1066320" cy="368280"/>
          </a:xfrm>
          <a:prstGeom prst="rect">
            <a:avLst/>
          </a:prstGeom>
          <a:noFill/>
          <a:ln w="9360">
            <a:noFill/>
          </a:ln>
        </p:spPr>
        <p:style>
          <a:lnRef idx="0"/>
          <a:fillRef idx="0"/>
          <a:effectRef idx="0"/>
          <a:fontRef idx="minor"/>
        </p:style>
        <p:txBody>
          <a:bodyPr lIns="90000" rIns="90000" tIns="46800" bIns="46800"/>
          <a:p>
            <a:pPr>
              <a:lnSpc>
                <a:spcPct val="100000"/>
              </a:lnSpc>
              <a:spcBef>
                <a:spcPts val="1500"/>
              </a:spcBef>
            </a:pPr>
            <a:r>
              <a:rPr b="0" lang="en-IN" sz="1800" spc="-1" strike="noStrike">
                <a:solidFill>
                  <a:srgbClr val="000000"/>
                </a:solidFill>
                <a:latin typeface="Verdana"/>
              </a:rPr>
              <a:t> </a:t>
            </a:r>
            <a:r>
              <a:rPr b="0" lang="en-IN" sz="1800" spc="-1" strike="noStrike">
                <a:solidFill>
                  <a:srgbClr val="000000"/>
                </a:solidFill>
                <a:latin typeface="Verdana"/>
              </a:rPr>
              <a:t>2500</a:t>
            </a:r>
            <a:endParaRPr b="0" lang="en-IN" sz="1800" spc="-1" strike="noStrike">
              <a:latin typeface="Arial"/>
            </a:endParaRPr>
          </a:p>
        </p:txBody>
      </p:sp>
      <p:sp>
        <p:nvSpPr>
          <p:cNvPr id="1212" name="CustomShape 39"/>
          <p:cNvSpPr/>
          <p:nvPr/>
        </p:nvSpPr>
        <p:spPr>
          <a:xfrm>
            <a:off x="5791320" y="4495680"/>
            <a:ext cx="1066320" cy="368280"/>
          </a:xfrm>
          <a:prstGeom prst="rect">
            <a:avLst/>
          </a:prstGeom>
          <a:noFill/>
          <a:ln w="9360">
            <a:noFill/>
          </a:ln>
        </p:spPr>
        <p:style>
          <a:lnRef idx="0"/>
          <a:fillRef idx="0"/>
          <a:effectRef idx="0"/>
          <a:fontRef idx="minor"/>
        </p:style>
        <p:txBody>
          <a:bodyPr lIns="90000" rIns="90000" tIns="46800" bIns="46800"/>
          <a:p>
            <a:pPr>
              <a:lnSpc>
                <a:spcPct val="100000"/>
              </a:lnSpc>
              <a:spcBef>
                <a:spcPts val="1500"/>
              </a:spcBef>
            </a:pPr>
            <a:r>
              <a:rPr b="0" lang="en-IN" sz="1800" spc="-1" strike="noStrike">
                <a:solidFill>
                  <a:srgbClr val="000000"/>
                </a:solidFill>
                <a:latin typeface="Verdana"/>
              </a:rPr>
              <a:t>3500</a:t>
            </a:r>
            <a:endParaRPr b="0" lang="en-IN" sz="1800" spc="-1" strike="noStrike">
              <a:latin typeface="Arial"/>
            </a:endParaRPr>
          </a:p>
        </p:txBody>
      </p:sp>
      <p:sp>
        <p:nvSpPr>
          <p:cNvPr id="1213" name="CustomShape 40"/>
          <p:cNvSpPr/>
          <p:nvPr/>
        </p:nvSpPr>
        <p:spPr>
          <a:xfrm>
            <a:off x="228600" y="685800"/>
            <a:ext cx="2590560" cy="3356280"/>
          </a:xfrm>
          <a:prstGeom prst="rect">
            <a:avLst/>
          </a:prstGeom>
          <a:noFill/>
          <a:ln w="9360">
            <a:noFill/>
          </a:ln>
        </p:spPr>
        <p:style>
          <a:lnRef idx="0"/>
          <a:fillRef idx="0"/>
          <a:effectRef idx="0"/>
          <a:fontRef idx="minor"/>
        </p:style>
        <p:txBody>
          <a:bodyPr lIns="90000" rIns="90000" tIns="46800" bIns="46800"/>
          <a:p>
            <a:pPr>
              <a:lnSpc>
                <a:spcPct val="100000"/>
              </a:lnSpc>
              <a:spcBef>
                <a:spcPts val="1001"/>
              </a:spcBef>
            </a:pPr>
            <a:r>
              <a:rPr b="1" lang="en-IN" sz="1200" spc="-1" strike="noStrike">
                <a:solidFill>
                  <a:srgbClr val="000000"/>
                </a:solidFill>
                <a:latin typeface="Verdana"/>
              </a:rPr>
              <a:t> </a:t>
            </a:r>
            <a:r>
              <a:rPr b="1" lang="en-IN" sz="1200" spc="-1" strike="noStrike">
                <a:solidFill>
                  <a:srgbClr val="000000"/>
                </a:solidFill>
                <a:latin typeface="Verdana"/>
              </a:rPr>
              <a:t>mov [10], ax</a:t>
            </a:r>
            <a:endParaRPr b="0" lang="en-IN" sz="1200" spc="-1" strike="noStrike">
              <a:latin typeface="Arial"/>
            </a:endParaRPr>
          </a:p>
          <a:p>
            <a:pPr>
              <a:lnSpc>
                <a:spcPct val="100000"/>
              </a:lnSpc>
              <a:spcBef>
                <a:spcPts val="1001"/>
              </a:spcBef>
            </a:pPr>
            <a:r>
              <a:rPr b="1" lang="en-IN" sz="1200" spc="-1" strike="noStrike">
                <a:solidFill>
                  <a:srgbClr val="000000"/>
                </a:solidFill>
                <a:latin typeface="Verdana"/>
              </a:rPr>
              <a:t>  </a:t>
            </a:r>
            <a:r>
              <a:rPr b="1" lang="en-IN" sz="1200" spc="-1" strike="noStrike">
                <a:solidFill>
                  <a:srgbClr val="000000"/>
                </a:solidFill>
                <a:latin typeface="Verdana"/>
              </a:rPr>
              <a:t>- this will move the contents of ax register to memory location 0510</a:t>
            </a:r>
            <a:endParaRPr b="0" lang="en-IN" sz="1200" spc="-1" strike="noStrike">
              <a:latin typeface="Arial"/>
            </a:endParaRPr>
          </a:p>
          <a:p>
            <a:pPr>
              <a:lnSpc>
                <a:spcPct val="100000"/>
              </a:lnSpc>
              <a:spcBef>
                <a:spcPts val="1001"/>
              </a:spcBef>
            </a:pPr>
            <a:r>
              <a:rPr b="1" lang="en-IN" sz="1200" spc="-1" strike="noStrike">
                <a:solidFill>
                  <a:srgbClr val="000000"/>
                </a:solidFill>
                <a:latin typeface="Verdana"/>
              </a:rPr>
              <a:t>Opcode: 0x89 0x05 0x10</a:t>
            </a:r>
            <a:endParaRPr b="0" lang="en-IN" sz="1200" spc="-1" strike="noStrike">
              <a:latin typeface="Arial"/>
            </a:endParaRPr>
          </a:p>
          <a:p>
            <a:pPr>
              <a:lnSpc>
                <a:spcPct val="100000"/>
              </a:lnSpc>
              <a:spcBef>
                <a:spcPts val="1001"/>
              </a:spcBef>
            </a:pPr>
            <a:r>
              <a:rPr b="1" lang="en-IN" sz="1200" spc="-1" strike="noStrike">
                <a:solidFill>
                  <a:srgbClr val="000000"/>
                </a:solidFill>
                <a:latin typeface="Verdana"/>
              </a:rPr>
              <a:t> </a:t>
            </a:r>
            <a:r>
              <a:rPr b="1" lang="en-IN" sz="1200" spc="-1" strike="noStrike">
                <a:solidFill>
                  <a:srgbClr val="000000"/>
                </a:solidFill>
                <a:latin typeface="Verdana"/>
              </a:rPr>
              <a:t>mov [ES:10], ax</a:t>
            </a:r>
            <a:endParaRPr b="0" lang="en-IN" sz="1200" spc="-1" strike="noStrike">
              <a:latin typeface="Arial"/>
            </a:endParaRPr>
          </a:p>
          <a:p>
            <a:pPr indent="-216000">
              <a:lnSpc>
                <a:spcPct val="100000"/>
              </a:lnSpc>
              <a:spcBef>
                <a:spcPts val="1001"/>
              </a:spcBef>
              <a:buClr>
                <a:srgbClr val="333333"/>
              </a:buClr>
              <a:buFont typeface="Times New Roman"/>
              <a:buChar char="-"/>
            </a:pPr>
            <a:r>
              <a:rPr b="1" lang="en-IN" sz="1200" spc="-1" strike="noStrike">
                <a:solidFill>
                  <a:srgbClr val="000000"/>
                </a:solidFill>
                <a:latin typeface="Verdana"/>
              </a:rPr>
              <a:t>this will move the contents of ax register to memory location 3510</a:t>
            </a:r>
            <a:endParaRPr b="0" lang="en-IN" sz="1200" spc="-1" strike="noStrike">
              <a:latin typeface="Arial"/>
            </a:endParaRPr>
          </a:p>
          <a:p>
            <a:pPr>
              <a:lnSpc>
                <a:spcPct val="100000"/>
              </a:lnSpc>
              <a:spcBef>
                <a:spcPts val="1001"/>
              </a:spcBef>
            </a:pPr>
            <a:r>
              <a:rPr b="1" lang="en-IN" sz="1200" spc="-1" strike="noStrike">
                <a:solidFill>
                  <a:srgbClr val="000000"/>
                </a:solidFill>
                <a:latin typeface="Verdana"/>
              </a:rPr>
              <a:t>Opcode </a:t>
            </a:r>
            <a:endParaRPr b="0" lang="en-IN" sz="1200" spc="-1" strike="noStrike">
              <a:latin typeface="Arial"/>
            </a:endParaRPr>
          </a:p>
          <a:p>
            <a:pPr>
              <a:lnSpc>
                <a:spcPct val="100000"/>
              </a:lnSpc>
              <a:spcBef>
                <a:spcPts val="1001"/>
              </a:spcBef>
            </a:pPr>
            <a:r>
              <a:rPr b="1" lang="en-IN" sz="1200" spc="-1" strike="noStrike">
                <a:solidFill>
                  <a:srgbClr val="000000"/>
                </a:solidFill>
                <a:latin typeface="Verdana"/>
              </a:rPr>
              <a:t>0x26 0x89 0x05 0x10</a:t>
            </a:r>
            <a:endParaRPr b="0" lang="en-IN" sz="1200" spc="-1" strike="noStrike">
              <a:latin typeface="Arial"/>
            </a:endParaRPr>
          </a:p>
          <a:p>
            <a:pPr>
              <a:lnSpc>
                <a:spcPct val="100000"/>
              </a:lnSpc>
              <a:spcBef>
                <a:spcPts val="1001"/>
              </a:spcBef>
            </a:pPr>
            <a:r>
              <a:rPr b="1" lang="en-IN" sz="1200" spc="-1" strike="noStrike">
                <a:solidFill>
                  <a:srgbClr val="000000"/>
                </a:solidFill>
                <a:latin typeface="Verdana"/>
              </a:rPr>
              <a:t>“</a:t>
            </a:r>
            <a:r>
              <a:rPr b="1" lang="en-IN" sz="1200" spc="-1" strike="noStrike">
                <a:solidFill>
                  <a:srgbClr val="000000"/>
                </a:solidFill>
                <a:latin typeface="Verdana"/>
              </a:rPr>
              <a:t>0x26” is the segment override prefix.</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4" name="CustomShape 1"/>
          <p:cNvSpPr/>
          <p:nvPr/>
        </p:nvSpPr>
        <p:spPr>
          <a:xfrm>
            <a:off x="2362320" y="5181480"/>
            <a:ext cx="4876560" cy="368280"/>
          </a:xfrm>
          <a:prstGeom prst="rect">
            <a:avLst/>
          </a:prstGeom>
          <a:noFill/>
          <a:ln w="9360">
            <a:noFill/>
          </a:ln>
        </p:spPr>
        <p:style>
          <a:lnRef idx="0"/>
          <a:fillRef idx="0"/>
          <a:effectRef idx="0"/>
          <a:fontRef idx="minor"/>
        </p:style>
        <p:txBody>
          <a:bodyPr lIns="90000" rIns="90000" tIns="46800" bIns="46800"/>
          <a:p>
            <a:pPr>
              <a:lnSpc>
                <a:spcPct val="100000"/>
              </a:lnSpc>
              <a:spcBef>
                <a:spcPts val="1500"/>
              </a:spcBef>
            </a:pPr>
            <a:r>
              <a:rPr b="0" lang="en-IN" sz="1800" spc="-1" strike="noStrike">
                <a:solidFill>
                  <a:srgbClr val="000000"/>
                </a:solidFill>
                <a:latin typeface="Verdana"/>
              </a:rPr>
              <a:t>Multiprocess Context switching</a:t>
            </a:r>
            <a:endParaRPr b="0" lang="en-IN" sz="1800" spc="-1" strike="noStrike">
              <a:latin typeface="Arial"/>
            </a:endParaRPr>
          </a:p>
        </p:txBody>
      </p:sp>
      <p:grpSp>
        <p:nvGrpSpPr>
          <p:cNvPr id="1215" name="Group 2"/>
          <p:cNvGrpSpPr/>
          <p:nvPr/>
        </p:nvGrpSpPr>
        <p:grpSpPr>
          <a:xfrm>
            <a:off x="4191120" y="838080"/>
            <a:ext cx="1445760" cy="607680"/>
            <a:chOff x="4191120" y="838080"/>
            <a:chExt cx="1445760" cy="607680"/>
          </a:xfrm>
        </p:grpSpPr>
        <p:sp>
          <p:nvSpPr>
            <p:cNvPr id="1216" name="CustomShape 3"/>
            <p:cNvSpPr/>
            <p:nvPr/>
          </p:nvSpPr>
          <p:spPr>
            <a:xfrm>
              <a:off x="4191120" y="838080"/>
              <a:ext cx="1445760" cy="607680"/>
            </a:xfrm>
            <a:prstGeom prst="roundRect">
              <a:avLst>
                <a:gd name="adj" fmla="val 259"/>
              </a:avLst>
            </a:prstGeom>
            <a:solidFill>
              <a:srgbClr val="ffcccc"/>
            </a:solidFill>
            <a:ln w="9360">
              <a:solidFill>
                <a:srgbClr val="333333"/>
              </a:solidFill>
              <a:round/>
            </a:ln>
          </p:spPr>
          <p:style>
            <a:lnRef idx="0"/>
            <a:fillRef idx="0"/>
            <a:effectRef idx="0"/>
            <a:fontRef idx="minor"/>
          </p:style>
        </p:sp>
        <p:grpSp>
          <p:nvGrpSpPr>
            <p:cNvPr id="1217" name="Group 4"/>
            <p:cNvGrpSpPr/>
            <p:nvPr/>
          </p:nvGrpSpPr>
          <p:grpSpPr>
            <a:xfrm>
              <a:off x="4191120" y="838080"/>
              <a:ext cx="1445760" cy="607680"/>
              <a:chOff x="4191120" y="838080"/>
              <a:chExt cx="1445760" cy="607680"/>
            </a:xfrm>
          </p:grpSpPr>
          <p:sp>
            <p:nvSpPr>
              <p:cNvPr id="1218" name="CustomShape 5"/>
              <p:cNvSpPr/>
              <p:nvPr/>
            </p:nvSpPr>
            <p:spPr>
              <a:xfrm>
                <a:off x="4191120" y="838080"/>
                <a:ext cx="1445760" cy="607680"/>
              </a:xfrm>
              <a:prstGeom prst="roundRect">
                <a:avLst>
                  <a:gd name="adj" fmla="val 259"/>
                </a:avLst>
              </a:prstGeom>
              <a:noFill/>
              <a:ln w="9360">
                <a:noFill/>
              </a:ln>
            </p:spPr>
            <p:style>
              <a:lnRef idx="0"/>
              <a:fillRef idx="0"/>
              <a:effectRef idx="0"/>
              <a:fontRef idx="minor"/>
            </p:style>
          </p:sp>
          <p:sp>
            <p:nvSpPr>
              <p:cNvPr id="1219" name="CustomShape 6"/>
              <p:cNvSpPr/>
              <p:nvPr/>
            </p:nvSpPr>
            <p:spPr>
              <a:xfrm>
                <a:off x="4191120" y="911520"/>
                <a:ext cx="1445760" cy="459360"/>
              </a:xfrm>
              <a:prstGeom prst="rect">
                <a:avLst/>
              </a:prstGeom>
              <a:noFill/>
              <a:ln w="9360">
                <a:noFill/>
              </a:ln>
            </p:spPr>
            <p:style>
              <a:lnRef idx="0"/>
              <a:fillRef idx="0"/>
              <a:effectRef idx="0"/>
              <a:fontRef idx="minor"/>
            </p:style>
            <p:txBody>
              <a:bodyPr lIns="90000" rIns="90000" tIns="46800" bIns="46800" anchor="ctr"/>
              <a:p>
                <a:pPr algn="ctr">
                  <a:lnSpc>
                    <a:spcPct val="100000"/>
                  </a:lnSpc>
                </a:pPr>
                <a:r>
                  <a:rPr b="1" lang="en-IN" sz="1200" spc="-1" strike="noStrike">
                    <a:solidFill>
                      <a:srgbClr val="000000"/>
                    </a:solidFill>
                    <a:latin typeface="Verdana"/>
                  </a:rPr>
                  <a:t>Process 1 </a:t>
                </a:r>
                <a:endParaRPr b="0" lang="en-IN" sz="1200" spc="-1" strike="noStrike">
                  <a:latin typeface="Arial"/>
                </a:endParaRPr>
              </a:p>
              <a:p>
                <a:pPr algn="ctr">
                  <a:lnSpc>
                    <a:spcPct val="100000"/>
                  </a:lnSpc>
                </a:pPr>
                <a:r>
                  <a:rPr b="1" lang="en-IN" sz="1200" spc="-1" strike="noStrike">
                    <a:solidFill>
                      <a:srgbClr val="000000"/>
                    </a:solidFill>
                    <a:latin typeface="Verdana"/>
                  </a:rPr>
                  <a:t>CS</a:t>
                </a:r>
                <a:endParaRPr b="0" lang="en-IN" sz="1200" spc="-1" strike="noStrike">
                  <a:latin typeface="Arial"/>
                </a:endParaRPr>
              </a:p>
            </p:txBody>
          </p:sp>
        </p:grpSp>
      </p:grpSp>
      <p:grpSp>
        <p:nvGrpSpPr>
          <p:cNvPr id="1220" name="Group 7"/>
          <p:cNvGrpSpPr/>
          <p:nvPr/>
        </p:nvGrpSpPr>
        <p:grpSpPr>
          <a:xfrm>
            <a:off x="4191120" y="1447920"/>
            <a:ext cx="1445760" cy="607680"/>
            <a:chOff x="4191120" y="1447920"/>
            <a:chExt cx="1445760" cy="607680"/>
          </a:xfrm>
        </p:grpSpPr>
        <p:sp>
          <p:nvSpPr>
            <p:cNvPr id="1221" name="CustomShape 8"/>
            <p:cNvSpPr/>
            <p:nvPr/>
          </p:nvSpPr>
          <p:spPr>
            <a:xfrm>
              <a:off x="4191120" y="1447920"/>
              <a:ext cx="1445760" cy="607680"/>
            </a:xfrm>
            <a:prstGeom prst="roundRect">
              <a:avLst>
                <a:gd name="adj" fmla="val 259"/>
              </a:avLst>
            </a:prstGeom>
            <a:solidFill>
              <a:srgbClr val="800000"/>
            </a:solidFill>
            <a:ln w="9360">
              <a:solidFill>
                <a:srgbClr val="333333"/>
              </a:solidFill>
              <a:round/>
            </a:ln>
          </p:spPr>
          <p:style>
            <a:lnRef idx="0"/>
            <a:fillRef idx="0"/>
            <a:effectRef idx="0"/>
            <a:fontRef idx="minor"/>
          </p:style>
        </p:sp>
        <p:grpSp>
          <p:nvGrpSpPr>
            <p:cNvPr id="1222" name="Group 9"/>
            <p:cNvGrpSpPr/>
            <p:nvPr/>
          </p:nvGrpSpPr>
          <p:grpSpPr>
            <a:xfrm>
              <a:off x="4191120" y="1447920"/>
              <a:ext cx="1445760" cy="607680"/>
              <a:chOff x="4191120" y="1447920"/>
              <a:chExt cx="1445760" cy="607680"/>
            </a:xfrm>
          </p:grpSpPr>
          <p:sp>
            <p:nvSpPr>
              <p:cNvPr id="1223" name="CustomShape 10"/>
              <p:cNvSpPr/>
              <p:nvPr/>
            </p:nvSpPr>
            <p:spPr>
              <a:xfrm>
                <a:off x="4191120" y="1447920"/>
                <a:ext cx="1445760" cy="607680"/>
              </a:xfrm>
              <a:prstGeom prst="roundRect">
                <a:avLst>
                  <a:gd name="adj" fmla="val 259"/>
                </a:avLst>
              </a:prstGeom>
              <a:noFill/>
              <a:ln w="9360">
                <a:noFill/>
              </a:ln>
            </p:spPr>
            <p:style>
              <a:lnRef idx="0"/>
              <a:fillRef idx="0"/>
              <a:effectRef idx="0"/>
              <a:fontRef idx="minor"/>
            </p:style>
          </p:sp>
          <p:sp>
            <p:nvSpPr>
              <p:cNvPr id="1224" name="CustomShape 11"/>
              <p:cNvSpPr/>
              <p:nvPr/>
            </p:nvSpPr>
            <p:spPr>
              <a:xfrm>
                <a:off x="4191120" y="1521000"/>
                <a:ext cx="1445760" cy="459360"/>
              </a:xfrm>
              <a:prstGeom prst="rect">
                <a:avLst/>
              </a:prstGeom>
              <a:noFill/>
              <a:ln w="9360">
                <a:noFill/>
              </a:ln>
            </p:spPr>
            <p:style>
              <a:lnRef idx="0"/>
              <a:fillRef idx="0"/>
              <a:effectRef idx="0"/>
              <a:fontRef idx="minor"/>
            </p:style>
            <p:txBody>
              <a:bodyPr lIns="90000" rIns="90000" tIns="46800" bIns="46800" anchor="ctr"/>
              <a:p>
                <a:pPr algn="ctr">
                  <a:lnSpc>
                    <a:spcPct val="100000"/>
                  </a:lnSpc>
                </a:pPr>
                <a:r>
                  <a:rPr b="1" lang="en-IN" sz="1200" spc="-1" strike="noStrike">
                    <a:solidFill>
                      <a:srgbClr val="ffffcc"/>
                    </a:solidFill>
                    <a:latin typeface="Verdana"/>
                  </a:rPr>
                  <a:t>Process 1 </a:t>
                </a:r>
                <a:endParaRPr b="0" lang="en-IN" sz="1200" spc="-1" strike="noStrike">
                  <a:latin typeface="Arial"/>
                </a:endParaRPr>
              </a:p>
              <a:p>
                <a:pPr algn="ctr">
                  <a:lnSpc>
                    <a:spcPct val="100000"/>
                  </a:lnSpc>
                </a:pPr>
                <a:r>
                  <a:rPr b="1" lang="en-IN" sz="1200" spc="-1" strike="noStrike">
                    <a:solidFill>
                      <a:srgbClr val="ffffcc"/>
                    </a:solidFill>
                    <a:latin typeface="Verdana"/>
                  </a:rPr>
                  <a:t>DS</a:t>
                </a:r>
                <a:endParaRPr b="0" lang="en-IN" sz="1200" spc="-1" strike="noStrike">
                  <a:latin typeface="Arial"/>
                </a:endParaRPr>
              </a:p>
            </p:txBody>
          </p:sp>
        </p:grpSp>
      </p:grpSp>
      <p:grpSp>
        <p:nvGrpSpPr>
          <p:cNvPr id="1225" name="Group 12"/>
          <p:cNvGrpSpPr/>
          <p:nvPr/>
        </p:nvGrpSpPr>
        <p:grpSpPr>
          <a:xfrm>
            <a:off x="4191120" y="2057400"/>
            <a:ext cx="1445760" cy="607680"/>
            <a:chOff x="4191120" y="2057400"/>
            <a:chExt cx="1445760" cy="607680"/>
          </a:xfrm>
        </p:grpSpPr>
        <p:sp>
          <p:nvSpPr>
            <p:cNvPr id="1226" name="CustomShape 13"/>
            <p:cNvSpPr/>
            <p:nvPr/>
          </p:nvSpPr>
          <p:spPr>
            <a:xfrm>
              <a:off x="4191120" y="2057400"/>
              <a:ext cx="1445760" cy="607680"/>
            </a:xfrm>
            <a:prstGeom prst="roundRect">
              <a:avLst>
                <a:gd name="adj" fmla="val 259"/>
              </a:avLst>
            </a:prstGeom>
            <a:solidFill>
              <a:srgbClr val="003366"/>
            </a:solidFill>
            <a:ln w="9360">
              <a:solidFill>
                <a:srgbClr val="333333"/>
              </a:solidFill>
              <a:round/>
            </a:ln>
          </p:spPr>
          <p:style>
            <a:lnRef idx="0"/>
            <a:fillRef idx="0"/>
            <a:effectRef idx="0"/>
            <a:fontRef idx="minor"/>
          </p:style>
        </p:sp>
        <p:grpSp>
          <p:nvGrpSpPr>
            <p:cNvPr id="1227" name="Group 14"/>
            <p:cNvGrpSpPr/>
            <p:nvPr/>
          </p:nvGrpSpPr>
          <p:grpSpPr>
            <a:xfrm>
              <a:off x="4191120" y="2057400"/>
              <a:ext cx="1445760" cy="607680"/>
              <a:chOff x="4191120" y="2057400"/>
              <a:chExt cx="1445760" cy="607680"/>
            </a:xfrm>
          </p:grpSpPr>
          <p:sp>
            <p:nvSpPr>
              <p:cNvPr id="1228" name="CustomShape 15"/>
              <p:cNvSpPr/>
              <p:nvPr/>
            </p:nvSpPr>
            <p:spPr>
              <a:xfrm>
                <a:off x="4191120" y="2057400"/>
                <a:ext cx="1445760" cy="607680"/>
              </a:xfrm>
              <a:prstGeom prst="roundRect">
                <a:avLst>
                  <a:gd name="adj" fmla="val 259"/>
                </a:avLst>
              </a:prstGeom>
              <a:noFill/>
              <a:ln w="9360">
                <a:noFill/>
              </a:ln>
            </p:spPr>
            <p:style>
              <a:lnRef idx="0"/>
              <a:fillRef idx="0"/>
              <a:effectRef idx="0"/>
              <a:fontRef idx="minor"/>
            </p:style>
          </p:sp>
          <p:sp>
            <p:nvSpPr>
              <p:cNvPr id="1229" name="CustomShape 16"/>
              <p:cNvSpPr/>
              <p:nvPr/>
            </p:nvSpPr>
            <p:spPr>
              <a:xfrm>
                <a:off x="4191120" y="2130480"/>
                <a:ext cx="1445760" cy="459360"/>
              </a:xfrm>
              <a:prstGeom prst="rect">
                <a:avLst/>
              </a:prstGeom>
              <a:noFill/>
              <a:ln w="9360">
                <a:noFill/>
              </a:ln>
            </p:spPr>
            <p:style>
              <a:lnRef idx="0"/>
              <a:fillRef idx="0"/>
              <a:effectRef idx="0"/>
              <a:fontRef idx="minor"/>
            </p:style>
            <p:txBody>
              <a:bodyPr lIns="90000" rIns="90000" tIns="46800" bIns="46800" anchor="ctr"/>
              <a:p>
                <a:pPr algn="ctr">
                  <a:lnSpc>
                    <a:spcPct val="100000"/>
                  </a:lnSpc>
                </a:pPr>
                <a:r>
                  <a:rPr b="1" lang="en-IN" sz="1200" spc="-1" strike="noStrike">
                    <a:solidFill>
                      <a:srgbClr val="ffffcc"/>
                    </a:solidFill>
                    <a:latin typeface="Verdana"/>
                  </a:rPr>
                  <a:t>Process 2 </a:t>
                </a:r>
                <a:endParaRPr b="0" lang="en-IN" sz="1200" spc="-1" strike="noStrike">
                  <a:latin typeface="Arial"/>
                </a:endParaRPr>
              </a:p>
              <a:p>
                <a:pPr algn="ctr">
                  <a:lnSpc>
                    <a:spcPct val="100000"/>
                  </a:lnSpc>
                </a:pPr>
                <a:r>
                  <a:rPr b="1" lang="en-IN" sz="1200" spc="-1" strike="noStrike">
                    <a:solidFill>
                      <a:srgbClr val="ffffcc"/>
                    </a:solidFill>
                    <a:latin typeface="Verdana"/>
                  </a:rPr>
                  <a:t>CS</a:t>
                </a:r>
                <a:endParaRPr b="0" lang="en-IN" sz="1200" spc="-1" strike="noStrike">
                  <a:latin typeface="Arial"/>
                </a:endParaRPr>
              </a:p>
            </p:txBody>
          </p:sp>
        </p:grpSp>
      </p:grpSp>
      <p:grpSp>
        <p:nvGrpSpPr>
          <p:cNvPr id="1230" name="Group 17"/>
          <p:cNvGrpSpPr/>
          <p:nvPr/>
        </p:nvGrpSpPr>
        <p:grpSpPr>
          <a:xfrm>
            <a:off x="4191120" y="2666880"/>
            <a:ext cx="1445760" cy="607680"/>
            <a:chOff x="4191120" y="2666880"/>
            <a:chExt cx="1445760" cy="607680"/>
          </a:xfrm>
        </p:grpSpPr>
        <p:sp>
          <p:nvSpPr>
            <p:cNvPr id="1231" name="CustomShape 18"/>
            <p:cNvSpPr/>
            <p:nvPr/>
          </p:nvSpPr>
          <p:spPr>
            <a:xfrm>
              <a:off x="4191120" y="2666880"/>
              <a:ext cx="1445760" cy="607680"/>
            </a:xfrm>
            <a:prstGeom prst="roundRect">
              <a:avLst>
                <a:gd name="adj" fmla="val 259"/>
              </a:avLst>
            </a:prstGeom>
            <a:solidFill>
              <a:srgbClr val="993300"/>
            </a:solidFill>
            <a:ln w="9360">
              <a:solidFill>
                <a:srgbClr val="333333"/>
              </a:solidFill>
              <a:round/>
            </a:ln>
          </p:spPr>
          <p:style>
            <a:lnRef idx="0"/>
            <a:fillRef idx="0"/>
            <a:effectRef idx="0"/>
            <a:fontRef idx="minor"/>
          </p:style>
        </p:sp>
        <p:grpSp>
          <p:nvGrpSpPr>
            <p:cNvPr id="1232" name="Group 19"/>
            <p:cNvGrpSpPr/>
            <p:nvPr/>
          </p:nvGrpSpPr>
          <p:grpSpPr>
            <a:xfrm>
              <a:off x="4191120" y="2666880"/>
              <a:ext cx="1445760" cy="607680"/>
              <a:chOff x="4191120" y="2666880"/>
              <a:chExt cx="1445760" cy="607680"/>
            </a:xfrm>
          </p:grpSpPr>
          <p:sp>
            <p:nvSpPr>
              <p:cNvPr id="1233" name="CustomShape 20"/>
              <p:cNvSpPr/>
              <p:nvPr/>
            </p:nvSpPr>
            <p:spPr>
              <a:xfrm>
                <a:off x="4191120" y="2666880"/>
                <a:ext cx="1445760" cy="607680"/>
              </a:xfrm>
              <a:prstGeom prst="roundRect">
                <a:avLst>
                  <a:gd name="adj" fmla="val 259"/>
                </a:avLst>
              </a:prstGeom>
              <a:noFill/>
              <a:ln w="9360">
                <a:noFill/>
              </a:ln>
            </p:spPr>
            <p:style>
              <a:lnRef idx="0"/>
              <a:fillRef idx="0"/>
              <a:effectRef idx="0"/>
              <a:fontRef idx="minor"/>
            </p:style>
          </p:sp>
          <p:sp>
            <p:nvSpPr>
              <p:cNvPr id="1234" name="CustomShape 21"/>
              <p:cNvSpPr/>
              <p:nvPr/>
            </p:nvSpPr>
            <p:spPr>
              <a:xfrm>
                <a:off x="4191120" y="2740320"/>
                <a:ext cx="1445760" cy="459360"/>
              </a:xfrm>
              <a:prstGeom prst="rect">
                <a:avLst/>
              </a:prstGeom>
              <a:noFill/>
              <a:ln w="9360">
                <a:noFill/>
              </a:ln>
            </p:spPr>
            <p:style>
              <a:lnRef idx="0"/>
              <a:fillRef idx="0"/>
              <a:effectRef idx="0"/>
              <a:fontRef idx="minor"/>
            </p:style>
            <p:txBody>
              <a:bodyPr lIns="90000" rIns="90000" tIns="46800" bIns="46800" anchor="ctr"/>
              <a:p>
                <a:pPr algn="ctr">
                  <a:lnSpc>
                    <a:spcPct val="100000"/>
                  </a:lnSpc>
                </a:pPr>
                <a:r>
                  <a:rPr b="1" lang="en-IN" sz="1200" spc="-1" strike="noStrike">
                    <a:solidFill>
                      <a:srgbClr val="ffffcc"/>
                    </a:solidFill>
                    <a:latin typeface="Verdana"/>
                  </a:rPr>
                  <a:t>Process 2 </a:t>
                </a:r>
                <a:endParaRPr b="0" lang="en-IN" sz="1200" spc="-1" strike="noStrike">
                  <a:latin typeface="Arial"/>
                </a:endParaRPr>
              </a:p>
              <a:p>
                <a:pPr algn="ctr">
                  <a:lnSpc>
                    <a:spcPct val="100000"/>
                  </a:lnSpc>
                </a:pPr>
                <a:r>
                  <a:rPr b="1" lang="en-IN" sz="1200" spc="-1" strike="noStrike">
                    <a:solidFill>
                      <a:srgbClr val="ffffcc"/>
                    </a:solidFill>
                    <a:latin typeface="Verdana"/>
                  </a:rPr>
                  <a:t>SS</a:t>
                </a:r>
                <a:endParaRPr b="0" lang="en-IN" sz="1200" spc="-1" strike="noStrike">
                  <a:latin typeface="Arial"/>
                </a:endParaRPr>
              </a:p>
            </p:txBody>
          </p:sp>
        </p:grpSp>
      </p:grpSp>
      <p:grpSp>
        <p:nvGrpSpPr>
          <p:cNvPr id="1235" name="Group 22"/>
          <p:cNvGrpSpPr/>
          <p:nvPr/>
        </p:nvGrpSpPr>
        <p:grpSpPr>
          <a:xfrm>
            <a:off x="4191120" y="3276720"/>
            <a:ext cx="1445760" cy="607680"/>
            <a:chOff x="4191120" y="3276720"/>
            <a:chExt cx="1445760" cy="607680"/>
          </a:xfrm>
        </p:grpSpPr>
        <p:sp>
          <p:nvSpPr>
            <p:cNvPr id="1236" name="CustomShape 23"/>
            <p:cNvSpPr/>
            <p:nvPr/>
          </p:nvSpPr>
          <p:spPr>
            <a:xfrm>
              <a:off x="4191120" y="3276720"/>
              <a:ext cx="1445760" cy="607680"/>
            </a:xfrm>
            <a:prstGeom prst="roundRect">
              <a:avLst>
                <a:gd name="adj" fmla="val 259"/>
              </a:avLst>
            </a:prstGeom>
            <a:solidFill>
              <a:srgbClr val="008080"/>
            </a:solidFill>
            <a:ln w="9360">
              <a:solidFill>
                <a:srgbClr val="333333"/>
              </a:solidFill>
              <a:round/>
            </a:ln>
          </p:spPr>
          <p:style>
            <a:lnRef idx="0"/>
            <a:fillRef idx="0"/>
            <a:effectRef idx="0"/>
            <a:fontRef idx="minor"/>
          </p:style>
        </p:sp>
        <p:grpSp>
          <p:nvGrpSpPr>
            <p:cNvPr id="1237" name="Group 24"/>
            <p:cNvGrpSpPr/>
            <p:nvPr/>
          </p:nvGrpSpPr>
          <p:grpSpPr>
            <a:xfrm>
              <a:off x="4191120" y="3276720"/>
              <a:ext cx="1445760" cy="607680"/>
              <a:chOff x="4191120" y="3276720"/>
              <a:chExt cx="1445760" cy="607680"/>
            </a:xfrm>
          </p:grpSpPr>
          <p:sp>
            <p:nvSpPr>
              <p:cNvPr id="1238" name="CustomShape 25"/>
              <p:cNvSpPr/>
              <p:nvPr/>
            </p:nvSpPr>
            <p:spPr>
              <a:xfrm>
                <a:off x="4191120" y="3276720"/>
                <a:ext cx="1445760" cy="607680"/>
              </a:xfrm>
              <a:prstGeom prst="roundRect">
                <a:avLst>
                  <a:gd name="adj" fmla="val 259"/>
                </a:avLst>
              </a:prstGeom>
              <a:noFill/>
              <a:ln w="9360">
                <a:noFill/>
              </a:ln>
            </p:spPr>
            <p:style>
              <a:lnRef idx="0"/>
              <a:fillRef idx="0"/>
              <a:effectRef idx="0"/>
              <a:fontRef idx="minor"/>
            </p:style>
          </p:sp>
          <p:sp>
            <p:nvSpPr>
              <p:cNvPr id="1239" name="CustomShape 26"/>
              <p:cNvSpPr/>
              <p:nvPr/>
            </p:nvSpPr>
            <p:spPr>
              <a:xfrm>
                <a:off x="4191120" y="3349800"/>
                <a:ext cx="1445760" cy="459360"/>
              </a:xfrm>
              <a:prstGeom prst="rect">
                <a:avLst/>
              </a:prstGeom>
              <a:noFill/>
              <a:ln w="9360">
                <a:noFill/>
              </a:ln>
            </p:spPr>
            <p:style>
              <a:lnRef idx="0"/>
              <a:fillRef idx="0"/>
              <a:effectRef idx="0"/>
              <a:fontRef idx="minor"/>
            </p:style>
            <p:txBody>
              <a:bodyPr lIns="90000" rIns="90000" tIns="46800" bIns="46800" anchor="ctr"/>
              <a:p>
                <a:pPr algn="ctr">
                  <a:lnSpc>
                    <a:spcPct val="100000"/>
                  </a:lnSpc>
                </a:pPr>
                <a:r>
                  <a:rPr b="1" lang="en-IN" sz="1200" spc="-1" strike="noStrike">
                    <a:solidFill>
                      <a:srgbClr val="000000"/>
                    </a:solidFill>
                    <a:latin typeface="Verdana"/>
                  </a:rPr>
                  <a:t>Process 2 </a:t>
                </a:r>
                <a:endParaRPr b="0" lang="en-IN" sz="1200" spc="-1" strike="noStrike">
                  <a:latin typeface="Arial"/>
                </a:endParaRPr>
              </a:p>
              <a:p>
                <a:pPr algn="ctr">
                  <a:lnSpc>
                    <a:spcPct val="100000"/>
                  </a:lnSpc>
                </a:pPr>
                <a:r>
                  <a:rPr b="1" lang="en-IN" sz="1200" spc="-1" strike="noStrike">
                    <a:solidFill>
                      <a:srgbClr val="000000"/>
                    </a:solidFill>
                    <a:latin typeface="Verdana"/>
                  </a:rPr>
                  <a:t>DS</a:t>
                </a:r>
                <a:endParaRPr b="0" lang="en-IN" sz="1200" spc="-1" strike="noStrike">
                  <a:latin typeface="Arial"/>
                </a:endParaRPr>
              </a:p>
            </p:txBody>
          </p:sp>
        </p:grpSp>
      </p:grpSp>
      <p:grpSp>
        <p:nvGrpSpPr>
          <p:cNvPr id="1240" name="Group 27"/>
          <p:cNvGrpSpPr/>
          <p:nvPr/>
        </p:nvGrpSpPr>
        <p:grpSpPr>
          <a:xfrm>
            <a:off x="4191120" y="3886200"/>
            <a:ext cx="1445760" cy="607680"/>
            <a:chOff x="4191120" y="3886200"/>
            <a:chExt cx="1445760" cy="607680"/>
          </a:xfrm>
        </p:grpSpPr>
        <p:sp>
          <p:nvSpPr>
            <p:cNvPr id="1241" name="CustomShape 28"/>
            <p:cNvSpPr/>
            <p:nvPr/>
          </p:nvSpPr>
          <p:spPr>
            <a:xfrm>
              <a:off x="4191120" y="3886200"/>
              <a:ext cx="1445760" cy="607680"/>
            </a:xfrm>
            <a:prstGeom prst="roundRect">
              <a:avLst>
                <a:gd name="adj" fmla="val 259"/>
              </a:avLst>
            </a:prstGeom>
            <a:solidFill>
              <a:srgbClr val="808000"/>
            </a:solidFill>
            <a:ln w="9360">
              <a:solidFill>
                <a:srgbClr val="333333"/>
              </a:solidFill>
              <a:round/>
            </a:ln>
          </p:spPr>
          <p:style>
            <a:lnRef idx="0"/>
            <a:fillRef idx="0"/>
            <a:effectRef idx="0"/>
            <a:fontRef idx="minor"/>
          </p:style>
        </p:sp>
        <p:grpSp>
          <p:nvGrpSpPr>
            <p:cNvPr id="1242" name="Group 29"/>
            <p:cNvGrpSpPr/>
            <p:nvPr/>
          </p:nvGrpSpPr>
          <p:grpSpPr>
            <a:xfrm>
              <a:off x="4191120" y="3886200"/>
              <a:ext cx="1445760" cy="607680"/>
              <a:chOff x="4191120" y="3886200"/>
              <a:chExt cx="1445760" cy="607680"/>
            </a:xfrm>
          </p:grpSpPr>
          <p:sp>
            <p:nvSpPr>
              <p:cNvPr id="1243" name="CustomShape 30"/>
              <p:cNvSpPr/>
              <p:nvPr/>
            </p:nvSpPr>
            <p:spPr>
              <a:xfrm>
                <a:off x="4191120" y="3886200"/>
                <a:ext cx="1445760" cy="607680"/>
              </a:xfrm>
              <a:prstGeom prst="roundRect">
                <a:avLst>
                  <a:gd name="adj" fmla="val 259"/>
                </a:avLst>
              </a:prstGeom>
              <a:noFill/>
              <a:ln w="9360">
                <a:noFill/>
              </a:ln>
            </p:spPr>
            <p:style>
              <a:lnRef idx="0"/>
              <a:fillRef idx="0"/>
              <a:effectRef idx="0"/>
              <a:fontRef idx="minor"/>
            </p:style>
          </p:sp>
          <p:sp>
            <p:nvSpPr>
              <p:cNvPr id="1244" name="CustomShape 31"/>
              <p:cNvSpPr/>
              <p:nvPr/>
            </p:nvSpPr>
            <p:spPr>
              <a:xfrm>
                <a:off x="4191120" y="3959280"/>
                <a:ext cx="1445760" cy="459360"/>
              </a:xfrm>
              <a:prstGeom prst="rect">
                <a:avLst/>
              </a:prstGeom>
              <a:noFill/>
              <a:ln w="9360">
                <a:noFill/>
              </a:ln>
            </p:spPr>
            <p:style>
              <a:lnRef idx="0"/>
              <a:fillRef idx="0"/>
              <a:effectRef idx="0"/>
              <a:fontRef idx="minor"/>
            </p:style>
            <p:txBody>
              <a:bodyPr lIns="90000" rIns="90000" tIns="46800" bIns="46800" anchor="ctr"/>
              <a:p>
                <a:pPr algn="ctr">
                  <a:lnSpc>
                    <a:spcPct val="100000"/>
                  </a:lnSpc>
                </a:pPr>
                <a:r>
                  <a:rPr b="1" lang="en-IN" sz="1200" spc="-1" strike="noStrike">
                    <a:solidFill>
                      <a:srgbClr val="000000"/>
                    </a:solidFill>
                    <a:latin typeface="Verdana"/>
                  </a:rPr>
                  <a:t>Process 1 </a:t>
                </a:r>
                <a:endParaRPr b="0" lang="en-IN" sz="1200" spc="-1" strike="noStrike">
                  <a:latin typeface="Arial"/>
                </a:endParaRPr>
              </a:p>
              <a:p>
                <a:pPr algn="ctr">
                  <a:lnSpc>
                    <a:spcPct val="100000"/>
                  </a:lnSpc>
                </a:pPr>
                <a:r>
                  <a:rPr b="1" lang="en-IN" sz="1200" spc="-1" strike="noStrike">
                    <a:solidFill>
                      <a:srgbClr val="000000"/>
                    </a:solidFill>
                    <a:latin typeface="Verdana"/>
                  </a:rPr>
                  <a:t>SS</a:t>
                </a:r>
                <a:endParaRPr b="0" lang="en-IN" sz="1200" spc="-1" strike="noStrike">
                  <a:latin typeface="Arial"/>
                </a:endParaRPr>
              </a:p>
            </p:txBody>
          </p:sp>
        </p:grpSp>
      </p:grpSp>
      <p:grpSp>
        <p:nvGrpSpPr>
          <p:cNvPr id="1245" name="Group 32"/>
          <p:cNvGrpSpPr/>
          <p:nvPr/>
        </p:nvGrpSpPr>
        <p:grpSpPr>
          <a:xfrm>
            <a:off x="2590920" y="1309320"/>
            <a:ext cx="455400" cy="276840"/>
            <a:chOff x="2590920" y="1309320"/>
            <a:chExt cx="455400" cy="276840"/>
          </a:xfrm>
        </p:grpSpPr>
        <p:sp>
          <p:nvSpPr>
            <p:cNvPr id="1246" name="CustomShape 33"/>
            <p:cNvSpPr/>
            <p:nvPr/>
          </p:nvSpPr>
          <p:spPr>
            <a:xfrm>
              <a:off x="2590920" y="1390680"/>
              <a:ext cx="455400" cy="112320"/>
            </a:xfrm>
            <a:prstGeom prst="roundRect">
              <a:avLst>
                <a:gd name="adj" fmla="val 1426"/>
              </a:avLst>
            </a:prstGeom>
            <a:solidFill>
              <a:srgbClr val="ffcccc"/>
            </a:solidFill>
            <a:ln w="9360">
              <a:solidFill>
                <a:srgbClr val="333333"/>
              </a:solidFill>
              <a:round/>
            </a:ln>
          </p:spPr>
          <p:style>
            <a:lnRef idx="0"/>
            <a:fillRef idx="0"/>
            <a:effectRef idx="0"/>
            <a:fontRef idx="minor"/>
          </p:style>
        </p:sp>
        <p:grpSp>
          <p:nvGrpSpPr>
            <p:cNvPr id="1247" name="Group 34"/>
            <p:cNvGrpSpPr/>
            <p:nvPr/>
          </p:nvGrpSpPr>
          <p:grpSpPr>
            <a:xfrm>
              <a:off x="2590920" y="1309320"/>
              <a:ext cx="455400" cy="276840"/>
              <a:chOff x="2590920" y="1309320"/>
              <a:chExt cx="455400" cy="276840"/>
            </a:xfrm>
          </p:grpSpPr>
          <p:sp>
            <p:nvSpPr>
              <p:cNvPr id="1248" name="CustomShape 35"/>
              <p:cNvSpPr/>
              <p:nvPr/>
            </p:nvSpPr>
            <p:spPr>
              <a:xfrm>
                <a:off x="2590920" y="1390680"/>
                <a:ext cx="455400" cy="112320"/>
              </a:xfrm>
              <a:prstGeom prst="roundRect">
                <a:avLst>
                  <a:gd name="adj" fmla="val 1426"/>
                </a:avLst>
              </a:prstGeom>
              <a:noFill/>
              <a:ln w="9360">
                <a:noFill/>
              </a:ln>
            </p:spPr>
            <p:style>
              <a:lnRef idx="0"/>
              <a:fillRef idx="0"/>
              <a:effectRef idx="0"/>
              <a:fontRef idx="minor"/>
            </p:style>
          </p:sp>
          <p:sp>
            <p:nvSpPr>
              <p:cNvPr id="1249" name="CustomShape 36"/>
              <p:cNvSpPr/>
              <p:nvPr/>
            </p:nvSpPr>
            <p:spPr>
              <a:xfrm>
                <a:off x="2590920" y="1309320"/>
                <a:ext cx="455400" cy="276840"/>
              </a:xfrm>
              <a:prstGeom prst="rect">
                <a:avLst/>
              </a:prstGeom>
              <a:noFill/>
              <a:ln w="9360">
                <a:noFill/>
              </a:ln>
            </p:spPr>
            <p:style>
              <a:lnRef idx="0"/>
              <a:fillRef idx="0"/>
              <a:effectRef idx="0"/>
              <a:fontRef idx="minor"/>
            </p:style>
            <p:txBody>
              <a:bodyPr lIns="90000" rIns="90000" tIns="46800" bIns="46800" anchor="ctr" anchorCtr="1"/>
              <a:p>
                <a:pPr algn="ctr">
                  <a:lnSpc>
                    <a:spcPct val="100000"/>
                  </a:lnSpc>
                </a:pPr>
                <a:r>
                  <a:rPr b="0" lang="en-IN" sz="1200" spc="-1" strike="noStrike">
                    <a:solidFill>
                      <a:srgbClr val="000000"/>
                    </a:solidFill>
                    <a:latin typeface="Verdana"/>
                  </a:rPr>
                  <a:t>CS</a:t>
                </a:r>
                <a:endParaRPr b="0" lang="en-IN" sz="1200" spc="-1" strike="noStrike">
                  <a:latin typeface="Arial"/>
                </a:endParaRPr>
              </a:p>
            </p:txBody>
          </p:sp>
        </p:grpSp>
      </p:grpSp>
      <p:grpSp>
        <p:nvGrpSpPr>
          <p:cNvPr id="1250" name="Group 37"/>
          <p:cNvGrpSpPr/>
          <p:nvPr/>
        </p:nvGrpSpPr>
        <p:grpSpPr>
          <a:xfrm>
            <a:off x="2590920" y="2223720"/>
            <a:ext cx="455400" cy="276840"/>
            <a:chOff x="2590920" y="2223720"/>
            <a:chExt cx="455400" cy="276840"/>
          </a:xfrm>
        </p:grpSpPr>
        <p:sp>
          <p:nvSpPr>
            <p:cNvPr id="1251" name="CustomShape 38"/>
            <p:cNvSpPr/>
            <p:nvPr/>
          </p:nvSpPr>
          <p:spPr>
            <a:xfrm>
              <a:off x="2590920" y="2305080"/>
              <a:ext cx="455400" cy="112320"/>
            </a:xfrm>
            <a:prstGeom prst="roundRect">
              <a:avLst>
                <a:gd name="adj" fmla="val 1426"/>
              </a:avLst>
            </a:prstGeom>
            <a:solidFill>
              <a:srgbClr val="ffcccc"/>
            </a:solidFill>
            <a:ln w="9360">
              <a:solidFill>
                <a:srgbClr val="333333"/>
              </a:solidFill>
              <a:round/>
            </a:ln>
          </p:spPr>
          <p:style>
            <a:lnRef idx="0"/>
            <a:fillRef idx="0"/>
            <a:effectRef idx="0"/>
            <a:fontRef idx="minor"/>
          </p:style>
        </p:sp>
        <p:grpSp>
          <p:nvGrpSpPr>
            <p:cNvPr id="1252" name="Group 39"/>
            <p:cNvGrpSpPr/>
            <p:nvPr/>
          </p:nvGrpSpPr>
          <p:grpSpPr>
            <a:xfrm>
              <a:off x="2590920" y="2223720"/>
              <a:ext cx="455400" cy="276840"/>
              <a:chOff x="2590920" y="2223720"/>
              <a:chExt cx="455400" cy="276840"/>
            </a:xfrm>
          </p:grpSpPr>
          <p:sp>
            <p:nvSpPr>
              <p:cNvPr id="1253" name="CustomShape 40"/>
              <p:cNvSpPr/>
              <p:nvPr/>
            </p:nvSpPr>
            <p:spPr>
              <a:xfrm>
                <a:off x="2590920" y="2305080"/>
                <a:ext cx="455400" cy="112320"/>
              </a:xfrm>
              <a:prstGeom prst="roundRect">
                <a:avLst>
                  <a:gd name="adj" fmla="val 1426"/>
                </a:avLst>
              </a:prstGeom>
              <a:noFill/>
              <a:ln w="9360">
                <a:noFill/>
              </a:ln>
            </p:spPr>
            <p:style>
              <a:lnRef idx="0"/>
              <a:fillRef idx="0"/>
              <a:effectRef idx="0"/>
              <a:fontRef idx="minor"/>
            </p:style>
          </p:sp>
          <p:sp>
            <p:nvSpPr>
              <p:cNvPr id="1254" name="CustomShape 41"/>
              <p:cNvSpPr/>
              <p:nvPr/>
            </p:nvSpPr>
            <p:spPr>
              <a:xfrm>
                <a:off x="2590920" y="2223720"/>
                <a:ext cx="455400" cy="276840"/>
              </a:xfrm>
              <a:prstGeom prst="rect">
                <a:avLst/>
              </a:prstGeom>
              <a:noFill/>
              <a:ln w="9360">
                <a:noFill/>
              </a:ln>
            </p:spPr>
            <p:style>
              <a:lnRef idx="0"/>
              <a:fillRef idx="0"/>
              <a:effectRef idx="0"/>
              <a:fontRef idx="minor"/>
            </p:style>
            <p:txBody>
              <a:bodyPr lIns="90000" rIns="90000" tIns="46800" bIns="46800" anchor="ctr" anchorCtr="1"/>
              <a:p>
                <a:pPr algn="ctr">
                  <a:lnSpc>
                    <a:spcPct val="100000"/>
                  </a:lnSpc>
                </a:pPr>
                <a:r>
                  <a:rPr b="0" lang="en-IN" sz="1200" spc="-1" strike="noStrike">
                    <a:solidFill>
                      <a:srgbClr val="000000"/>
                    </a:solidFill>
                    <a:latin typeface="Verdana"/>
                  </a:rPr>
                  <a:t>DS</a:t>
                </a:r>
                <a:endParaRPr b="0" lang="en-IN" sz="1200" spc="-1" strike="noStrike">
                  <a:latin typeface="Arial"/>
                </a:endParaRPr>
              </a:p>
            </p:txBody>
          </p:sp>
        </p:grpSp>
      </p:grpSp>
      <p:grpSp>
        <p:nvGrpSpPr>
          <p:cNvPr id="1255" name="Group 42"/>
          <p:cNvGrpSpPr/>
          <p:nvPr/>
        </p:nvGrpSpPr>
        <p:grpSpPr>
          <a:xfrm>
            <a:off x="2590920" y="3290400"/>
            <a:ext cx="455400" cy="276840"/>
            <a:chOff x="2590920" y="3290400"/>
            <a:chExt cx="455400" cy="276840"/>
          </a:xfrm>
        </p:grpSpPr>
        <p:sp>
          <p:nvSpPr>
            <p:cNvPr id="1256" name="CustomShape 43"/>
            <p:cNvSpPr/>
            <p:nvPr/>
          </p:nvSpPr>
          <p:spPr>
            <a:xfrm>
              <a:off x="2590920" y="3371760"/>
              <a:ext cx="455400" cy="112320"/>
            </a:xfrm>
            <a:prstGeom prst="roundRect">
              <a:avLst>
                <a:gd name="adj" fmla="val 1426"/>
              </a:avLst>
            </a:prstGeom>
            <a:solidFill>
              <a:srgbClr val="ffcccc"/>
            </a:solidFill>
            <a:ln w="9360">
              <a:solidFill>
                <a:srgbClr val="333333"/>
              </a:solidFill>
              <a:round/>
            </a:ln>
          </p:spPr>
          <p:style>
            <a:lnRef idx="0"/>
            <a:fillRef idx="0"/>
            <a:effectRef idx="0"/>
            <a:fontRef idx="minor"/>
          </p:style>
        </p:sp>
        <p:grpSp>
          <p:nvGrpSpPr>
            <p:cNvPr id="1257" name="Group 44"/>
            <p:cNvGrpSpPr/>
            <p:nvPr/>
          </p:nvGrpSpPr>
          <p:grpSpPr>
            <a:xfrm>
              <a:off x="2590920" y="3290400"/>
              <a:ext cx="455400" cy="276840"/>
              <a:chOff x="2590920" y="3290400"/>
              <a:chExt cx="455400" cy="276840"/>
            </a:xfrm>
          </p:grpSpPr>
          <p:sp>
            <p:nvSpPr>
              <p:cNvPr id="1258" name="CustomShape 45"/>
              <p:cNvSpPr/>
              <p:nvPr/>
            </p:nvSpPr>
            <p:spPr>
              <a:xfrm>
                <a:off x="2590920" y="3371760"/>
                <a:ext cx="455400" cy="112320"/>
              </a:xfrm>
              <a:prstGeom prst="roundRect">
                <a:avLst>
                  <a:gd name="adj" fmla="val 1426"/>
                </a:avLst>
              </a:prstGeom>
              <a:noFill/>
              <a:ln w="9360">
                <a:noFill/>
              </a:ln>
            </p:spPr>
            <p:style>
              <a:lnRef idx="0"/>
              <a:fillRef idx="0"/>
              <a:effectRef idx="0"/>
              <a:fontRef idx="minor"/>
            </p:style>
          </p:sp>
          <p:sp>
            <p:nvSpPr>
              <p:cNvPr id="1259" name="CustomShape 46"/>
              <p:cNvSpPr/>
              <p:nvPr/>
            </p:nvSpPr>
            <p:spPr>
              <a:xfrm>
                <a:off x="2590920" y="3290400"/>
                <a:ext cx="455400" cy="276840"/>
              </a:xfrm>
              <a:prstGeom prst="rect">
                <a:avLst/>
              </a:prstGeom>
              <a:noFill/>
              <a:ln w="9360">
                <a:noFill/>
              </a:ln>
            </p:spPr>
            <p:style>
              <a:lnRef idx="0"/>
              <a:fillRef idx="0"/>
              <a:effectRef idx="0"/>
              <a:fontRef idx="minor"/>
            </p:style>
            <p:txBody>
              <a:bodyPr lIns="90000" rIns="90000" tIns="46800" bIns="46800" anchor="ctr" anchorCtr="1"/>
              <a:p>
                <a:pPr algn="ctr">
                  <a:lnSpc>
                    <a:spcPct val="100000"/>
                  </a:lnSpc>
                </a:pPr>
                <a:r>
                  <a:rPr b="0" lang="en-IN" sz="1200" spc="-1" strike="noStrike">
                    <a:solidFill>
                      <a:srgbClr val="000000"/>
                    </a:solidFill>
                    <a:latin typeface="Verdana"/>
                  </a:rPr>
                  <a:t>SS</a:t>
                </a:r>
                <a:endParaRPr b="0" lang="en-IN" sz="1200" spc="-1" strike="noStrike">
                  <a:latin typeface="Arial"/>
                </a:endParaRPr>
              </a:p>
            </p:txBody>
          </p:sp>
        </p:grpSp>
      </p:grpSp>
      <p:sp>
        <p:nvSpPr>
          <p:cNvPr id="1260" name="Line 47"/>
          <p:cNvSpPr/>
          <p:nvPr/>
        </p:nvSpPr>
        <p:spPr>
          <a:xfrm flipV="1">
            <a:off x="3047760" y="834840"/>
            <a:ext cx="1143000" cy="615960"/>
          </a:xfrm>
          <a:prstGeom prst="line">
            <a:avLst/>
          </a:prstGeom>
          <a:ln w="9360">
            <a:solidFill>
              <a:srgbClr val="333333"/>
            </a:solidFill>
            <a:round/>
            <a:tailEnd len="med" type="triangle" w="med"/>
          </a:ln>
        </p:spPr>
        <p:style>
          <a:lnRef idx="0"/>
          <a:fillRef idx="0"/>
          <a:effectRef idx="0"/>
          <a:fontRef idx="minor"/>
        </p:style>
      </p:sp>
      <p:sp>
        <p:nvSpPr>
          <p:cNvPr id="1261" name="Line 48"/>
          <p:cNvSpPr/>
          <p:nvPr/>
        </p:nvSpPr>
        <p:spPr>
          <a:xfrm>
            <a:off x="3047760" y="3429000"/>
            <a:ext cx="1143000" cy="533160"/>
          </a:xfrm>
          <a:prstGeom prst="line">
            <a:avLst/>
          </a:prstGeom>
          <a:ln w="9360">
            <a:solidFill>
              <a:srgbClr val="333333"/>
            </a:solidFill>
            <a:round/>
            <a:tailEnd len="med" type="triangle" w="med"/>
          </a:ln>
        </p:spPr>
        <p:style>
          <a:lnRef idx="0"/>
          <a:fillRef idx="0"/>
          <a:effectRef idx="0"/>
          <a:fontRef idx="minor"/>
        </p:style>
      </p:sp>
      <p:sp>
        <p:nvSpPr>
          <p:cNvPr id="1262" name="CustomShape 49"/>
          <p:cNvSpPr/>
          <p:nvPr/>
        </p:nvSpPr>
        <p:spPr>
          <a:xfrm>
            <a:off x="685800" y="1905120"/>
            <a:ext cx="1447560" cy="459000"/>
          </a:xfrm>
          <a:prstGeom prst="rect">
            <a:avLst/>
          </a:prstGeom>
          <a:noFill/>
          <a:ln w="9360">
            <a:noFill/>
          </a:ln>
        </p:spPr>
        <p:style>
          <a:lnRef idx="0"/>
          <a:fillRef idx="0"/>
          <a:effectRef idx="0"/>
          <a:fontRef idx="minor"/>
        </p:style>
        <p:txBody>
          <a:bodyPr lIns="90000" rIns="90000" tIns="46800" bIns="46800"/>
          <a:p>
            <a:pPr>
              <a:lnSpc>
                <a:spcPct val="100000"/>
              </a:lnSpc>
              <a:spcBef>
                <a:spcPts val="1500"/>
              </a:spcBef>
            </a:pPr>
            <a:r>
              <a:rPr b="0" lang="en-IN" sz="1200" spc="-1" strike="noStrike">
                <a:solidFill>
                  <a:srgbClr val="000000"/>
                </a:solidFill>
                <a:latin typeface="Verdana"/>
              </a:rPr>
              <a:t>Process 1 in Execution</a:t>
            </a:r>
            <a:endParaRPr b="0" lang="en-IN" sz="1200" spc="-1" strike="noStrike">
              <a:latin typeface="Arial"/>
            </a:endParaRPr>
          </a:p>
        </p:txBody>
      </p:sp>
      <p:sp>
        <p:nvSpPr>
          <p:cNvPr id="1263" name="CustomShape 50"/>
          <p:cNvSpPr/>
          <p:nvPr/>
        </p:nvSpPr>
        <p:spPr>
          <a:xfrm>
            <a:off x="685800" y="3657600"/>
            <a:ext cx="1523520" cy="1022400"/>
          </a:xfrm>
          <a:prstGeom prst="rect">
            <a:avLst/>
          </a:prstGeom>
          <a:noFill/>
          <a:ln w="9360">
            <a:noFill/>
          </a:ln>
        </p:spPr>
        <p:style>
          <a:lnRef idx="0"/>
          <a:fillRef idx="0"/>
          <a:effectRef idx="0"/>
          <a:fontRef idx="minor"/>
        </p:style>
        <p:txBody>
          <a:bodyPr lIns="90000" rIns="90000" tIns="46800" bIns="46800"/>
          <a:p>
            <a:pPr>
              <a:lnSpc>
                <a:spcPct val="100000"/>
              </a:lnSpc>
              <a:spcBef>
                <a:spcPts val="1500"/>
              </a:spcBef>
            </a:pPr>
            <a:r>
              <a:rPr b="0" lang="en-IN" sz="1200" spc="-1" strike="noStrike">
                <a:solidFill>
                  <a:srgbClr val="000000"/>
                </a:solidFill>
                <a:latin typeface="Verdana"/>
              </a:rPr>
              <a:t>Process 2</a:t>
            </a:r>
            <a:endParaRPr b="0" lang="en-IN" sz="1200" spc="-1" strike="noStrike">
              <a:latin typeface="Arial"/>
            </a:endParaRPr>
          </a:p>
          <a:p>
            <a:pPr>
              <a:lnSpc>
                <a:spcPct val="100000"/>
              </a:lnSpc>
              <a:spcBef>
                <a:spcPts val="1500"/>
              </a:spcBef>
            </a:pPr>
            <a:r>
              <a:rPr b="0" lang="en-IN" sz="1200" spc="-1" strike="noStrike">
                <a:solidFill>
                  <a:srgbClr val="000000"/>
                </a:solidFill>
                <a:latin typeface="Verdana"/>
              </a:rPr>
              <a:t>in</a:t>
            </a:r>
            <a:endParaRPr b="0" lang="en-IN" sz="1200" spc="-1" strike="noStrike">
              <a:latin typeface="Arial"/>
            </a:endParaRPr>
          </a:p>
          <a:p>
            <a:pPr>
              <a:lnSpc>
                <a:spcPct val="100000"/>
              </a:lnSpc>
              <a:spcBef>
                <a:spcPts val="1500"/>
              </a:spcBef>
            </a:pPr>
            <a:r>
              <a:rPr b="0" lang="en-IN" sz="1200" spc="-1" strike="noStrike">
                <a:solidFill>
                  <a:srgbClr val="000000"/>
                </a:solidFill>
                <a:latin typeface="Verdana"/>
              </a:rPr>
              <a:t>Execution</a:t>
            </a:r>
            <a:endParaRPr b="0" lang="en-IN" sz="1200" spc="-1" strike="noStrike">
              <a:latin typeface="Arial"/>
            </a:endParaRPr>
          </a:p>
        </p:txBody>
      </p:sp>
      <p:sp>
        <p:nvSpPr>
          <p:cNvPr id="1264" name="Line 51"/>
          <p:cNvSpPr/>
          <p:nvPr/>
        </p:nvSpPr>
        <p:spPr>
          <a:xfrm flipV="1">
            <a:off x="3047760" y="1444320"/>
            <a:ext cx="1143000" cy="844560"/>
          </a:xfrm>
          <a:prstGeom prst="line">
            <a:avLst/>
          </a:prstGeom>
          <a:ln w="9360">
            <a:solidFill>
              <a:srgbClr val="f62a08"/>
            </a:solidFill>
            <a:round/>
            <a:tailEnd len="med" type="triangle" w="med"/>
          </a:ln>
        </p:spPr>
        <p:style>
          <a:lnRef idx="0"/>
          <a:fillRef idx="0"/>
          <a:effectRef idx="0"/>
          <a:fontRef idx="minor"/>
        </p:style>
      </p:sp>
      <p:sp>
        <p:nvSpPr>
          <p:cNvPr id="1265" name="Line 52"/>
          <p:cNvSpPr/>
          <p:nvPr/>
        </p:nvSpPr>
        <p:spPr>
          <a:xfrm>
            <a:off x="3047760" y="1523880"/>
            <a:ext cx="1143000" cy="533520"/>
          </a:xfrm>
          <a:prstGeom prst="line">
            <a:avLst/>
          </a:prstGeom>
          <a:ln w="9360">
            <a:solidFill>
              <a:srgbClr val="333333"/>
            </a:solidFill>
            <a:round/>
            <a:tailEnd len="med" type="triangle" w="med"/>
          </a:ln>
        </p:spPr>
        <p:style>
          <a:lnRef idx="0"/>
          <a:fillRef idx="0"/>
          <a:effectRef idx="0"/>
          <a:fontRef idx="minor"/>
        </p:style>
      </p:sp>
      <p:sp>
        <p:nvSpPr>
          <p:cNvPr id="1266" name="Line 53"/>
          <p:cNvSpPr/>
          <p:nvPr/>
        </p:nvSpPr>
        <p:spPr>
          <a:xfrm>
            <a:off x="3047760" y="2514600"/>
            <a:ext cx="1143000" cy="761760"/>
          </a:xfrm>
          <a:prstGeom prst="line">
            <a:avLst/>
          </a:prstGeom>
          <a:ln w="9360">
            <a:solidFill>
              <a:srgbClr val="333333"/>
            </a:solidFill>
            <a:round/>
            <a:tailEnd len="med" type="triangle" w="med"/>
          </a:ln>
        </p:spPr>
        <p:style>
          <a:lnRef idx="0"/>
          <a:fillRef idx="0"/>
          <a:effectRef idx="0"/>
          <a:fontRef idx="minor"/>
        </p:style>
      </p:sp>
      <p:sp>
        <p:nvSpPr>
          <p:cNvPr id="1267" name="Line 54"/>
          <p:cNvSpPr/>
          <p:nvPr/>
        </p:nvSpPr>
        <p:spPr>
          <a:xfrm flipV="1">
            <a:off x="3047760" y="2663640"/>
            <a:ext cx="1143000" cy="615960"/>
          </a:xfrm>
          <a:prstGeom prst="line">
            <a:avLst/>
          </a:prstGeom>
          <a:ln w="9360">
            <a:solidFill>
              <a:srgbClr val="333333"/>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timing>
    <p:tnLst>
      <p:par>
        <p:cTn id="797" dur="indefinite" restart="never" nodeType="tmRoot">
          <p:childTnLst>
            <p:seq>
              <p:cTn id="798" dur="indefinite" nodeType="mainSeq">
                <p:childTnLst>
                  <p:par>
                    <p:cTn id="799" fill="hold">
                      <p:stCondLst>
                        <p:cond delay="indefinite"/>
                      </p:stCondLst>
                      <p:childTnLst>
                        <p:par>
                          <p:cTn id="800" fill="hold">
                            <p:stCondLst>
                              <p:cond delay="0"/>
                            </p:stCondLst>
                            <p:childTnLst>
                              <p:par>
                                <p:cTn id="801" nodeType="clickEffect" fill="hold" presetClass="entr" presetID="2" presetSubtype="8">
                                  <p:stCondLst>
                                    <p:cond delay="0"/>
                                  </p:stCondLst>
                                  <p:childTnLst>
                                    <p:set>
                                      <p:cBhvr>
                                        <p:cTn id="802" dur="1" fill="hold">
                                          <p:stCondLst>
                                            <p:cond delay="0"/>
                                          </p:stCondLst>
                                        </p:cTn>
                                        <p:tgtEl>
                                          <p:spTgt spid="1262">
                                            <p:txEl>
                                              <p:pRg st="0" end="0"/>
                                            </p:txEl>
                                          </p:spTgt>
                                        </p:tgtEl>
                                        <p:attrNameLst>
                                          <p:attrName>style.visibility</p:attrName>
                                        </p:attrNameLst>
                                      </p:cBhvr>
                                      <p:to>
                                        <p:strVal val="visible"/>
                                      </p:to>
                                    </p:set>
                                    <p:anim calcmode="lin" valueType="num">
                                      <p:cBhvr additive="repl">
                                        <p:cTn id="803" dur="500" fill="hold"/>
                                        <p:tgtEl>
                                          <p:spTgt spid="1262">
                                            <p:txEl>
                                              <p:pRg st="0" end="0"/>
                                            </p:txEl>
                                          </p:spTgt>
                                        </p:tgtEl>
                                        <p:attrNameLst>
                                          <p:attrName>ppt_x</p:attrName>
                                        </p:attrNameLst>
                                      </p:cBhvr>
                                      <p:tavLst>
                                        <p:tav tm="0">
                                          <p:val>
                                            <p:strVal val="0-#ppt_w/2"/>
                                          </p:val>
                                        </p:tav>
                                        <p:tav tm="100000">
                                          <p:val>
                                            <p:strVal val="#ppt_x"/>
                                          </p:val>
                                        </p:tav>
                                      </p:tavLst>
                                    </p:anim>
                                    <p:anim calcmode="lin" valueType="num">
                                      <p:cBhvr additive="repl">
                                        <p:cTn id="804" dur="500" fill="hold"/>
                                        <p:tgtEl>
                                          <p:spTgt spid="1262">
                                            <p:txEl>
                                              <p:pRg st="0" end="0"/>
                                            </p:txEl>
                                          </p:spTgt>
                                        </p:tgtEl>
                                        <p:attrNameLst>
                                          <p:attrName>ppt_y</p:attrName>
                                        </p:attrNameLst>
                                      </p:cBhvr>
                                      <p:tavLst>
                                        <p:tav tm="0">
                                          <p:val>
                                            <p:strVal val="#ppt_y"/>
                                          </p:val>
                                        </p:tav>
                                        <p:tav tm="100000">
                                          <p:val>
                                            <p:strVal val="#ppt_y"/>
                                          </p:val>
                                        </p:tav>
                                      </p:tavLst>
                                    </p:anim>
                                    <p:animClr clrSpc="rgb">
                                      <p:cBhvr>
                                        <p:cTn id="805" dur="1" fill="hold"/>
                                        <p:tgtEl>
                                          <p:spTgt spid="1262">
                                            <p:txEl>
                                              <p:pRg st="0" end="0"/>
                                            </p:txEl>
                                          </p:spTgt>
                                        </p:tgtEl>
                                        <p:attrNameLst/>
                                      </p:cBhvr>
                                      <p:to>
                                        <a:srgbClr val="f62a08"/>
                                      </p:to>
                                    </p:animClr>
                                  </p:childTnLst>
                                </p:cTn>
                              </p:par>
                            </p:childTnLst>
                          </p:cTn>
                        </p:par>
                      </p:childTnLst>
                    </p:cTn>
                  </p:par>
                  <p:par>
                    <p:cTn id="806" fill="hold">
                      <p:stCondLst>
                        <p:cond delay="indefinite"/>
                      </p:stCondLst>
                      <p:childTnLst>
                        <p:par>
                          <p:cTn id="807" fill="hold">
                            <p:stCondLst>
                              <p:cond delay="0"/>
                            </p:stCondLst>
                            <p:childTnLst>
                              <p:par>
                                <p:cTn id="808" nodeType="clickEffect" fill="hold" presetClass="entr" presetID="1">
                                  <p:stCondLst>
                                    <p:cond delay="0"/>
                                  </p:stCondLst>
                                  <p:childTnLst>
                                    <p:set>
                                      <p:cBhvr>
                                        <p:cTn id="809" dur="1" fill="hold">
                                          <p:stCondLst>
                                            <p:cond delay="499"/>
                                          </p:stCondLst>
                                        </p:cTn>
                                        <p:tgtEl>
                                          <p:spTgt spid="1260"/>
                                        </p:tgtEl>
                                        <p:attrNameLst>
                                          <p:attrName>style.visibility</p:attrName>
                                        </p:attrNameLst>
                                      </p:cBhvr>
                                      <p:to>
                                        <p:strVal val="visible"/>
                                      </p:to>
                                    </p:set>
                                    <p:animClr clrSpc="rgb">
                                      <p:cBhvr>
                                        <p:cTn id="810" dur="1" fill="hold"/>
                                        <p:tgtEl>
                                          <p:spTgt spid="1260"/>
                                        </p:tgtEl>
                                        <p:attrNameLst/>
                                      </p:cBhvr>
                                      <p:to>
                                        <a:srgbClr val="f62a08"/>
                                      </p:to>
                                    </p:animClr>
                                  </p:childTnLst>
                                </p:cTn>
                              </p:par>
                            </p:childTnLst>
                          </p:cTn>
                        </p:par>
                      </p:childTnLst>
                    </p:cTn>
                  </p:par>
                  <p:par>
                    <p:cTn id="811" fill="hold">
                      <p:stCondLst>
                        <p:cond delay="indefinite"/>
                      </p:stCondLst>
                      <p:childTnLst>
                        <p:par>
                          <p:cTn id="812" fill="hold">
                            <p:stCondLst>
                              <p:cond delay="0"/>
                            </p:stCondLst>
                            <p:childTnLst>
                              <p:par>
                                <p:cTn id="813" nodeType="clickEffect" fill="hold" presetClass="entr" presetID="1">
                                  <p:stCondLst>
                                    <p:cond delay="0"/>
                                  </p:stCondLst>
                                  <p:childTnLst>
                                    <p:set>
                                      <p:cBhvr>
                                        <p:cTn id="814" dur="1" fill="hold">
                                          <p:stCondLst>
                                            <p:cond delay="499"/>
                                          </p:stCondLst>
                                        </p:cTn>
                                        <p:tgtEl>
                                          <p:spTgt spid="1261"/>
                                        </p:tgtEl>
                                        <p:attrNameLst>
                                          <p:attrName>style.visibility</p:attrName>
                                        </p:attrNameLst>
                                      </p:cBhvr>
                                      <p:to>
                                        <p:strVal val="visible"/>
                                      </p:to>
                                    </p:set>
                                    <p:animClr clrSpc="rgb">
                                      <p:cBhvr>
                                        <p:cTn id="815" dur="1" fill="hold"/>
                                        <p:tgtEl>
                                          <p:spTgt spid="1261"/>
                                        </p:tgtEl>
                                        <p:attrNameLst/>
                                      </p:cBhvr>
                                      <p:to>
                                        <a:srgbClr val="f62a08"/>
                                      </p:to>
                                    </p:animClr>
                                  </p:childTnLst>
                                </p:cTn>
                              </p:par>
                            </p:childTnLst>
                          </p:cTn>
                        </p:par>
                      </p:childTnLst>
                    </p:cTn>
                  </p:par>
                  <p:par>
                    <p:cTn id="816" fill="hold">
                      <p:stCondLst>
                        <p:cond delay="indefinite"/>
                      </p:stCondLst>
                      <p:childTnLst>
                        <p:par>
                          <p:cTn id="817" fill="hold">
                            <p:stCondLst>
                              <p:cond delay="0"/>
                            </p:stCondLst>
                            <p:childTnLst>
                              <p:par>
                                <p:cTn id="818" nodeType="clickEffect" fill="hold" presetClass="entr" presetID="1">
                                  <p:stCondLst>
                                    <p:cond delay="0"/>
                                  </p:stCondLst>
                                  <p:childTnLst>
                                    <p:set>
                                      <p:cBhvr>
                                        <p:cTn id="819" dur="1" fill="hold">
                                          <p:stCondLst>
                                            <p:cond delay="499"/>
                                          </p:stCondLst>
                                        </p:cTn>
                                        <p:tgtEl>
                                          <p:spTgt spid="1264"/>
                                        </p:tgtEl>
                                        <p:attrNameLst>
                                          <p:attrName>style.visibility</p:attrName>
                                        </p:attrNameLst>
                                      </p:cBhvr>
                                      <p:to>
                                        <p:strVal val="visible"/>
                                      </p:to>
                                    </p:set>
                                    <p:animClr clrSpc="rgb">
                                      <p:cBhvr>
                                        <p:cTn id="820" dur="1" fill="hold"/>
                                        <p:tgtEl>
                                          <p:spTgt spid="1264"/>
                                        </p:tgtEl>
                                        <p:attrNameLst/>
                                      </p:cBhvr>
                                      <p:to>
                                        <a:srgbClr val="f62a08"/>
                                      </p:to>
                                    </p:animClr>
                                  </p:childTnLst>
                                </p:cTn>
                              </p:par>
                            </p:childTnLst>
                          </p:cTn>
                        </p:par>
                      </p:childTnLst>
                    </p:cTn>
                  </p:par>
                  <p:par>
                    <p:cTn id="821" fill="hold">
                      <p:stCondLst>
                        <p:cond delay="indefinite"/>
                      </p:stCondLst>
                      <p:childTnLst>
                        <p:par>
                          <p:cTn id="822" fill="hold">
                            <p:stCondLst>
                              <p:cond delay="0"/>
                            </p:stCondLst>
                            <p:childTnLst>
                              <p:par>
                                <p:cTn id="823" nodeType="clickEffect" fill="hold" presetClass="entr" presetID="2" presetSubtype="8">
                                  <p:stCondLst>
                                    <p:cond delay="0"/>
                                  </p:stCondLst>
                                  <p:childTnLst>
                                    <p:set>
                                      <p:cBhvr>
                                        <p:cTn id="824" dur="1" fill="hold">
                                          <p:stCondLst>
                                            <p:cond delay="0"/>
                                          </p:stCondLst>
                                        </p:cTn>
                                        <p:tgtEl>
                                          <p:spTgt spid="1263"/>
                                        </p:tgtEl>
                                        <p:attrNameLst>
                                          <p:attrName>style.visibility</p:attrName>
                                        </p:attrNameLst>
                                      </p:cBhvr>
                                      <p:to>
                                        <p:strVal val="visible"/>
                                      </p:to>
                                    </p:set>
                                    <p:anim calcmode="lin" valueType="num">
                                      <p:cBhvr additive="repl">
                                        <p:cTn id="825" dur="500" fill="hold"/>
                                        <p:tgtEl>
                                          <p:spTgt spid="1263"/>
                                        </p:tgtEl>
                                        <p:attrNameLst>
                                          <p:attrName>ppt_x</p:attrName>
                                        </p:attrNameLst>
                                      </p:cBhvr>
                                      <p:tavLst>
                                        <p:tav tm="0">
                                          <p:val>
                                            <p:strVal val="0-#ppt_w/2"/>
                                          </p:val>
                                        </p:tav>
                                        <p:tav tm="100000">
                                          <p:val>
                                            <p:strVal val="#ppt_x"/>
                                          </p:val>
                                        </p:tav>
                                      </p:tavLst>
                                    </p:anim>
                                    <p:anim calcmode="lin" valueType="num">
                                      <p:cBhvr additive="repl">
                                        <p:cTn id="826" dur="500" fill="hold"/>
                                        <p:tgtEl>
                                          <p:spTgt spid="1263"/>
                                        </p:tgtEl>
                                        <p:attrNameLst>
                                          <p:attrName>ppt_y</p:attrName>
                                        </p:attrNameLst>
                                      </p:cBhvr>
                                      <p:tavLst>
                                        <p:tav tm="0">
                                          <p:val>
                                            <p:strVal val="#ppt_y"/>
                                          </p:val>
                                        </p:tav>
                                        <p:tav tm="100000">
                                          <p:val>
                                            <p:strVal val="#ppt_y"/>
                                          </p:val>
                                        </p:tav>
                                      </p:tavLst>
                                    </p:anim>
                                  </p:childTnLst>
                                </p:cTn>
                              </p:par>
                            </p:childTnLst>
                          </p:cTn>
                        </p:par>
                      </p:childTnLst>
                    </p:cTn>
                  </p:par>
                  <p:par>
                    <p:cTn id="827" fill="hold">
                      <p:stCondLst>
                        <p:cond delay="indefinite"/>
                      </p:stCondLst>
                      <p:childTnLst>
                        <p:par>
                          <p:cTn id="828" fill="hold">
                            <p:stCondLst>
                              <p:cond delay="0"/>
                            </p:stCondLst>
                            <p:childTnLst>
                              <p:par>
                                <p:cTn id="829" nodeType="clickEffect" fill="hold" presetClass="entr" presetID="1">
                                  <p:stCondLst>
                                    <p:cond delay="0"/>
                                  </p:stCondLst>
                                  <p:childTnLst>
                                    <p:set>
                                      <p:cBhvr>
                                        <p:cTn id="830" dur="1" fill="hold">
                                          <p:stCondLst>
                                            <p:cond delay="499"/>
                                          </p:stCondLst>
                                        </p:cTn>
                                        <p:tgtEl>
                                          <p:spTgt spid="1265"/>
                                        </p:tgtEl>
                                        <p:attrNameLst>
                                          <p:attrName>style.visibility</p:attrName>
                                        </p:attrNameLst>
                                      </p:cBhvr>
                                      <p:to>
                                        <p:strVal val="visible"/>
                                      </p:to>
                                    </p:set>
                                  </p:childTnLst>
                                </p:cTn>
                              </p:par>
                            </p:childTnLst>
                          </p:cTn>
                        </p:par>
                      </p:childTnLst>
                    </p:cTn>
                  </p:par>
                  <p:par>
                    <p:cTn id="831" fill="hold">
                      <p:stCondLst>
                        <p:cond delay="indefinite"/>
                      </p:stCondLst>
                      <p:childTnLst>
                        <p:par>
                          <p:cTn id="832" fill="hold">
                            <p:stCondLst>
                              <p:cond delay="0"/>
                            </p:stCondLst>
                            <p:childTnLst>
                              <p:par>
                                <p:cTn id="833" nodeType="clickEffect" fill="hold" presetClass="entr" presetID="1">
                                  <p:stCondLst>
                                    <p:cond delay="0"/>
                                  </p:stCondLst>
                                  <p:childTnLst>
                                    <p:set>
                                      <p:cBhvr>
                                        <p:cTn id="834" dur="1" fill="hold">
                                          <p:stCondLst>
                                            <p:cond delay="499"/>
                                          </p:stCondLst>
                                        </p:cTn>
                                        <p:tgtEl>
                                          <p:spTgt spid="1266"/>
                                        </p:tgtEl>
                                        <p:attrNameLst>
                                          <p:attrName>style.visibility</p:attrName>
                                        </p:attrNameLst>
                                      </p:cBhvr>
                                      <p:to>
                                        <p:strVal val="visible"/>
                                      </p:to>
                                    </p:set>
                                  </p:childTnLst>
                                </p:cTn>
                              </p:par>
                            </p:childTnLst>
                          </p:cTn>
                        </p:par>
                      </p:childTnLst>
                    </p:cTn>
                  </p:par>
                  <p:par>
                    <p:cTn id="835" fill="hold">
                      <p:stCondLst>
                        <p:cond delay="indefinite"/>
                      </p:stCondLst>
                      <p:childTnLst>
                        <p:par>
                          <p:cTn id="836" fill="hold">
                            <p:stCondLst>
                              <p:cond delay="0"/>
                            </p:stCondLst>
                            <p:childTnLst>
                              <p:par>
                                <p:cTn id="837" nodeType="clickEffect" fill="hold" presetClass="entr" presetID="1">
                                  <p:stCondLst>
                                    <p:cond delay="0"/>
                                  </p:stCondLst>
                                  <p:childTnLst>
                                    <p:set>
                                      <p:cBhvr>
                                        <p:cTn id="838" dur="1" fill="hold">
                                          <p:stCondLst>
                                            <p:cond delay="499"/>
                                          </p:stCondLst>
                                        </p:cTn>
                                        <p:tgtEl>
                                          <p:spTgt spid="1267"/>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8" name="TextShape 1"/>
          <p:cNvSpPr txBox="1"/>
          <p:nvPr/>
        </p:nvSpPr>
        <p:spPr>
          <a:xfrm>
            <a:off x="609480" y="1143000"/>
            <a:ext cx="7772040" cy="2057040"/>
          </a:xfrm>
          <a:prstGeom prst="rect">
            <a:avLst/>
          </a:prstGeom>
          <a:noFill/>
          <a:ln>
            <a:noFill/>
          </a:ln>
        </p:spPr>
        <p:txBody>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Verdana"/>
                <a:ea typeface="Verdana"/>
              </a:rPr>
              <a:t>Three salient features of using Segmentation</a:t>
            </a:r>
            <a:endParaRPr b="0" lang="en-US" sz="3200" spc="-1" strike="noStrike">
              <a:solidFill>
                <a:srgbClr val="000000"/>
              </a:solidFill>
              <a:latin typeface="Verdana"/>
            </a:endParaRPr>
          </a:p>
        </p:txBody>
      </p:sp>
      <p:sp>
        <p:nvSpPr>
          <p:cNvPr id="1269" name="CustomShape 2"/>
          <p:cNvSpPr/>
          <p:nvPr/>
        </p:nvSpPr>
        <p:spPr>
          <a:xfrm>
            <a:off x="533520" y="2895480"/>
            <a:ext cx="7772040" cy="2742840"/>
          </a:xfrm>
          <a:prstGeom prst="rect">
            <a:avLst/>
          </a:prstGeom>
          <a:noFill/>
          <a:ln w="9360">
            <a:noFill/>
          </a:ln>
        </p:spPr>
        <p:style>
          <a:lnRef idx="0"/>
          <a:fillRef idx="0"/>
          <a:effectRef idx="0"/>
          <a:fontRef idx="minor"/>
        </p:style>
        <p:txBody>
          <a:bodyPr lIns="90000" rIns="90000" tIns="46800" bIns="46800"/>
          <a:p>
            <a:pPr marL="339840" indent="-339480">
              <a:lnSpc>
                <a:spcPct val="100000"/>
              </a:lnSpc>
              <a:spcBef>
                <a:spcPts val="799"/>
              </a:spcBef>
              <a:buClr>
                <a:srgbClr val="578963"/>
              </a:buClr>
              <a:buFont typeface="Monotype Sorts" charset="2"/>
              <a:buChar char=""/>
            </a:pPr>
            <a:r>
              <a:rPr b="0" lang="en-IN" sz="3200" spc="-1" strike="noStrike">
                <a:solidFill>
                  <a:srgbClr val="333333"/>
                </a:solidFill>
                <a:latin typeface="Verdana"/>
              </a:rPr>
              <a:t> </a:t>
            </a:r>
            <a:r>
              <a:rPr b="0" lang="en-IN" sz="3200" spc="-1" strike="noStrike">
                <a:solidFill>
                  <a:srgbClr val="333333"/>
                </a:solidFill>
                <a:latin typeface="Verdana"/>
              </a:rPr>
              <a:t>Three Features</a:t>
            </a:r>
            <a:endParaRPr b="0" lang="en-IN" sz="3200" spc="-1" strike="noStrike">
              <a:latin typeface="Arial"/>
            </a:endParaRPr>
          </a:p>
          <a:p>
            <a:pPr lvl="1" marL="739800" indent="-282240">
              <a:lnSpc>
                <a:spcPct val="100000"/>
              </a:lnSpc>
              <a:spcBef>
                <a:spcPts val="700"/>
              </a:spcBef>
              <a:buClr>
                <a:srgbClr val="578963"/>
              </a:buClr>
              <a:buSzPct val="50000"/>
              <a:buFont typeface="Monotype Sorts" charset="2"/>
              <a:buChar char=""/>
            </a:pPr>
            <a:r>
              <a:rPr b="0" lang="en-IN" sz="2800" spc="-1" strike="noStrike">
                <a:solidFill>
                  <a:srgbClr val="333333"/>
                </a:solidFill>
                <a:latin typeface="Verdana"/>
              </a:rPr>
              <a:t>Code Mobility</a:t>
            </a:r>
            <a:endParaRPr b="0" lang="en-IN" sz="2800" spc="-1" strike="noStrike">
              <a:latin typeface="Arial"/>
            </a:endParaRPr>
          </a:p>
          <a:p>
            <a:pPr lvl="1" marL="739800" indent="-282240">
              <a:lnSpc>
                <a:spcPct val="100000"/>
              </a:lnSpc>
              <a:spcBef>
                <a:spcPts val="700"/>
              </a:spcBef>
              <a:buClr>
                <a:srgbClr val="578963"/>
              </a:buClr>
              <a:buSzPct val="50000"/>
              <a:buFont typeface="Monotype Sorts" charset="2"/>
              <a:buChar char=""/>
            </a:pPr>
            <a:r>
              <a:rPr b="0" lang="en-IN" sz="2800" spc="-1" strike="noStrike">
                <a:solidFill>
                  <a:srgbClr val="333333"/>
                </a:solidFill>
                <a:latin typeface="Verdana"/>
              </a:rPr>
              <a:t>Logically every segment can start with zero</a:t>
            </a:r>
            <a:endParaRPr b="0" lang="en-IN" sz="2800" spc="-1" strike="noStrike">
              <a:latin typeface="Arial"/>
            </a:endParaRPr>
          </a:p>
          <a:p>
            <a:pPr lvl="1" marL="739800" indent="-282240">
              <a:lnSpc>
                <a:spcPct val="100000"/>
              </a:lnSpc>
              <a:spcBef>
                <a:spcPts val="700"/>
              </a:spcBef>
              <a:buClr>
                <a:srgbClr val="578963"/>
              </a:buClr>
              <a:buSzPct val="50000"/>
              <a:buFont typeface="Monotype Sorts" charset="2"/>
              <a:buChar char=""/>
            </a:pPr>
            <a:r>
              <a:rPr b="0" lang="en-IN" sz="2800" spc="-1" strike="noStrike">
                <a:solidFill>
                  <a:srgbClr val="333333"/>
                </a:solidFill>
                <a:latin typeface="Verdana"/>
              </a:rPr>
              <a:t>Inter and Intra process protection ensuring data integrity.</a:t>
            </a:r>
            <a:endParaRPr b="0" lang="en-IN" sz="2800" spc="-1" strike="noStrike">
              <a:latin typeface="Arial"/>
            </a:endParaRPr>
          </a:p>
        </p:txBody>
      </p:sp>
    </p:spTree>
  </p:cSld>
  <mc:AlternateContent>
    <mc:Choice Requires="p14">
      <p:transition spd="slow" p14:dur="2000"/>
    </mc:Choice>
    <mc:Fallback>
      <p:transition spd="slow"/>
    </mc:Fallback>
  </mc:AlternateContent>
  <p:timing>
    <p:tnLst>
      <p:par>
        <p:cTn id="839" dur="indefinite" restart="never" nodeType="tmRoot">
          <p:childTnLst>
            <p:seq>
              <p:cTn id="840" dur="indefinite" nodeType="mainSeq">
                <p:childTnLst>
                  <p:par>
                    <p:cTn id="841" fill="hold">
                      <p:stCondLst>
                        <p:cond delay="indefinite"/>
                      </p:stCondLst>
                      <p:childTnLst>
                        <p:par>
                          <p:cTn id="842" fill="hold">
                            <p:stCondLst>
                              <p:cond delay="0"/>
                            </p:stCondLst>
                            <p:childTnLst>
                              <p:par>
                                <p:cTn id="843" nodeType="clickEffect" fill="hold" presetClass="entr" presetID="3" presetSubtype="10">
                                  <p:stCondLst>
                                    <p:cond delay="0"/>
                                  </p:stCondLst>
                                  <p:childTnLst>
                                    <p:set>
                                      <p:cBhvr>
                                        <p:cTn id="844" dur="1" fill="hold">
                                          <p:stCondLst>
                                            <p:cond delay="0"/>
                                          </p:stCondLst>
                                        </p:cTn>
                                        <p:tgtEl>
                                          <p:spTgt spid="1268">
                                            <p:txEl>
                                              <p:pRg st="0" end="0"/>
                                            </p:txEl>
                                          </p:spTgt>
                                        </p:tgtEl>
                                        <p:attrNameLst>
                                          <p:attrName>style.visibility</p:attrName>
                                        </p:attrNameLst>
                                      </p:cBhvr>
                                      <p:to>
                                        <p:strVal val="visible"/>
                                      </p:to>
                                    </p:set>
                                    <p:animEffect filter="blinds(horizontal)" transition="in">
                                      <p:cBhvr additive="repl">
                                        <p:cTn id="845" dur="500"/>
                                        <p:tgtEl>
                                          <p:spTgt spid="1268">
                                            <p:txEl>
                                              <p:pRg st="0" end="0"/>
                                            </p:txEl>
                                          </p:spTgt>
                                        </p:tgtEl>
                                      </p:cBhvr>
                                    </p:animEffect>
                                  </p:childTnLst>
                                </p:cTn>
                              </p:par>
                            </p:childTnLst>
                          </p:cTn>
                        </p:par>
                      </p:childTnLst>
                    </p:cTn>
                  </p:par>
                  <p:par>
                    <p:cTn id="846" fill="hold">
                      <p:stCondLst>
                        <p:cond delay="indefinite"/>
                      </p:stCondLst>
                      <p:childTnLst>
                        <p:par>
                          <p:cTn id="847" fill="hold">
                            <p:stCondLst>
                              <p:cond delay="0"/>
                            </p:stCondLst>
                            <p:childTnLst>
                              <p:par>
                                <p:cTn id="848" nodeType="clickEffect" fill="hold" presetClass="entr" presetID="3" presetSubtype="10">
                                  <p:stCondLst>
                                    <p:cond delay="0"/>
                                  </p:stCondLst>
                                  <p:childTnLst>
                                    <p:set>
                                      <p:cBhvr>
                                        <p:cTn id="849" dur="1" fill="hold">
                                          <p:stCondLst>
                                            <p:cond delay="0"/>
                                          </p:stCondLst>
                                        </p:cTn>
                                        <p:tgtEl>
                                          <p:spTgt spid="1269"/>
                                        </p:tgtEl>
                                        <p:attrNameLst>
                                          <p:attrName>style.visibility</p:attrName>
                                        </p:attrNameLst>
                                      </p:cBhvr>
                                      <p:to>
                                        <p:strVal val="visible"/>
                                      </p:to>
                                    </p:set>
                                    <p:animEffect filter="blinds(horizontal)" transition="in">
                                      <p:cBhvr additive="repl">
                                        <p:cTn id="850" dur="500"/>
                                        <p:tgtEl>
                                          <p:spTgt spid="126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0" name="TextShape 1"/>
          <p:cNvSpPr txBox="1"/>
          <p:nvPr/>
        </p:nvSpPr>
        <p:spPr>
          <a:xfrm>
            <a:off x="685800" y="457200"/>
            <a:ext cx="7772040" cy="1142640"/>
          </a:xfrm>
          <a:prstGeom prst="rect">
            <a:avLst/>
          </a:prstGeom>
          <a:noFill/>
          <a:ln>
            <a:noFill/>
          </a:ln>
        </p:spPr>
        <p:txBody>
          <a:bodyPr anchor="ctr"/>
          <a:p>
            <a:pPr>
              <a:lnSpc>
                <a:spcPct val="100000"/>
              </a:lnSpc>
            </a:pPr>
            <a:r>
              <a:rPr b="1" lang="en-US" sz="2000" spc="-1" strike="noStrike">
                <a:solidFill>
                  <a:srgbClr val="ff0066"/>
                </a:solidFill>
                <a:latin typeface="Verdana"/>
                <a:ea typeface="Verdana"/>
              </a:rPr>
              <a:t>Real Mode - Memory Addressing</a:t>
            </a:r>
            <a:endParaRPr b="0" lang="en-US" sz="2000" spc="-1" strike="noStrike">
              <a:solidFill>
                <a:srgbClr val="000000"/>
              </a:solidFill>
              <a:latin typeface="Verdana"/>
            </a:endParaRPr>
          </a:p>
        </p:txBody>
      </p:sp>
      <p:grpSp>
        <p:nvGrpSpPr>
          <p:cNvPr id="1271" name="Group 2"/>
          <p:cNvGrpSpPr/>
          <p:nvPr/>
        </p:nvGrpSpPr>
        <p:grpSpPr>
          <a:xfrm>
            <a:off x="1676520" y="1981080"/>
            <a:ext cx="5667120" cy="521280"/>
            <a:chOff x="1676520" y="1981080"/>
            <a:chExt cx="5667120" cy="521280"/>
          </a:xfrm>
        </p:grpSpPr>
        <p:sp>
          <p:nvSpPr>
            <p:cNvPr id="1272" name="CustomShape 3"/>
            <p:cNvSpPr/>
            <p:nvPr/>
          </p:nvSpPr>
          <p:spPr>
            <a:xfrm>
              <a:off x="1676520" y="1981080"/>
              <a:ext cx="5667120" cy="518760"/>
            </a:xfrm>
            <a:prstGeom prst="roundRect">
              <a:avLst>
                <a:gd name="adj" fmla="val 306"/>
              </a:avLst>
            </a:prstGeom>
            <a:noFill/>
            <a:ln w="9360">
              <a:noFill/>
            </a:ln>
          </p:spPr>
          <p:style>
            <a:lnRef idx="0"/>
            <a:fillRef idx="0"/>
            <a:effectRef idx="0"/>
            <a:fontRef idx="minor"/>
          </p:style>
        </p:sp>
        <p:sp>
          <p:nvSpPr>
            <p:cNvPr id="1273" name="CustomShape 4"/>
            <p:cNvSpPr/>
            <p:nvPr/>
          </p:nvSpPr>
          <p:spPr>
            <a:xfrm>
              <a:off x="1680120" y="1981080"/>
              <a:ext cx="5659920" cy="521280"/>
            </a:xfrm>
            <a:prstGeom prst="roundRect">
              <a:avLst>
                <a:gd name="adj" fmla="val 306"/>
              </a:avLst>
            </a:prstGeom>
            <a:noFill/>
            <a:ln w="9360">
              <a:noFill/>
            </a:ln>
          </p:spPr>
          <p:style>
            <a:lnRef idx="0"/>
            <a:fillRef idx="0"/>
            <a:effectRef idx="0"/>
            <a:fontRef idx="minor"/>
          </p:style>
          <p:txBody>
            <a:bodyPr wrap="none" lIns="90000" rIns="90000" tIns="46800" bIns="46800"/>
            <a:p>
              <a:pPr indent="-216000">
                <a:lnSpc>
                  <a:spcPct val="100000"/>
                </a:lnSpc>
                <a:spcBef>
                  <a:spcPts val="700"/>
                </a:spcBef>
                <a:buClr>
                  <a:srgbClr val="f62a08"/>
                </a:buClr>
                <a:buFont typeface="Arial"/>
                <a:buChar char="•"/>
              </a:pPr>
              <a:r>
                <a:rPr b="0" lang="en-IN" sz="2800" spc="-1" strike="noStrike">
                  <a:solidFill>
                    <a:srgbClr val="f62a08"/>
                  </a:solidFill>
                  <a:latin typeface="Arial"/>
                </a:rPr>
                <a:t>Segment &lt;&lt; 4 + offset = 20 bit EA</a:t>
              </a:r>
              <a:endParaRPr b="0" lang="en-IN" sz="2800" spc="-1" strike="noStrike">
                <a:latin typeface="Arial"/>
              </a:endParaRPr>
            </a:p>
          </p:txBody>
        </p:sp>
      </p:grpSp>
      <p:grpSp>
        <p:nvGrpSpPr>
          <p:cNvPr id="1274" name="Group 5"/>
          <p:cNvGrpSpPr/>
          <p:nvPr/>
        </p:nvGrpSpPr>
        <p:grpSpPr>
          <a:xfrm>
            <a:off x="914400" y="3581280"/>
            <a:ext cx="1902960" cy="607680"/>
            <a:chOff x="914400" y="3581280"/>
            <a:chExt cx="1902960" cy="607680"/>
          </a:xfrm>
        </p:grpSpPr>
        <p:sp>
          <p:nvSpPr>
            <p:cNvPr id="1275" name="CustomShape 6"/>
            <p:cNvSpPr/>
            <p:nvPr/>
          </p:nvSpPr>
          <p:spPr>
            <a:xfrm>
              <a:off x="914400" y="3581280"/>
              <a:ext cx="1902960" cy="607680"/>
            </a:xfrm>
            <a:prstGeom prst="roundRect">
              <a:avLst>
                <a:gd name="adj" fmla="val 259"/>
              </a:avLst>
            </a:prstGeom>
            <a:solidFill>
              <a:srgbClr val="ffcccc"/>
            </a:solidFill>
            <a:ln w="9360">
              <a:solidFill>
                <a:srgbClr val="333333"/>
              </a:solidFill>
              <a:round/>
            </a:ln>
          </p:spPr>
          <p:style>
            <a:lnRef idx="0"/>
            <a:fillRef idx="0"/>
            <a:effectRef idx="0"/>
            <a:fontRef idx="minor"/>
          </p:style>
        </p:sp>
        <p:grpSp>
          <p:nvGrpSpPr>
            <p:cNvPr id="1276" name="Group 7"/>
            <p:cNvGrpSpPr/>
            <p:nvPr/>
          </p:nvGrpSpPr>
          <p:grpSpPr>
            <a:xfrm>
              <a:off x="914400" y="3581280"/>
              <a:ext cx="1902960" cy="607680"/>
              <a:chOff x="914400" y="3581280"/>
              <a:chExt cx="1902960" cy="607680"/>
            </a:xfrm>
          </p:grpSpPr>
          <p:sp>
            <p:nvSpPr>
              <p:cNvPr id="1277" name="CustomShape 8"/>
              <p:cNvSpPr/>
              <p:nvPr/>
            </p:nvSpPr>
            <p:spPr>
              <a:xfrm>
                <a:off x="914400" y="3581280"/>
                <a:ext cx="1902960" cy="607680"/>
              </a:xfrm>
              <a:prstGeom prst="roundRect">
                <a:avLst>
                  <a:gd name="adj" fmla="val 259"/>
                </a:avLst>
              </a:prstGeom>
              <a:noFill/>
              <a:ln w="9360">
                <a:noFill/>
              </a:ln>
            </p:spPr>
            <p:style>
              <a:lnRef idx="0"/>
              <a:fillRef idx="0"/>
              <a:effectRef idx="0"/>
              <a:fontRef idx="minor"/>
            </p:style>
          </p:sp>
          <p:sp>
            <p:nvSpPr>
              <p:cNvPr id="1278" name="CustomShape 9"/>
              <p:cNvSpPr/>
              <p:nvPr/>
            </p:nvSpPr>
            <p:spPr>
              <a:xfrm>
                <a:off x="914400" y="3700800"/>
                <a:ext cx="1902960" cy="368640"/>
              </a:xfrm>
              <a:prstGeom prst="rect">
                <a:avLst/>
              </a:prstGeom>
              <a:noFill/>
              <a:ln w="9360">
                <a:noFill/>
              </a:ln>
            </p:spPr>
            <p:style>
              <a:lnRef idx="0"/>
              <a:fillRef idx="0"/>
              <a:effectRef idx="0"/>
              <a:fontRef idx="minor"/>
            </p:style>
            <p:txBody>
              <a:bodyPr lIns="90000" rIns="90000" tIns="46800" bIns="46800" anchor="ctr"/>
              <a:p>
                <a:pPr algn="ctr">
                  <a:lnSpc>
                    <a:spcPct val="100000"/>
                  </a:lnSpc>
                </a:pPr>
                <a:r>
                  <a:rPr b="0" lang="en-IN" sz="1800" spc="-1" strike="noStrike">
                    <a:solidFill>
                      <a:srgbClr val="000000"/>
                    </a:solidFill>
                    <a:latin typeface="Verdana"/>
                  </a:rPr>
                  <a:t>DS = 0x1004</a:t>
                </a:r>
                <a:endParaRPr b="0" lang="en-IN" sz="1800" spc="-1" strike="noStrike">
                  <a:latin typeface="Arial"/>
                </a:endParaRPr>
              </a:p>
            </p:txBody>
          </p:sp>
        </p:grpSp>
      </p:grpSp>
      <p:grpSp>
        <p:nvGrpSpPr>
          <p:cNvPr id="1279" name="Group 10"/>
          <p:cNvGrpSpPr/>
          <p:nvPr/>
        </p:nvGrpSpPr>
        <p:grpSpPr>
          <a:xfrm>
            <a:off x="3048120" y="3505320"/>
            <a:ext cx="3198600" cy="836280"/>
            <a:chOff x="3048120" y="3505320"/>
            <a:chExt cx="3198600" cy="836280"/>
          </a:xfrm>
        </p:grpSpPr>
        <p:sp>
          <p:nvSpPr>
            <p:cNvPr id="1280" name="CustomShape 11"/>
            <p:cNvSpPr/>
            <p:nvPr/>
          </p:nvSpPr>
          <p:spPr>
            <a:xfrm>
              <a:off x="3048120" y="3505320"/>
              <a:ext cx="3198600" cy="836280"/>
            </a:xfrm>
            <a:prstGeom prst="roundRect">
              <a:avLst>
                <a:gd name="adj" fmla="val 190"/>
              </a:avLst>
            </a:prstGeom>
            <a:solidFill>
              <a:srgbClr val="ffcccc"/>
            </a:solidFill>
            <a:ln w="9360">
              <a:solidFill>
                <a:srgbClr val="333333"/>
              </a:solidFill>
              <a:round/>
            </a:ln>
          </p:spPr>
          <p:style>
            <a:lnRef idx="0"/>
            <a:fillRef idx="0"/>
            <a:effectRef idx="0"/>
            <a:fontRef idx="minor"/>
          </p:style>
        </p:sp>
        <p:grpSp>
          <p:nvGrpSpPr>
            <p:cNvPr id="1281" name="Group 12"/>
            <p:cNvGrpSpPr/>
            <p:nvPr/>
          </p:nvGrpSpPr>
          <p:grpSpPr>
            <a:xfrm>
              <a:off x="3048120" y="3505320"/>
              <a:ext cx="3198600" cy="836280"/>
              <a:chOff x="3048120" y="3505320"/>
              <a:chExt cx="3198600" cy="836280"/>
            </a:xfrm>
          </p:grpSpPr>
          <p:sp>
            <p:nvSpPr>
              <p:cNvPr id="1282" name="CustomShape 13"/>
              <p:cNvSpPr/>
              <p:nvPr/>
            </p:nvSpPr>
            <p:spPr>
              <a:xfrm>
                <a:off x="3048120" y="3505320"/>
                <a:ext cx="3198600" cy="836280"/>
              </a:xfrm>
              <a:prstGeom prst="roundRect">
                <a:avLst>
                  <a:gd name="adj" fmla="val 190"/>
                </a:avLst>
              </a:prstGeom>
              <a:noFill/>
              <a:ln w="9360">
                <a:noFill/>
              </a:ln>
            </p:spPr>
            <p:style>
              <a:lnRef idx="0"/>
              <a:fillRef idx="0"/>
              <a:effectRef idx="0"/>
              <a:fontRef idx="minor"/>
            </p:style>
          </p:sp>
          <p:sp>
            <p:nvSpPr>
              <p:cNvPr id="1283" name="CustomShape 14"/>
              <p:cNvSpPr/>
              <p:nvPr/>
            </p:nvSpPr>
            <p:spPr>
              <a:xfrm>
                <a:off x="3048120" y="3552480"/>
                <a:ext cx="3198600" cy="368640"/>
              </a:xfrm>
              <a:prstGeom prst="rect">
                <a:avLst/>
              </a:prstGeom>
              <a:noFill/>
              <a:ln w="9360">
                <a:noFill/>
              </a:ln>
            </p:spPr>
            <p:style>
              <a:lnRef idx="0"/>
              <a:fillRef idx="0"/>
              <a:effectRef idx="0"/>
              <a:fontRef idx="minor"/>
            </p:style>
            <p:txBody>
              <a:bodyPr lIns="90000" rIns="90000" tIns="46800" bIns="46800" anchor="ctr"/>
              <a:p>
                <a:pPr algn="ctr">
                  <a:lnSpc>
                    <a:spcPct val="100000"/>
                  </a:lnSpc>
                </a:pPr>
                <a:r>
                  <a:rPr b="0" lang="en-IN" sz="1800" spc="-1" strike="noStrike">
                    <a:solidFill>
                      <a:srgbClr val="000000"/>
                    </a:solidFill>
                    <a:latin typeface="Verdana"/>
                  </a:rPr>
                  <a:t>mov  [0x1000], AX</a:t>
                </a:r>
                <a:endParaRPr b="0" lang="en-IN" sz="1800" spc="-1" strike="noStrike">
                  <a:latin typeface="Arial"/>
                </a:endParaRPr>
              </a:p>
            </p:txBody>
          </p:sp>
        </p:grpSp>
      </p:grpSp>
      <p:sp>
        <p:nvSpPr>
          <p:cNvPr id="1284" name="CustomShape 15"/>
          <p:cNvSpPr/>
          <p:nvPr/>
        </p:nvSpPr>
        <p:spPr>
          <a:xfrm>
            <a:off x="1066680" y="4648320"/>
            <a:ext cx="6476760" cy="1572120"/>
          </a:xfrm>
          <a:prstGeom prst="rect">
            <a:avLst/>
          </a:prstGeom>
          <a:noFill/>
          <a:ln w="9360">
            <a:noFill/>
          </a:ln>
        </p:spPr>
        <p:style>
          <a:lnRef idx="0"/>
          <a:fillRef idx="0"/>
          <a:effectRef idx="0"/>
          <a:fontRef idx="minor"/>
        </p:style>
        <p:txBody>
          <a:bodyPr lIns="90000" rIns="90000" tIns="46800" bIns="46800"/>
          <a:p>
            <a:pPr>
              <a:lnSpc>
                <a:spcPct val="100000"/>
              </a:lnSpc>
              <a:spcBef>
                <a:spcPts val="1500"/>
              </a:spcBef>
            </a:pPr>
            <a:r>
              <a:rPr b="0" lang="en-IN" sz="1800" spc="-1" strike="noStrike">
                <a:solidFill>
                  <a:srgbClr val="000000"/>
                </a:solidFill>
                <a:latin typeface="Verdana"/>
              </a:rPr>
              <a:t>The </a:t>
            </a:r>
            <a:r>
              <a:rPr b="0" lang="en-IN" sz="1800" spc="-1" strike="noStrike">
                <a:solidFill>
                  <a:srgbClr val="6600ff"/>
                </a:solidFill>
                <a:latin typeface="Verdana"/>
              </a:rPr>
              <a:t>mov</a:t>
            </a:r>
            <a:r>
              <a:rPr b="0" lang="en-IN" sz="1800" spc="-1" strike="noStrike">
                <a:solidFill>
                  <a:srgbClr val="000000"/>
                </a:solidFill>
                <a:latin typeface="Verdana"/>
              </a:rPr>
              <a:t> will store the content of AX in </a:t>
            </a:r>
            <a:endParaRPr b="0" lang="en-IN" sz="1800" spc="-1" strike="noStrike">
              <a:latin typeface="Arial"/>
            </a:endParaRPr>
          </a:p>
          <a:p>
            <a:pPr>
              <a:lnSpc>
                <a:spcPct val="100000"/>
              </a:lnSpc>
              <a:spcBef>
                <a:spcPts val="1500"/>
              </a:spcBef>
            </a:pPr>
            <a:r>
              <a:rPr b="0" lang="en-IN" sz="1800" spc="-1" strike="noStrike">
                <a:solidFill>
                  <a:srgbClr val="000000"/>
                </a:solidFill>
                <a:latin typeface="Verdana"/>
              </a:rPr>
              <a:t>               </a:t>
            </a:r>
            <a:r>
              <a:rPr b="0" lang="en-IN" sz="1800" spc="-1" strike="noStrike">
                <a:solidFill>
                  <a:srgbClr val="000000"/>
                </a:solidFill>
                <a:latin typeface="Verdana"/>
              </a:rPr>
              <a:t>0x10040 + 0x1000 = 0x11040</a:t>
            </a:r>
            <a:endParaRPr b="0" lang="en-IN" sz="1800" spc="-1" strike="noStrike">
              <a:latin typeface="Arial"/>
            </a:endParaRPr>
          </a:p>
          <a:p>
            <a:pPr>
              <a:lnSpc>
                <a:spcPct val="100000"/>
              </a:lnSpc>
              <a:spcBef>
                <a:spcPts val="1500"/>
              </a:spcBef>
            </a:pPr>
            <a:r>
              <a:rPr b="0" lang="en-IN" sz="1800" spc="-1" strike="noStrike">
                <a:solidFill>
                  <a:srgbClr val="000000"/>
                </a:solidFill>
                <a:latin typeface="Verdana"/>
              </a:rPr>
              <a:t>Why this stuff? - </a:t>
            </a:r>
            <a:r>
              <a:rPr b="0" lang="en-IN" sz="1800" spc="-1" strike="noStrike">
                <a:solidFill>
                  <a:srgbClr val="f62a08"/>
                </a:solidFill>
                <a:latin typeface="Verdana"/>
              </a:rPr>
              <a:t>To get 1 MB addressing using 16-bit Segment Registers</a:t>
            </a:r>
            <a:endParaRPr b="0" lang="en-IN" sz="1800" spc="-1" strike="noStrike">
              <a:latin typeface="Arial"/>
            </a:endParaRPr>
          </a:p>
        </p:txBody>
      </p:sp>
      <p:grpSp>
        <p:nvGrpSpPr>
          <p:cNvPr id="1285" name="Group 16"/>
          <p:cNvGrpSpPr/>
          <p:nvPr/>
        </p:nvGrpSpPr>
        <p:grpSpPr>
          <a:xfrm>
            <a:off x="1828800" y="2743200"/>
            <a:ext cx="4700160" cy="521280"/>
            <a:chOff x="1828800" y="2743200"/>
            <a:chExt cx="4700160" cy="521280"/>
          </a:xfrm>
        </p:grpSpPr>
        <p:sp>
          <p:nvSpPr>
            <p:cNvPr id="1286" name="CustomShape 17"/>
            <p:cNvSpPr/>
            <p:nvPr/>
          </p:nvSpPr>
          <p:spPr>
            <a:xfrm>
              <a:off x="1828800" y="2743200"/>
              <a:ext cx="4700160" cy="518760"/>
            </a:xfrm>
            <a:prstGeom prst="roundRect">
              <a:avLst>
                <a:gd name="adj" fmla="val 306"/>
              </a:avLst>
            </a:prstGeom>
            <a:noFill/>
            <a:ln w="9360">
              <a:noFill/>
            </a:ln>
          </p:spPr>
          <p:style>
            <a:lnRef idx="0"/>
            <a:fillRef idx="0"/>
            <a:effectRef idx="0"/>
            <a:fontRef idx="minor"/>
          </p:style>
        </p:sp>
        <p:sp>
          <p:nvSpPr>
            <p:cNvPr id="1287" name="CustomShape 18"/>
            <p:cNvSpPr/>
            <p:nvPr/>
          </p:nvSpPr>
          <p:spPr>
            <a:xfrm>
              <a:off x="1828800" y="2743200"/>
              <a:ext cx="4699800" cy="521280"/>
            </a:xfrm>
            <a:prstGeom prst="roundRect">
              <a:avLst>
                <a:gd name="adj" fmla="val 306"/>
              </a:avLst>
            </a:prstGeom>
            <a:noFill/>
            <a:ln w="9360">
              <a:noFill/>
            </a:ln>
          </p:spPr>
          <p:style>
            <a:lnRef idx="0"/>
            <a:fillRef idx="0"/>
            <a:effectRef idx="0"/>
            <a:fontRef idx="minor"/>
          </p:style>
          <p:txBody>
            <a:bodyPr wrap="none" lIns="90000" rIns="90000" tIns="46800" bIns="46800"/>
            <a:p>
              <a:pPr indent="-216000">
                <a:lnSpc>
                  <a:spcPct val="100000"/>
                </a:lnSpc>
                <a:spcBef>
                  <a:spcPts val="700"/>
                </a:spcBef>
                <a:buClr>
                  <a:srgbClr val="f62a08"/>
                </a:buClr>
                <a:buFont typeface="Arial"/>
                <a:buChar char="•"/>
              </a:pPr>
              <a:r>
                <a:rPr b="0" lang="en-IN" sz="2800" spc="-1" strike="noStrike">
                  <a:solidFill>
                    <a:srgbClr val="f62a08"/>
                  </a:solidFill>
                  <a:latin typeface="Arial"/>
                </a:rPr>
                <a:t>Segment size is a fixed 64K</a:t>
              </a:r>
              <a:endParaRPr b="0" lang="en-IN" sz="2800" spc="-1" strike="noStrike">
                <a:latin typeface="Arial"/>
              </a:endParaRPr>
            </a:p>
          </p:txBody>
        </p:sp>
      </p:grpSp>
    </p:spTree>
  </p:cSld>
  <mc:AlternateContent>
    <mc:Choice Requires="p14">
      <p:transition spd="slow" p14:dur="2000"/>
    </mc:Choice>
    <mc:Fallback>
      <p:transition spd="slow"/>
    </mc:Fallback>
  </mc:AlternateContent>
  <p:timing>
    <p:tnLst>
      <p:par>
        <p:cTn id="851" dur="indefinite" restart="never" nodeType="tmRoot">
          <p:childTnLst>
            <p:seq>
              <p:cTn id="852" dur="indefinite" nodeType="mainSeq"/>
              <p:prevCondLst>
                <p:cond delay="0" evt="onPrev">
                  <p:tgtEl>
                    <p:sldTgt/>
                  </p:tgtEl>
                </p:cond>
              </p:prevCondLst>
              <p:nextCondLst>
                <p:cond delay="0" evt="onNext">
                  <p:tgtEl>
                    <p:sldTgt/>
                  </p:tgtEl>
                </p:cond>
              </p:nextCondLst>
            </p:seq>
          </p:childTnLst>
        </p:cTn>
      </p:par>
    </p:tnLst>
  </p:timing>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8" name="CustomShape 1"/>
          <p:cNvSpPr/>
          <p:nvPr/>
        </p:nvSpPr>
        <p:spPr>
          <a:xfrm>
            <a:off x="2057400" y="5943600"/>
            <a:ext cx="5486040" cy="368280"/>
          </a:xfrm>
          <a:prstGeom prst="rect">
            <a:avLst/>
          </a:prstGeom>
          <a:noFill/>
          <a:ln w="9360">
            <a:noFill/>
          </a:ln>
        </p:spPr>
        <p:style>
          <a:lnRef idx="0"/>
          <a:fillRef idx="0"/>
          <a:effectRef idx="0"/>
          <a:fontRef idx="minor"/>
        </p:style>
        <p:txBody>
          <a:bodyPr lIns="90000" rIns="90000" tIns="46800" bIns="46800"/>
          <a:p>
            <a:pPr algn="ctr">
              <a:lnSpc>
                <a:spcPct val="100000"/>
              </a:lnSpc>
              <a:spcBef>
                <a:spcPts val="1500"/>
              </a:spcBef>
            </a:pPr>
            <a:r>
              <a:rPr b="0" lang="en-IN" sz="1800" spc="-1" strike="noStrike">
                <a:solidFill>
                  <a:srgbClr val="000000"/>
                </a:solidFill>
                <a:latin typeface="Verdana"/>
              </a:rPr>
              <a:t>Intra and Inter process Protection</a:t>
            </a:r>
            <a:endParaRPr b="0" lang="en-IN" sz="1800" spc="-1" strike="noStrike">
              <a:latin typeface="Arial"/>
            </a:endParaRPr>
          </a:p>
        </p:txBody>
      </p:sp>
      <p:sp>
        <p:nvSpPr>
          <p:cNvPr id="1289" name="CustomShape 2"/>
          <p:cNvSpPr/>
          <p:nvPr/>
        </p:nvSpPr>
        <p:spPr>
          <a:xfrm>
            <a:off x="838080" y="533520"/>
            <a:ext cx="7391160" cy="1381680"/>
          </a:xfrm>
          <a:prstGeom prst="rect">
            <a:avLst/>
          </a:prstGeom>
          <a:noFill/>
          <a:ln w="9360">
            <a:noFill/>
          </a:ln>
        </p:spPr>
        <p:style>
          <a:lnRef idx="0"/>
          <a:fillRef idx="0"/>
          <a:effectRef idx="0"/>
          <a:fontRef idx="minor"/>
        </p:style>
        <p:txBody>
          <a:bodyPr lIns="90000" rIns="90000" tIns="46800" bIns="46800"/>
          <a:p>
            <a:pPr indent="-216000">
              <a:lnSpc>
                <a:spcPct val="100000"/>
              </a:lnSpc>
              <a:spcBef>
                <a:spcPts val="1500"/>
              </a:spcBef>
              <a:buClr>
                <a:srgbClr val="333333"/>
              </a:buClr>
              <a:buFont typeface="Times New Roman"/>
              <a:buChar char="•"/>
            </a:pPr>
            <a:r>
              <a:rPr b="0" lang="en-IN" sz="1800" spc="-1" strike="noStrike">
                <a:solidFill>
                  <a:srgbClr val="000000"/>
                </a:solidFill>
                <a:latin typeface="Verdana"/>
              </a:rPr>
              <a:t>A process always executes from Code segment. It should  not execute by accessing from adjoining Data or stack area or any other code area too.</a:t>
            </a:r>
            <a:endParaRPr b="0" lang="en-IN" sz="1800" spc="-1" strike="noStrike">
              <a:latin typeface="Arial"/>
            </a:endParaRPr>
          </a:p>
          <a:p>
            <a:pPr indent="-216000">
              <a:lnSpc>
                <a:spcPct val="100000"/>
              </a:lnSpc>
              <a:spcBef>
                <a:spcPts val="1500"/>
              </a:spcBef>
              <a:buClr>
                <a:srgbClr val="333333"/>
              </a:buClr>
              <a:buFont typeface="Times New Roman"/>
              <a:buChar char="•"/>
            </a:pPr>
            <a:r>
              <a:rPr b="0" lang="en-IN" sz="1800" spc="-1" strike="noStrike">
                <a:solidFill>
                  <a:srgbClr val="000000"/>
                </a:solidFill>
                <a:latin typeface="Verdana"/>
              </a:rPr>
              <a:t>A stack should not overgrow into adjoining segments</a:t>
            </a:r>
            <a:endParaRPr b="0" lang="en-IN" sz="1800" spc="-1" strike="noStrike">
              <a:latin typeface="Arial"/>
            </a:endParaRPr>
          </a:p>
        </p:txBody>
      </p:sp>
      <p:sp>
        <p:nvSpPr>
          <p:cNvPr id="1290" name="CustomShape 3"/>
          <p:cNvSpPr/>
          <p:nvPr/>
        </p:nvSpPr>
        <p:spPr>
          <a:xfrm>
            <a:off x="2514600" y="2819520"/>
            <a:ext cx="1523520" cy="685440"/>
          </a:xfrm>
          <a:prstGeom prst="roundRect">
            <a:avLst>
              <a:gd name="adj" fmla="val 231"/>
            </a:avLst>
          </a:prstGeom>
          <a:solidFill>
            <a:srgbClr val="ffcccc"/>
          </a:solidFill>
          <a:ln w="9360">
            <a:solidFill>
              <a:srgbClr val="333333"/>
            </a:solidFill>
            <a:round/>
          </a:ln>
        </p:spPr>
        <p:style>
          <a:lnRef idx="0"/>
          <a:fillRef idx="0"/>
          <a:effectRef idx="0"/>
          <a:fontRef idx="minor"/>
        </p:style>
      </p:sp>
      <p:sp>
        <p:nvSpPr>
          <p:cNvPr id="1291" name="CustomShape 4"/>
          <p:cNvSpPr/>
          <p:nvPr/>
        </p:nvSpPr>
        <p:spPr>
          <a:xfrm>
            <a:off x="2514600" y="3505320"/>
            <a:ext cx="1523520" cy="685440"/>
          </a:xfrm>
          <a:prstGeom prst="roundRect">
            <a:avLst>
              <a:gd name="adj" fmla="val 231"/>
            </a:avLst>
          </a:prstGeom>
          <a:solidFill>
            <a:srgbClr val="ff0000"/>
          </a:solidFill>
          <a:ln w="9360">
            <a:solidFill>
              <a:srgbClr val="333333"/>
            </a:solidFill>
            <a:round/>
          </a:ln>
        </p:spPr>
        <p:style>
          <a:lnRef idx="0"/>
          <a:fillRef idx="0"/>
          <a:effectRef idx="0"/>
          <a:fontRef idx="minor"/>
        </p:style>
      </p:sp>
      <p:sp>
        <p:nvSpPr>
          <p:cNvPr id="1292" name="CustomShape 5"/>
          <p:cNvSpPr/>
          <p:nvPr/>
        </p:nvSpPr>
        <p:spPr>
          <a:xfrm>
            <a:off x="2514600" y="4191120"/>
            <a:ext cx="1523520" cy="685440"/>
          </a:xfrm>
          <a:prstGeom prst="roundRect">
            <a:avLst>
              <a:gd name="adj" fmla="val 231"/>
            </a:avLst>
          </a:prstGeom>
          <a:solidFill>
            <a:srgbClr val="ff6600"/>
          </a:solidFill>
          <a:ln w="9360">
            <a:solidFill>
              <a:srgbClr val="333333"/>
            </a:solidFill>
            <a:round/>
          </a:ln>
        </p:spPr>
        <p:style>
          <a:lnRef idx="0"/>
          <a:fillRef idx="0"/>
          <a:effectRef idx="0"/>
          <a:fontRef idx="minor"/>
        </p:style>
      </p:sp>
      <p:sp>
        <p:nvSpPr>
          <p:cNvPr id="1293" name="CustomShape 6"/>
          <p:cNvSpPr/>
          <p:nvPr/>
        </p:nvSpPr>
        <p:spPr>
          <a:xfrm>
            <a:off x="4800600" y="2971800"/>
            <a:ext cx="3809520" cy="1381680"/>
          </a:xfrm>
          <a:prstGeom prst="rect">
            <a:avLst/>
          </a:prstGeom>
          <a:noFill/>
          <a:ln w="9360">
            <a:noFill/>
          </a:ln>
        </p:spPr>
        <p:style>
          <a:lnRef idx="0"/>
          <a:fillRef idx="0"/>
          <a:effectRef idx="0"/>
          <a:fontRef idx="minor"/>
        </p:style>
        <p:txBody>
          <a:bodyPr lIns="90000" rIns="90000" tIns="46800" bIns="46800"/>
          <a:p>
            <a:pPr>
              <a:lnSpc>
                <a:spcPct val="100000"/>
              </a:lnSpc>
              <a:spcBef>
                <a:spcPts val="1500"/>
              </a:spcBef>
            </a:pPr>
            <a:r>
              <a:rPr b="0" lang="en-IN" sz="1800" spc="-1" strike="noStrike">
                <a:solidFill>
                  <a:srgbClr val="000000"/>
                </a:solidFill>
                <a:latin typeface="Verdana"/>
              </a:rPr>
              <a:t>Every segment is specified a start address and </a:t>
            </a:r>
            <a:r>
              <a:rPr b="0" lang="en-IN" sz="1800" spc="-1" strike="noStrike">
                <a:solidFill>
                  <a:srgbClr val="f62a08"/>
                </a:solidFill>
                <a:latin typeface="Verdana"/>
              </a:rPr>
              <a:t>limit.</a:t>
            </a:r>
            <a:endParaRPr b="0" lang="en-IN" sz="1800" spc="-1" strike="noStrike">
              <a:latin typeface="Arial"/>
            </a:endParaRPr>
          </a:p>
          <a:p>
            <a:pPr>
              <a:lnSpc>
                <a:spcPct val="100000"/>
              </a:lnSpc>
              <a:spcBef>
                <a:spcPts val="1500"/>
              </a:spcBef>
            </a:pPr>
            <a:r>
              <a:rPr b="0" lang="en-IN" sz="1800" spc="-1" strike="noStrike">
                <a:solidFill>
                  <a:srgbClr val="000000"/>
                </a:solidFill>
                <a:latin typeface="Verdana"/>
              </a:rPr>
              <a:t>Architecture checks if limit is not exceeded.</a:t>
            </a:r>
            <a:endParaRPr b="0" lang="en-IN" sz="1800" spc="-1" strike="noStrike">
              <a:latin typeface="Arial"/>
            </a:endParaRPr>
          </a:p>
        </p:txBody>
      </p:sp>
      <p:grpSp>
        <p:nvGrpSpPr>
          <p:cNvPr id="1294" name="Group 7"/>
          <p:cNvGrpSpPr/>
          <p:nvPr/>
        </p:nvGrpSpPr>
        <p:grpSpPr>
          <a:xfrm>
            <a:off x="914400" y="2826720"/>
            <a:ext cx="607680" cy="498600"/>
            <a:chOff x="914400" y="2826720"/>
            <a:chExt cx="607680" cy="498600"/>
          </a:xfrm>
        </p:grpSpPr>
        <p:sp>
          <p:nvSpPr>
            <p:cNvPr id="1295" name="CustomShape 8"/>
            <p:cNvSpPr/>
            <p:nvPr/>
          </p:nvSpPr>
          <p:spPr>
            <a:xfrm>
              <a:off x="990720" y="3149640"/>
              <a:ext cx="531360" cy="175680"/>
            </a:xfrm>
            <a:prstGeom prst="roundRect">
              <a:avLst>
                <a:gd name="adj" fmla="val 907"/>
              </a:avLst>
            </a:prstGeom>
            <a:solidFill>
              <a:srgbClr val="ffcccc"/>
            </a:solidFill>
            <a:ln w="9360">
              <a:solidFill>
                <a:srgbClr val="333333"/>
              </a:solidFill>
              <a:round/>
            </a:ln>
          </p:spPr>
          <p:style>
            <a:lnRef idx="0"/>
            <a:fillRef idx="0"/>
            <a:effectRef idx="0"/>
            <a:fontRef idx="minor"/>
          </p:style>
        </p:sp>
        <p:grpSp>
          <p:nvGrpSpPr>
            <p:cNvPr id="1296" name="Group 9"/>
            <p:cNvGrpSpPr/>
            <p:nvPr/>
          </p:nvGrpSpPr>
          <p:grpSpPr>
            <a:xfrm>
              <a:off x="914400" y="2826720"/>
              <a:ext cx="607680" cy="368640"/>
              <a:chOff x="914400" y="2826720"/>
              <a:chExt cx="607680" cy="368640"/>
            </a:xfrm>
          </p:grpSpPr>
          <p:sp>
            <p:nvSpPr>
              <p:cNvPr id="1297" name="CustomShape 10"/>
              <p:cNvSpPr/>
              <p:nvPr/>
            </p:nvSpPr>
            <p:spPr>
              <a:xfrm>
                <a:off x="914400" y="2971800"/>
                <a:ext cx="531360" cy="175680"/>
              </a:xfrm>
              <a:prstGeom prst="roundRect">
                <a:avLst>
                  <a:gd name="adj" fmla="val 907"/>
                </a:avLst>
              </a:prstGeom>
              <a:noFill/>
              <a:ln w="9360">
                <a:noFill/>
              </a:ln>
            </p:spPr>
            <p:style>
              <a:lnRef idx="0"/>
              <a:fillRef idx="0"/>
              <a:effectRef idx="0"/>
              <a:fontRef idx="minor"/>
            </p:style>
          </p:sp>
          <p:sp>
            <p:nvSpPr>
              <p:cNvPr id="1298" name="CustomShape 11"/>
              <p:cNvSpPr/>
              <p:nvPr/>
            </p:nvSpPr>
            <p:spPr>
              <a:xfrm>
                <a:off x="990720" y="2826720"/>
                <a:ext cx="531360" cy="368640"/>
              </a:xfrm>
              <a:prstGeom prst="rect">
                <a:avLst/>
              </a:prstGeom>
              <a:noFill/>
              <a:ln w="9360">
                <a:noFill/>
              </a:ln>
            </p:spPr>
            <p:style>
              <a:lnRef idx="0"/>
              <a:fillRef idx="0"/>
              <a:effectRef idx="0"/>
              <a:fontRef idx="minor"/>
            </p:style>
            <p:txBody>
              <a:bodyPr lIns="90000" rIns="90000" tIns="46800" bIns="46800" anchor="ctr" anchorCtr="1"/>
              <a:p>
                <a:pPr algn="ctr">
                  <a:lnSpc>
                    <a:spcPct val="100000"/>
                  </a:lnSpc>
                </a:pPr>
                <a:r>
                  <a:rPr b="0" lang="en-IN" sz="1800" spc="-1" strike="noStrike">
                    <a:solidFill>
                      <a:srgbClr val="000000"/>
                    </a:solidFill>
                    <a:latin typeface="Verdana"/>
                  </a:rPr>
                  <a:t>CS</a:t>
                </a:r>
                <a:endParaRPr b="0" lang="en-IN" sz="1800" spc="-1" strike="noStrike">
                  <a:latin typeface="Arial"/>
                </a:endParaRPr>
              </a:p>
            </p:txBody>
          </p:sp>
        </p:grpSp>
      </p:grpSp>
      <p:grpSp>
        <p:nvGrpSpPr>
          <p:cNvPr id="1299" name="Group 12"/>
          <p:cNvGrpSpPr/>
          <p:nvPr/>
        </p:nvGrpSpPr>
        <p:grpSpPr>
          <a:xfrm>
            <a:off x="914400" y="3736800"/>
            <a:ext cx="684000" cy="450360"/>
            <a:chOff x="914400" y="3736800"/>
            <a:chExt cx="684000" cy="450360"/>
          </a:xfrm>
        </p:grpSpPr>
        <p:sp>
          <p:nvSpPr>
            <p:cNvPr id="1300" name="CustomShape 13"/>
            <p:cNvSpPr/>
            <p:nvPr/>
          </p:nvSpPr>
          <p:spPr>
            <a:xfrm>
              <a:off x="914400" y="3736800"/>
              <a:ext cx="684000" cy="450360"/>
            </a:xfrm>
            <a:prstGeom prst="roundRect">
              <a:avLst>
                <a:gd name="adj" fmla="val 352"/>
              </a:avLst>
            </a:prstGeom>
            <a:solidFill>
              <a:srgbClr val="ffcccc"/>
            </a:solidFill>
            <a:ln w="9360">
              <a:solidFill>
                <a:srgbClr val="333333"/>
              </a:solidFill>
              <a:round/>
            </a:ln>
          </p:spPr>
          <p:style>
            <a:lnRef idx="0"/>
            <a:fillRef idx="0"/>
            <a:effectRef idx="0"/>
            <a:fontRef idx="minor"/>
          </p:style>
        </p:sp>
        <p:grpSp>
          <p:nvGrpSpPr>
            <p:cNvPr id="1301" name="Group 14"/>
            <p:cNvGrpSpPr/>
            <p:nvPr/>
          </p:nvGrpSpPr>
          <p:grpSpPr>
            <a:xfrm>
              <a:off x="914400" y="3736800"/>
              <a:ext cx="684000" cy="450360"/>
              <a:chOff x="914400" y="3736800"/>
              <a:chExt cx="684000" cy="450360"/>
            </a:xfrm>
          </p:grpSpPr>
          <p:sp>
            <p:nvSpPr>
              <p:cNvPr id="1302" name="CustomShape 15"/>
              <p:cNvSpPr/>
              <p:nvPr/>
            </p:nvSpPr>
            <p:spPr>
              <a:xfrm>
                <a:off x="914400" y="3736800"/>
                <a:ext cx="684000" cy="450360"/>
              </a:xfrm>
              <a:prstGeom prst="roundRect">
                <a:avLst>
                  <a:gd name="adj" fmla="val 352"/>
                </a:avLst>
              </a:prstGeom>
              <a:noFill/>
              <a:ln w="9360">
                <a:noFill/>
              </a:ln>
            </p:spPr>
            <p:style>
              <a:lnRef idx="0"/>
              <a:fillRef idx="0"/>
              <a:effectRef idx="0"/>
              <a:fontRef idx="minor"/>
            </p:style>
          </p:sp>
          <p:sp>
            <p:nvSpPr>
              <p:cNvPr id="1303" name="CustomShape 16"/>
              <p:cNvSpPr/>
              <p:nvPr/>
            </p:nvSpPr>
            <p:spPr>
              <a:xfrm>
                <a:off x="914400" y="3777840"/>
                <a:ext cx="684000" cy="368640"/>
              </a:xfrm>
              <a:prstGeom prst="rect">
                <a:avLst/>
              </a:prstGeom>
              <a:noFill/>
              <a:ln w="9360">
                <a:noFill/>
              </a:ln>
            </p:spPr>
            <p:style>
              <a:lnRef idx="0"/>
              <a:fillRef idx="0"/>
              <a:effectRef idx="0"/>
              <a:fontRef idx="minor"/>
            </p:style>
            <p:txBody>
              <a:bodyPr lIns="90000" rIns="90000" tIns="46800" bIns="46800" anchor="ctr"/>
              <a:p>
                <a:pPr algn="ctr">
                  <a:lnSpc>
                    <a:spcPct val="100000"/>
                  </a:lnSpc>
                </a:pPr>
                <a:r>
                  <a:rPr b="0" lang="en-IN" sz="1800" spc="-1" strike="noStrike">
                    <a:solidFill>
                      <a:srgbClr val="000000"/>
                    </a:solidFill>
                    <a:latin typeface="Verdana"/>
                  </a:rPr>
                  <a:t>ES</a:t>
                </a:r>
                <a:endParaRPr b="0" lang="en-IN" sz="1800" spc="-1" strike="noStrike">
                  <a:latin typeface="Arial"/>
                </a:endParaRPr>
              </a:p>
            </p:txBody>
          </p:sp>
        </p:grpSp>
      </p:grpSp>
      <p:grpSp>
        <p:nvGrpSpPr>
          <p:cNvPr id="1304" name="Group 17"/>
          <p:cNvGrpSpPr/>
          <p:nvPr/>
        </p:nvGrpSpPr>
        <p:grpSpPr>
          <a:xfrm>
            <a:off x="914400" y="4575240"/>
            <a:ext cx="684000" cy="450360"/>
            <a:chOff x="914400" y="4575240"/>
            <a:chExt cx="684000" cy="450360"/>
          </a:xfrm>
        </p:grpSpPr>
        <p:sp>
          <p:nvSpPr>
            <p:cNvPr id="1305" name="CustomShape 18"/>
            <p:cNvSpPr/>
            <p:nvPr/>
          </p:nvSpPr>
          <p:spPr>
            <a:xfrm>
              <a:off x="914400" y="4575240"/>
              <a:ext cx="684000" cy="450360"/>
            </a:xfrm>
            <a:prstGeom prst="roundRect">
              <a:avLst>
                <a:gd name="adj" fmla="val 352"/>
              </a:avLst>
            </a:prstGeom>
            <a:solidFill>
              <a:srgbClr val="ffcccc"/>
            </a:solidFill>
            <a:ln w="9360">
              <a:solidFill>
                <a:srgbClr val="333333"/>
              </a:solidFill>
              <a:round/>
            </a:ln>
          </p:spPr>
          <p:style>
            <a:lnRef idx="0"/>
            <a:fillRef idx="0"/>
            <a:effectRef idx="0"/>
            <a:fontRef idx="minor"/>
          </p:style>
        </p:sp>
        <p:grpSp>
          <p:nvGrpSpPr>
            <p:cNvPr id="1306" name="Group 19"/>
            <p:cNvGrpSpPr/>
            <p:nvPr/>
          </p:nvGrpSpPr>
          <p:grpSpPr>
            <a:xfrm>
              <a:off x="914400" y="4575240"/>
              <a:ext cx="684000" cy="450360"/>
              <a:chOff x="914400" y="4575240"/>
              <a:chExt cx="684000" cy="450360"/>
            </a:xfrm>
          </p:grpSpPr>
          <p:sp>
            <p:nvSpPr>
              <p:cNvPr id="1307" name="CustomShape 20"/>
              <p:cNvSpPr/>
              <p:nvPr/>
            </p:nvSpPr>
            <p:spPr>
              <a:xfrm>
                <a:off x="914400" y="4575240"/>
                <a:ext cx="684000" cy="450360"/>
              </a:xfrm>
              <a:prstGeom prst="roundRect">
                <a:avLst>
                  <a:gd name="adj" fmla="val 352"/>
                </a:avLst>
              </a:prstGeom>
              <a:noFill/>
              <a:ln w="9360">
                <a:noFill/>
              </a:ln>
            </p:spPr>
            <p:style>
              <a:lnRef idx="0"/>
              <a:fillRef idx="0"/>
              <a:effectRef idx="0"/>
              <a:fontRef idx="minor"/>
            </p:style>
          </p:sp>
          <p:sp>
            <p:nvSpPr>
              <p:cNvPr id="1308" name="CustomShape 21"/>
              <p:cNvSpPr/>
              <p:nvPr/>
            </p:nvSpPr>
            <p:spPr>
              <a:xfrm>
                <a:off x="914400" y="4615920"/>
                <a:ext cx="684000" cy="368640"/>
              </a:xfrm>
              <a:prstGeom prst="rect">
                <a:avLst/>
              </a:prstGeom>
              <a:noFill/>
              <a:ln w="9360">
                <a:noFill/>
              </a:ln>
            </p:spPr>
            <p:style>
              <a:lnRef idx="0"/>
              <a:fillRef idx="0"/>
              <a:effectRef idx="0"/>
              <a:fontRef idx="minor"/>
            </p:style>
            <p:txBody>
              <a:bodyPr lIns="90000" rIns="90000" tIns="46800" bIns="46800" anchor="ctr"/>
              <a:p>
                <a:pPr algn="ctr">
                  <a:lnSpc>
                    <a:spcPct val="100000"/>
                  </a:lnSpc>
                </a:pPr>
                <a:r>
                  <a:rPr b="0" lang="en-IN" sz="1800" spc="-1" strike="noStrike">
                    <a:solidFill>
                      <a:srgbClr val="000000"/>
                    </a:solidFill>
                    <a:latin typeface="Verdana"/>
                  </a:rPr>
                  <a:t>SS</a:t>
                </a:r>
                <a:endParaRPr b="0" lang="en-IN" sz="1800" spc="-1" strike="noStrike">
                  <a:latin typeface="Arial"/>
                </a:endParaRPr>
              </a:p>
            </p:txBody>
          </p:sp>
        </p:grpSp>
      </p:grpSp>
      <p:sp>
        <p:nvSpPr>
          <p:cNvPr id="1309" name="Line 22"/>
          <p:cNvSpPr/>
          <p:nvPr/>
        </p:nvSpPr>
        <p:spPr>
          <a:xfrm flipV="1">
            <a:off x="1523880" y="2815920"/>
            <a:ext cx="990720" cy="463680"/>
          </a:xfrm>
          <a:prstGeom prst="line">
            <a:avLst/>
          </a:prstGeom>
          <a:ln w="9360">
            <a:solidFill>
              <a:srgbClr val="333333"/>
            </a:solidFill>
            <a:round/>
            <a:tailEnd len="med" type="triangle" w="med"/>
          </a:ln>
        </p:spPr>
        <p:style>
          <a:lnRef idx="0"/>
          <a:fillRef idx="0"/>
          <a:effectRef idx="0"/>
          <a:fontRef idx="minor"/>
        </p:style>
      </p:sp>
      <p:sp>
        <p:nvSpPr>
          <p:cNvPr id="1310" name="Line 23"/>
          <p:cNvSpPr/>
          <p:nvPr/>
        </p:nvSpPr>
        <p:spPr>
          <a:xfrm flipV="1">
            <a:off x="1600200" y="3501720"/>
            <a:ext cx="914400" cy="387360"/>
          </a:xfrm>
          <a:prstGeom prst="line">
            <a:avLst/>
          </a:prstGeom>
          <a:ln w="9360">
            <a:solidFill>
              <a:srgbClr val="333333"/>
            </a:solidFill>
            <a:round/>
            <a:tailEnd len="med" type="triangle" w="med"/>
          </a:ln>
        </p:spPr>
        <p:style>
          <a:lnRef idx="0"/>
          <a:fillRef idx="0"/>
          <a:effectRef idx="0"/>
          <a:fontRef idx="minor"/>
        </p:style>
      </p:sp>
      <p:sp>
        <p:nvSpPr>
          <p:cNvPr id="1311" name="Line 24"/>
          <p:cNvSpPr/>
          <p:nvPr/>
        </p:nvSpPr>
        <p:spPr>
          <a:xfrm flipV="1">
            <a:off x="1600200" y="4187520"/>
            <a:ext cx="914400" cy="615960"/>
          </a:xfrm>
          <a:prstGeom prst="line">
            <a:avLst/>
          </a:prstGeom>
          <a:ln w="9360">
            <a:solidFill>
              <a:srgbClr val="333333"/>
            </a:solidFill>
            <a:round/>
            <a:tailEnd len="med" type="triangle" w="med"/>
          </a:ln>
        </p:spPr>
        <p:style>
          <a:lnRef idx="0"/>
          <a:fillRef idx="0"/>
          <a:effectRef idx="0"/>
          <a:fontRef idx="minor"/>
        </p:style>
      </p:sp>
      <p:sp>
        <p:nvSpPr>
          <p:cNvPr id="1312" name="CustomShape 25"/>
          <p:cNvSpPr/>
          <p:nvPr/>
        </p:nvSpPr>
        <p:spPr>
          <a:xfrm>
            <a:off x="4114800" y="2743200"/>
            <a:ext cx="533160" cy="261360"/>
          </a:xfrm>
          <a:prstGeom prst="rect">
            <a:avLst/>
          </a:prstGeom>
          <a:noFill/>
          <a:ln w="9360">
            <a:noFill/>
          </a:ln>
        </p:spPr>
        <p:style>
          <a:lnRef idx="0"/>
          <a:fillRef idx="0"/>
          <a:effectRef idx="0"/>
          <a:fontRef idx="minor"/>
        </p:style>
        <p:txBody>
          <a:bodyPr lIns="90000" rIns="90000" tIns="46800" bIns="46800"/>
          <a:p>
            <a:pPr>
              <a:lnSpc>
                <a:spcPct val="100000"/>
              </a:lnSpc>
              <a:spcBef>
                <a:spcPts val="1001"/>
              </a:spcBef>
            </a:pPr>
            <a:r>
              <a:rPr b="1" lang="en-IN" sz="1100" spc="-1" strike="noStrike">
                <a:solidFill>
                  <a:srgbClr val="000000"/>
                </a:solidFill>
                <a:latin typeface="Verdana"/>
              </a:rPr>
              <a:t>500</a:t>
            </a:r>
            <a:endParaRPr b="0" lang="en-IN" sz="1100" spc="-1" strike="noStrike">
              <a:latin typeface="Arial"/>
            </a:endParaRPr>
          </a:p>
        </p:txBody>
      </p:sp>
      <p:sp>
        <p:nvSpPr>
          <p:cNvPr id="1313" name="CustomShape 26"/>
          <p:cNvSpPr/>
          <p:nvPr/>
        </p:nvSpPr>
        <p:spPr>
          <a:xfrm>
            <a:off x="4114800" y="3276720"/>
            <a:ext cx="685440" cy="261360"/>
          </a:xfrm>
          <a:prstGeom prst="rect">
            <a:avLst/>
          </a:prstGeom>
          <a:noFill/>
          <a:ln w="9360">
            <a:noFill/>
          </a:ln>
        </p:spPr>
        <p:style>
          <a:lnRef idx="0"/>
          <a:fillRef idx="0"/>
          <a:effectRef idx="0"/>
          <a:fontRef idx="minor"/>
        </p:style>
        <p:txBody>
          <a:bodyPr lIns="90000" rIns="90000" tIns="46800" bIns="46800"/>
          <a:p>
            <a:pPr>
              <a:lnSpc>
                <a:spcPct val="100000"/>
              </a:lnSpc>
              <a:spcBef>
                <a:spcPts val="1001"/>
              </a:spcBef>
            </a:pPr>
            <a:r>
              <a:rPr b="1" lang="en-IN" sz="1100" spc="-1" strike="noStrike">
                <a:solidFill>
                  <a:srgbClr val="000000"/>
                </a:solidFill>
                <a:latin typeface="Verdana"/>
              </a:rPr>
              <a:t>1000</a:t>
            </a:r>
            <a:endParaRPr b="0" lang="en-IN" sz="1100" spc="-1" strike="noStrike">
              <a:latin typeface="Arial"/>
            </a:endParaRPr>
          </a:p>
        </p:txBody>
      </p:sp>
      <p:sp>
        <p:nvSpPr>
          <p:cNvPr id="1314" name="CustomShape 27"/>
          <p:cNvSpPr/>
          <p:nvPr/>
        </p:nvSpPr>
        <p:spPr>
          <a:xfrm>
            <a:off x="4114800" y="3962520"/>
            <a:ext cx="761760" cy="337320"/>
          </a:xfrm>
          <a:prstGeom prst="rect">
            <a:avLst/>
          </a:prstGeom>
          <a:noFill/>
          <a:ln w="9360">
            <a:noFill/>
          </a:ln>
        </p:spPr>
        <p:style>
          <a:lnRef idx="0"/>
          <a:fillRef idx="0"/>
          <a:effectRef idx="0"/>
          <a:fontRef idx="minor"/>
        </p:style>
        <p:txBody>
          <a:bodyPr lIns="90000" rIns="90000" tIns="46800" bIns="46800"/>
          <a:p>
            <a:pPr>
              <a:lnSpc>
                <a:spcPct val="100000"/>
              </a:lnSpc>
              <a:spcBef>
                <a:spcPts val="1001"/>
              </a:spcBef>
            </a:pPr>
            <a:r>
              <a:rPr b="1" lang="en-IN" sz="1600" spc="-1" strike="noStrike">
                <a:solidFill>
                  <a:srgbClr val="000000"/>
                </a:solidFill>
                <a:latin typeface="Verdana"/>
              </a:rPr>
              <a:t>1500</a:t>
            </a:r>
            <a:endParaRPr b="0" lang="en-IN" sz="1600" spc="-1" strike="noStrike">
              <a:latin typeface="Arial"/>
            </a:endParaRPr>
          </a:p>
        </p:txBody>
      </p:sp>
      <p:sp>
        <p:nvSpPr>
          <p:cNvPr id="1315" name="CustomShape 28"/>
          <p:cNvSpPr/>
          <p:nvPr/>
        </p:nvSpPr>
        <p:spPr>
          <a:xfrm>
            <a:off x="4114800" y="4648320"/>
            <a:ext cx="685440" cy="261360"/>
          </a:xfrm>
          <a:prstGeom prst="rect">
            <a:avLst/>
          </a:prstGeom>
          <a:noFill/>
          <a:ln w="9360">
            <a:noFill/>
          </a:ln>
        </p:spPr>
        <p:style>
          <a:lnRef idx="0"/>
          <a:fillRef idx="0"/>
          <a:effectRef idx="0"/>
          <a:fontRef idx="minor"/>
        </p:style>
        <p:txBody>
          <a:bodyPr lIns="90000" rIns="90000" tIns="46800" bIns="46800"/>
          <a:p>
            <a:pPr>
              <a:lnSpc>
                <a:spcPct val="100000"/>
              </a:lnSpc>
              <a:spcBef>
                <a:spcPts val="1001"/>
              </a:spcBef>
            </a:pPr>
            <a:r>
              <a:rPr b="1" lang="en-IN" sz="1100" spc="-1" strike="noStrike">
                <a:solidFill>
                  <a:srgbClr val="000000"/>
                </a:solidFill>
                <a:latin typeface="Verdana"/>
              </a:rPr>
              <a:t>2000</a:t>
            </a:r>
            <a:endParaRPr b="0" lang="en-IN" sz="1100" spc="-1" strike="noStrike">
              <a:latin typeface="Arial"/>
            </a:endParaRPr>
          </a:p>
        </p:txBody>
      </p:sp>
      <p:grpSp>
        <p:nvGrpSpPr>
          <p:cNvPr id="1316" name="Group 29"/>
          <p:cNvGrpSpPr/>
          <p:nvPr/>
        </p:nvGrpSpPr>
        <p:grpSpPr>
          <a:xfrm>
            <a:off x="2514600" y="5245200"/>
            <a:ext cx="4722480" cy="531360"/>
            <a:chOff x="2514600" y="5245200"/>
            <a:chExt cx="4722480" cy="531360"/>
          </a:xfrm>
        </p:grpSpPr>
        <p:sp>
          <p:nvSpPr>
            <p:cNvPr id="1317" name="CustomShape 30"/>
            <p:cNvSpPr/>
            <p:nvPr/>
          </p:nvSpPr>
          <p:spPr>
            <a:xfrm>
              <a:off x="2514600" y="5245200"/>
              <a:ext cx="4722480" cy="531360"/>
            </a:xfrm>
            <a:prstGeom prst="roundRect">
              <a:avLst>
                <a:gd name="adj" fmla="val 296"/>
              </a:avLst>
            </a:prstGeom>
            <a:solidFill>
              <a:srgbClr val="ffcccc"/>
            </a:solidFill>
            <a:ln w="9360">
              <a:solidFill>
                <a:srgbClr val="333333"/>
              </a:solidFill>
              <a:round/>
            </a:ln>
          </p:spPr>
          <p:style>
            <a:lnRef idx="0"/>
            <a:fillRef idx="0"/>
            <a:effectRef idx="0"/>
            <a:fontRef idx="minor"/>
          </p:style>
        </p:sp>
        <p:grpSp>
          <p:nvGrpSpPr>
            <p:cNvPr id="1318" name="Group 31"/>
            <p:cNvGrpSpPr/>
            <p:nvPr/>
          </p:nvGrpSpPr>
          <p:grpSpPr>
            <a:xfrm>
              <a:off x="2514600" y="5245200"/>
              <a:ext cx="4722480" cy="531360"/>
              <a:chOff x="2514600" y="5245200"/>
              <a:chExt cx="4722480" cy="531360"/>
            </a:xfrm>
          </p:grpSpPr>
          <p:sp>
            <p:nvSpPr>
              <p:cNvPr id="1319" name="CustomShape 32"/>
              <p:cNvSpPr/>
              <p:nvPr/>
            </p:nvSpPr>
            <p:spPr>
              <a:xfrm>
                <a:off x="2514600" y="5245200"/>
                <a:ext cx="4722480" cy="531360"/>
              </a:xfrm>
              <a:prstGeom prst="roundRect">
                <a:avLst>
                  <a:gd name="adj" fmla="val 296"/>
                </a:avLst>
              </a:prstGeom>
              <a:noFill/>
              <a:ln w="9360">
                <a:noFill/>
              </a:ln>
            </p:spPr>
            <p:style>
              <a:lnRef idx="0"/>
              <a:fillRef idx="0"/>
              <a:effectRef idx="0"/>
              <a:fontRef idx="minor"/>
            </p:style>
          </p:sp>
          <p:sp>
            <p:nvSpPr>
              <p:cNvPr id="1320" name="CustomShape 33"/>
              <p:cNvSpPr/>
              <p:nvPr/>
            </p:nvSpPr>
            <p:spPr>
              <a:xfrm>
                <a:off x="2514600" y="5326560"/>
                <a:ext cx="4722480" cy="368640"/>
              </a:xfrm>
              <a:prstGeom prst="rect">
                <a:avLst/>
              </a:prstGeom>
              <a:noFill/>
              <a:ln w="9360">
                <a:noFill/>
              </a:ln>
            </p:spPr>
            <p:style>
              <a:lnRef idx="0"/>
              <a:fillRef idx="0"/>
              <a:effectRef idx="0"/>
              <a:fontRef idx="minor"/>
            </p:style>
            <p:txBody>
              <a:bodyPr lIns="90000" rIns="90000" tIns="46800" bIns="46800" anchor="ctr"/>
              <a:p>
                <a:pPr algn="ctr">
                  <a:lnSpc>
                    <a:spcPct val="100000"/>
                  </a:lnSpc>
                </a:pPr>
                <a:r>
                  <a:rPr b="0" lang="en-IN" sz="1800" spc="-1" strike="noStrike">
                    <a:solidFill>
                      <a:srgbClr val="f62a08"/>
                    </a:solidFill>
                    <a:latin typeface="Verdana"/>
                  </a:rPr>
                  <a:t>jmp CS:250</a:t>
                </a:r>
                <a:r>
                  <a:rPr b="0" lang="en-IN" sz="1800" spc="-1" strike="noStrike">
                    <a:solidFill>
                      <a:srgbClr val="000000"/>
                    </a:solidFill>
                    <a:latin typeface="Verdana"/>
                  </a:rPr>
                  <a:t> //This is fine</a:t>
                </a:r>
                <a:endParaRPr b="0" lang="en-IN" sz="1800" spc="-1" strike="noStrike">
                  <a:latin typeface="Arial"/>
                </a:endParaRPr>
              </a:p>
            </p:txBody>
          </p:sp>
        </p:grpSp>
      </p:grpSp>
      <p:grpSp>
        <p:nvGrpSpPr>
          <p:cNvPr id="1321" name="Group 34"/>
          <p:cNvGrpSpPr/>
          <p:nvPr/>
        </p:nvGrpSpPr>
        <p:grpSpPr>
          <a:xfrm>
            <a:off x="2514600" y="5202720"/>
            <a:ext cx="4722480" cy="641520"/>
            <a:chOff x="2514600" y="5202720"/>
            <a:chExt cx="4722480" cy="641520"/>
          </a:xfrm>
        </p:grpSpPr>
        <p:sp>
          <p:nvSpPr>
            <p:cNvPr id="1322" name="CustomShape 35"/>
            <p:cNvSpPr/>
            <p:nvPr/>
          </p:nvSpPr>
          <p:spPr>
            <a:xfrm>
              <a:off x="2514600" y="5257800"/>
              <a:ext cx="4722480" cy="531360"/>
            </a:xfrm>
            <a:prstGeom prst="roundRect">
              <a:avLst>
                <a:gd name="adj" fmla="val 296"/>
              </a:avLst>
            </a:prstGeom>
            <a:solidFill>
              <a:srgbClr val="ffcccc"/>
            </a:solidFill>
            <a:ln w="9360">
              <a:solidFill>
                <a:srgbClr val="333333"/>
              </a:solidFill>
              <a:round/>
            </a:ln>
          </p:spPr>
          <p:style>
            <a:lnRef idx="0"/>
            <a:fillRef idx="0"/>
            <a:effectRef idx="0"/>
            <a:fontRef idx="minor"/>
          </p:style>
        </p:sp>
        <p:grpSp>
          <p:nvGrpSpPr>
            <p:cNvPr id="1323" name="Group 36"/>
            <p:cNvGrpSpPr/>
            <p:nvPr/>
          </p:nvGrpSpPr>
          <p:grpSpPr>
            <a:xfrm>
              <a:off x="2514600" y="5202720"/>
              <a:ext cx="4722480" cy="641520"/>
              <a:chOff x="2514600" y="5202720"/>
              <a:chExt cx="4722480" cy="641520"/>
            </a:xfrm>
          </p:grpSpPr>
          <p:sp>
            <p:nvSpPr>
              <p:cNvPr id="1324" name="CustomShape 37"/>
              <p:cNvSpPr/>
              <p:nvPr/>
            </p:nvSpPr>
            <p:spPr>
              <a:xfrm>
                <a:off x="2514600" y="5257800"/>
                <a:ext cx="4722480" cy="531360"/>
              </a:xfrm>
              <a:prstGeom prst="roundRect">
                <a:avLst>
                  <a:gd name="adj" fmla="val 296"/>
                </a:avLst>
              </a:prstGeom>
              <a:noFill/>
              <a:ln w="9360">
                <a:noFill/>
              </a:ln>
            </p:spPr>
            <p:style>
              <a:lnRef idx="0"/>
              <a:fillRef idx="0"/>
              <a:effectRef idx="0"/>
              <a:fontRef idx="minor"/>
            </p:style>
          </p:sp>
          <p:sp>
            <p:nvSpPr>
              <p:cNvPr id="1325" name="CustomShape 38"/>
              <p:cNvSpPr/>
              <p:nvPr/>
            </p:nvSpPr>
            <p:spPr>
              <a:xfrm>
                <a:off x="2514600" y="5202720"/>
                <a:ext cx="4722480" cy="641520"/>
              </a:xfrm>
              <a:prstGeom prst="rect">
                <a:avLst/>
              </a:prstGeom>
              <a:noFill/>
              <a:ln w="9360">
                <a:noFill/>
              </a:ln>
            </p:spPr>
            <p:style>
              <a:lnRef idx="0"/>
              <a:fillRef idx="0"/>
              <a:effectRef idx="0"/>
              <a:fontRef idx="minor"/>
            </p:style>
            <p:txBody>
              <a:bodyPr lIns="90000" rIns="90000" tIns="46800" bIns="46800" anchor="ctr"/>
              <a:p>
                <a:pPr algn="ctr">
                  <a:lnSpc>
                    <a:spcPct val="100000"/>
                  </a:lnSpc>
                </a:pPr>
                <a:r>
                  <a:rPr b="1" lang="en-IN" sz="1800" spc="-1" strike="noStrike">
                    <a:solidFill>
                      <a:srgbClr val="f62a08"/>
                    </a:solidFill>
                    <a:latin typeface="Verdana"/>
                  </a:rPr>
                  <a:t>jmp CS:501</a:t>
                </a:r>
                <a:r>
                  <a:rPr b="1" lang="en-IN" sz="1800" spc="-1" strike="noStrike">
                    <a:solidFill>
                      <a:srgbClr val="000000"/>
                    </a:solidFill>
                    <a:latin typeface="Verdana"/>
                  </a:rPr>
                  <a:t> //This is a violation as limit is 500</a:t>
                </a:r>
                <a:endParaRPr b="0" lang="en-IN" sz="1800" spc="-1" strike="noStrike">
                  <a:latin typeface="Arial"/>
                </a:endParaRPr>
              </a:p>
            </p:txBody>
          </p:sp>
        </p:grpSp>
      </p:grpSp>
      <p:grpSp>
        <p:nvGrpSpPr>
          <p:cNvPr id="1326" name="Group 39"/>
          <p:cNvGrpSpPr/>
          <p:nvPr/>
        </p:nvGrpSpPr>
        <p:grpSpPr>
          <a:xfrm>
            <a:off x="2514600" y="5257800"/>
            <a:ext cx="4722480" cy="531360"/>
            <a:chOff x="2514600" y="5257800"/>
            <a:chExt cx="4722480" cy="531360"/>
          </a:xfrm>
        </p:grpSpPr>
        <p:sp>
          <p:nvSpPr>
            <p:cNvPr id="1327" name="CustomShape 40"/>
            <p:cNvSpPr/>
            <p:nvPr/>
          </p:nvSpPr>
          <p:spPr>
            <a:xfrm>
              <a:off x="2514600" y="5257800"/>
              <a:ext cx="4722480" cy="531360"/>
            </a:xfrm>
            <a:prstGeom prst="roundRect">
              <a:avLst>
                <a:gd name="adj" fmla="val 296"/>
              </a:avLst>
            </a:prstGeom>
            <a:solidFill>
              <a:srgbClr val="ffcccc"/>
            </a:solidFill>
            <a:ln w="9360">
              <a:solidFill>
                <a:srgbClr val="333333"/>
              </a:solidFill>
              <a:round/>
            </a:ln>
          </p:spPr>
          <p:style>
            <a:lnRef idx="0"/>
            <a:fillRef idx="0"/>
            <a:effectRef idx="0"/>
            <a:fontRef idx="minor"/>
          </p:style>
        </p:sp>
        <p:grpSp>
          <p:nvGrpSpPr>
            <p:cNvPr id="1328" name="Group 41"/>
            <p:cNvGrpSpPr/>
            <p:nvPr/>
          </p:nvGrpSpPr>
          <p:grpSpPr>
            <a:xfrm>
              <a:off x="2514600" y="5257800"/>
              <a:ext cx="4722480" cy="531360"/>
              <a:chOff x="2514600" y="5257800"/>
              <a:chExt cx="4722480" cy="531360"/>
            </a:xfrm>
          </p:grpSpPr>
          <p:sp>
            <p:nvSpPr>
              <p:cNvPr id="1329" name="CustomShape 42"/>
              <p:cNvSpPr/>
              <p:nvPr/>
            </p:nvSpPr>
            <p:spPr>
              <a:xfrm>
                <a:off x="2514600" y="5257800"/>
                <a:ext cx="4722480" cy="531360"/>
              </a:xfrm>
              <a:prstGeom prst="roundRect">
                <a:avLst>
                  <a:gd name="adj" fmla="val 296"/>
                </a:avLst>
              </a:prstGeom>
              <a:noFill/>
              <a:ln w="9360">
                <a:noFill/>
              </a:ln>
            </p:spPr>
            <p:style>
              <a:lnRef idx="0"/>
              <a:fillRef idx="0"/>
              <a:effectRef idx="0"/>
              <a:fontRef idx="minor"/>
            </p:style>
          </p:sp>
          <p:sp>
            <p:nvSpPr>
              <p:cNvPr id="1330" name="CustomShape 43"/>
              <p:cNvSpPr/>
              <p:nvPr/>
            </p:nvSpPr>
            <p:spPr>
              <a:xfrm>
                <a:off x="2514600" y="5339160"/>
                <a:ext cx="4722480" cy="368640"/>
              </a:xfrm>
              <a:prstGeom prst="rect">
                <a:avLst/>
              </a:prstGeom>
              <a:noFill/>
              <a:ln w="9360">
                <a:noFill/>
              </a:ln>
            </p:spPr>
            <p:style>
              <a:lnRef idx="0"/>
              <a:fillRef idx="0"/>
              <a:effectRef idx="0"/>
              <a:fontRef idx="minor"/>
            </p:style>
            <p:txBody>
              <a:bodyPr lIns="90000" rIns="90000" tIns="46800" bIns="46800" anchor="ctr"/>
              <a:p>
                <a:pPr algn="ctr">
                  <a:lnSpc>
                    <a:spcPct val="100000"/>
                  </a:lnSpc>
                </a:pPr>
                <a:r>
                  <a:rPr b="1" lang="en-IN" sz="1800" spc="-1" strike="noStrike">
                    <a:solidFill>
                      <a:srgbClr val="f62a08"/>
                    </a:solidFill>
                    <a:latin typeface="Verdana"/>
                  </a:rPr>
                  <a:t>mov [ES:498], AX </a:t>
                </a:r>
                <a:r>
                  <a:rPr b="1" lang="en-IN" sz="1800" spc="-1" strike="noStrike">
                    <a:solidFill>
                      <a:srgbClr val="000000"/>
                    </a:solidFill>
                    <a:latin typeface="Verdana"/>
                  </a:rPr>
                  <a:t>//This is fine</a:t>
                </a:r>
                <a:endParaRPr b="0" lang="en-IN" sz="1800" spc="-1" strike="noStrike">
                  <a:latin typeface="Arial"/>
                </a:endParaRPr>
              </a:p>
            </p:txBody>
          </p:sp>
        </p:grpSp>
      </p:grpSp>
      <p:grpSp>
        <p:nvGrpSpPr>
          <p:cNvPr id="1331" name="Group 44"/>
          <p:cNvGrpSpPr/>
          <p:nvPr/>
        </p:nvGrpSpPr>
        <p:grpSpPr>
          <a:xfrm>
            <a:off x="2514600" y="5122800"/>
            <a:ext cx="4722480" cy="666360"/>
            <a:chOff x="2514600" y="5122800"/>
            <a:chExt cx="4722480" cy="666360"/>
          </a:xfrm>
        </p:grpSpPr>
        <p:sp>
          <p:nvSpPr>
            <p:cNvPr id="1332" name="CustomShape 45"/>
            <p:cNvSpPr/>
            <p:nvPr/>
          </p:nvSpPr>
          <p:spPr>
            <a:xfrm>
              <a:off x="2514600" y="5257800"/>
              <a:ext cx="4722480" cy="531360"/>
            </a:xfrm>
            <a:prstGeom prst="roundRect">
              <a:avLst>
                <a:gd name="adj" fmla="val 296"/>
              </a:avLst>
            </a:prstGeom>
            <a:solidFill>
              <a:srgbClr val="ffcccc"/>
            </a:solidFill>
            <a:ln w="9360">
              <a:solidFill>
                <a:srgbClr val="333333"/>
              </a:solidFill>
              <a:round/>
            </a:ln>
          </p:spPr>
          <p:style>
            <a:lnRef idx="0"/>
            <a:fillRef idx="0"/>
            <a:effectRef idx="0"/>
            <a:fontRef idx="minor"/>
          </p:style>
        </p:sp>
        <p:grpSp>
          <p:nvGrpSpPr>
            <p:cNvPr id="1333" name="Group 46"/>
            <p:cNvGrpSpPr/>
            <p:nvPr/>
          </p:nvGrpSpPr>
          <p:grpSpPr>
            <a:xfrm>
              <a:off x="2514600" y="5122800"/>
              <a:ext cx="4722480" cy="666360"/>
              <a:chOff x="2514600" y="5122800"/>
              <a:chExt cx="4722480" cy="666360"/>
            </a:xfrm>
          </p:grpSpPr>
          <p:sp>
            <p:nvSpPr>
              <p:cNvPr id="1334" name="CustomShape 47"/>
              <p:cNvSpPr/>
              <p:nvPr/>
            </p:nvSpPr>
            <p:spPr>
              <a:xfrm>
                <a:off x="2514600" y="5257800"/>
                <a:ext cx="4722480" cy="531360"/>
              </a:xfrm>
              <a:prstGeom prst="roundRect">
                <a:avLst>
                  <a:gd name="adj" fmla="val 296"/>
                </a:avLst>
              </a:prstGeom>
              <a:noFill/>
              <a:ln w="9360">
                <a:noFill/>
              </a:ln>
            </p:spPr>
            <p:style>
              <a:lnRef idx="0"/>
              <a:fillRef idx="0"/>
              <a:effectRef idx="0"/>
              <a:fontRef idx="minor"/>
            </p:style>
          </p:sp>
          <p:sp>
            <p:nvSpPr>
              <p:cNvPr id="1335" name="CustomShape 48"/>
              <p:cNvSpPr/>
              <p:nvPr/>
            </p:nvSpPr>
            <p:spPr>
              <a:xfrm>
                <a:off x="2514600" y="5122800"/>
                <a:ext cx="4722480" cy="641520"/>
              </a:xfrm>
              <a:prstGeom prst="rect">
                <a:avLst/>
              </a:prstGeom>
              <a:noFill/>
              <a:ln w="9360">
                <a:noFill/>
              </a:ln>
            </p:spPr>
            <p:style>
              <a:lnRef idx="0"/>
              <a:fillRef idx="0"/>
              <a:effectRef idx="0"/>
              <a:fontRef idx="minor"/>
            </p:style>
            <p:txBody>
              <a:bodyPr lIns="90000" rIns="90000" tIns="46800" bIns="46800" anchor="ctr"/>
              <a:p>
                <a:pPr algn="ctr">
                  <a:lnSpc>
                    <a:spcPct val="100000"/>
                  </a:lnSpc>
                </a:pPr>
                <a:r>
                  <a:rPr b="1" lang="en-IN" sz="1800" spc="-1" strike="noStrike">
                    <a:solidFill>
                      <a:srgbClr val="f62a08"/>
                    </a:solidFill>
                    <a:latin typeface="Verdana"/>
                  </a:rPr>
                  <a:t>mov [ES:499], AX </a:t>
                </a:r>
                <a:r>
                  <a:rPr b="1" lang="en-IN" sz="1800" spc="-1" strike="noStrike">
                    <a:solidFill>
                      <a:srgbClr val="000000"/>
                    </a:solidFill>
                    <a:latin typeface="Verdana"/>
                  </a:rPr>
                  <a:t>//This is a violation!!!</a:t>
                </a:r>
                <a:endParaRPr b="0" lang="en-IN" sz="1800" spc="-1" strike="noStrike">
                  <a:latin typeface="Arial"/>
                </a:endParaRPr>
              </a:p>
            </p:txBody>
          </p:sp>
        </p:grpSp>
      </p:grpSp>
      <p:grpSp>
        <p:nvGrpSpPr>
          <p:cNvPr id="1336" name="Group 49"/>
          <p:cNvGrpSpPr/>
          <p:nvPr/>
        </p:nvGrpSpPr>
        <p:grpSpPr>
          <a:xfrm>
            <a:off x="2514600" y="5257800"/>
            <a:ext cx="4722480" cy="531360"/>
            <a:chOff x="2514600" y="5257800"/>
            <a:chExt cx="4722480" cy="531360"/>
          </a:xfrm>
        </p:grpSpPr>
        <p:sp>
          <p:nvSpPr>
            <p:cNvPr id="1337" name="CustomShape 50"/>
            <p:cNvSpPr/>
            <p:nvPr/>
          </p:nvSpPr>
          <p:spPr>
            <a:xfrm>
              <a:off x="2514600" y="5257800"/>
              <a:ext cx="4722480" cy="531360"/>
            </a:xfrm>
            <a:prstGeom prst="roundRect">
              <a:avLst>
                <a:gd name="adj" fmla="val 296"/>
              </a:avLst>
            </a:prstGeom>
            <a:solidFill>
              <a:srgbClr val="ffcccc"/>
            </a:solidFill>
            <a:ln w="9360">
              <a:solidFill>
                <a:srgbClr val="333333"/>
              </a:solidFill>
              <a:round/>
            </a:ln>
          </p:spPr>
          <p:style>
            <a:lnRef idx="0"/>
            <a:fillRef idx="0"/>
            <a:effectRef idx="0"/>
            <a:fontRef idx="minor"/>
          </p:style>
        </p:sp>
        <p:grpSp>
          <p:nvGrpSpPr>
            <p:cNvPr id="1338" name="Group 51"/>
            <p:cNvGrpSpPr/>
            <p:nvPr/>
          </p:nvGrpSpPr>
          <p:grpSpPr>
            <a:xfrm>
              <a:off x="2514600" y="5257800"/>
              <a:ext cx="4722480" cy="531360"/>
              <a:chOff x="2514600" y="5257800"/>
              <a:chExt cx="4722480" cy="531360"/>
            </a:xfrm>
          </p:grpSpPr>
          <p:sp>
            <p:nvSpPr>
              <p:cNvPr id="1339" name="CustomShape 52"/>
              <p:cNvSpPr/>
              <p:nvPr/>
            </p:nvSpPr>
            <p:spPr>
              <a:xfrm>
                <a:off x="2514600" y="5257800"/>
                <a:ext cx="4722480" cy="531360"/>
              </a:xfrm>
              <a:prstGeom prst="roundRect">
                <a:avLst>
                  <a:gd name="adj" fmla="val 296"/>
                </a:avLst>
              </a:prstGeom>
              <a:noFill/>
              <a:ln w="9360">
                <a:noFill/>
              </a:ln>
            </p:spPr>
            <p:style>
              <a:lnRef idx="0"/>
              <a:fillRef idx="0"/>
              <a:effectRef idx="0"/>
              <a:fontRef idx="minor"/>
            </p:style>
          </p:sp>
          <p:sp>
            <p:nvSpPr>
              <p:cNvPr id="1340" name="CustomShape 53"/>
              <p:cNvSpPr/>
              <p:nvPr/>
            </p:nvSpPr>
            <p:spPr>
              <a:xfrm>
                <a:off x="2514600" y="5339160"/>
                <a:ext cx="4722480" cy="368640"/>
              </a:xfrm>
              <a:prstGeom prst="rect">
                <a:avLst/>
              </a:prstGeom>
              <a:noFill/>
              <a:ln w="9360">
                <a:noFill/>
              </a:ln>
            </p:spPr>
            <p:style>
              <a:lnRef idx="0"/>
              <a:fillRef idx="0"/>
              <a:effectRef idx="0"/>
              <a:fontRef idx="minor"/>
            </p:style>
            <p:txBody>
              <a:bodyPr lIns="90000" rIns="90000" tIns="46800" bIns="46800" anchor="ctr"/>
              <a:p>
                <a:pPr algn="ctr">
                  <a:lnSpc>
                    <a:spcPct val="100000"/>
                  </a:lnSpc>
                </a:pPr>
                <a:r>
                  <a:rPr b="1" lang="en-IN" sz="1800" spc="-1" strike="noStrike">
                    <a:solidFill>
                      <a:srgbClr val="f62a08"/>
                    </a:solidFill>
                    <a:latin typeface="Verdana"/>
                  </a:rPr>
                  <a:t>PUSH AX </a:t>
                </a:r>
                <a:r>
                  <a:rPr b="1" lang="en-IN" sz="1800" spc="-1" strike="noStrike">
                    <a:solidFill>
                      <a:srgbClr val="000000"/>
                    </a:solidFill>
                    <a:latin typeface="Verdana"/>
                  </a:rPr>
                  <a:t>//Let SP be 498, it is fine</a:t>
                </a:r>
                <a:endParaRPr b="0" lang="en-IN" sz="1800" spc="-1" strike="noStrike">
                  <a:latin typeface="Arial"/>
                </a:endParaRPr>
              </a:p>
            </p:txBody>
          </p:sp>
        </p:grpSp>
      </p:grpSp>
      <p:grpSp>
        <p:nvGrpSpPr>
          <p:cNvPr id="1341" name="Group 54"/>
          <p:cNvGrpSpPr/>
          <p:nvPr/>
        </p:nvGrpSpPr>
        <p:grpSpPr>
          <a:xfrm>
            <a:off x="2514600" y="5257800"/>
            <a:ext cx="4722480" cy="531360"/>
            <a:chOff x="2514600" y="5257800"/>
            <a:chExt cx="4722480" cy="531360"/>
          </a:xfrm>
        </p:grpSpPr>
        <p:sp>
          <p:nvSpPr>
            <p:cNvPr id="1342" name="CustomShape 55"/>
            <p:cNvSpPr/>
            <p:nvPr/>
          </p:nvSpPr>
          <p:spPr>
            <a:xfrm>
              <a:off x="2514600" y="5257800"/>
              <a:ext cx="4722480" cy="531360"/>
            </a:xfrm>
            <a:prstGeom prst="roundRect">
              <a:avLst>
                <a:gd name="adj" fmla="val 296"/>
              </a:avLst>
            </a:prstGeom>
            <a:solidFill>
              <a:srgbClr val="ffcccc"/>
            </a:solidFill>
            <a:ln w="9360">
              <a:solidFill>
                <a:srgbClr val="333333"/>
              </a:solidFill>
              <a:round/>
            </a:ln>
          </p:spPr>
          <p:style>
            <a:lnRef idx="0"/>
            <a:fillRef idx="0"/>
            <a:effectRef idx="0"/>
            <a:fontRef idx="minor"/>
          </p:style>
        </p:sp>
        <p:grpSp>
          <p:nvGrpSpPr>
            <p:cNvPr id="1343" name="Group 56"/>
            <p:cNvGrpSpPr/>
            <p:nvPr/>
          </p:nvGrpSpPr>
          <p:grpSpPr>
            <a:xfrm>
              <a:off x="2514600" y="5257800"/>
              <a:ext cx="4722480" cy="531360"/>
              <a:chOff x="2514600" y="5257800"/>
              <a:chExt cx="4722480" cy="531360"/>
            </a:xfrm>
          </p:grpSpPr>
          <p:sp>
            <p:nvSpPr>
              <p:cNvPr id="1344" name="CustomShape 57"/>
              <p:cNvSpPr/>
              <p:nvPr/>
            </p:nvSpPr>
            <p:spPr>
              <a:xfrm>
                <a:off x="2514600" y="5257800"/>
                <a:ext cx="4722480" cy="531360"/>
              </a:xfrm>
              <a:prstGeom prst="roundRect">
                <a:avLst>
                  <a:gd name="adj" fmla="val 296"/>
                </a:avLst>
              </a:prstGeom>
              <a:noFill/>
              <a:ln w="9360">
                <a:noFill/>
              </a:ln>
            </p:spPr>
            <p:style>
              <a:lnRef idx="0"/>
              <a:fillRef idx="0"/>
              <a:effectRef idx="0"/>
              <a:fontRef idx="minor"/>
            </p:style>
          </p:sp>
          <p:sp>
            <p:nvSpPr>
              <p:cNvPr id="1345" name="CustomShape 58"/>
              <p:cNvSpPr/>
              <p:nvPr/>
            </p:nvSpPr>
            <p:spPr>
              <a:xfrm>
                <a:off x="2514600" y="5258880"/>
                <a:ext cx="4722480" cy="368640"/>
              </a:xfrm>
              <a:prstGeom prst="rect">
                <a:avLst/>
              </a:prstGeom>
              <a:noFill/>
              <a:ln w="9360">
                <a:noFill/>
              </a:ln>
            </p:spPr>
            <p:style>
              <a:lnRef idx="0"/>
              <a:fillRef idx="0"/>
              <a:effectRef idx="0"/>
              <a:fontRef idx="minor"/>
            </p:style>
            <p:txBody>
              <a:bodyPr lIns="90000" rIns="90000" tIns="46800" bIns="46800" anchor="ctr"/>
              <a:p>
                <a:pPr algn="ctr">
                  <a:lnSpc>
                    <a:spcPct val="100000"/>
                  </a:lnSpc>
                </a:pPr>
                <a:r>
                  <a:rPr b="1" lang="en-IN" sz="1800" spc="-1" strike="noStrike">
                    <a:solidFill>
                      <a:srgbClr val="f62a08"/>
                    </a:solidFill>
                    <a:latin typeface="Verdana"/>
                  </a:rPr>
                  <a:t>PUSH AX </a:t>
                </a:r>
                <a:r>
                  <a:rPr b="1" lang="en-IN" sz="1800" spc="-1" strike="noStrike">
                    <a:solidFill>
                      <a:srgbClr val="000000"/>
                    </a:solidFill>
                    <a:latin typeface="Verdana"/>
                  </a:rPr>
                  <a:t>//Let SP be 499, violation</a:t>
                </a:r>
                <a:endParaRPr b="0" lang="en-IN" sz="1800" spc="-1" strike="noStrike">
                  <a:latin typeface="Arial"/>
                </a:endParaRPr>
              </a:p>
            </p:txBody>
          </p:sp>
        </p:grpSp>
      </p:grpSp>
      <p:grpSp>
        <p:nvGrpSpPr>
          <p:cNvPr id="1346" name="Group 59"/>
          <p:cNvGrpSpPr/>
          <p:nvPr/>
        </p:nvGrpSpPr>
        <p:grpSpPr>
          <a:xfrm>
            <a:off x="2514600" y="5257800"/>
            <a:ext cx="4722480" cy="531360"/>
            <a:chOff x="2514600" y="5257800"/>
            <a:chExt cx="4722480" cy="531360"/>
          </a:xfrm>
        </p:grpSpPr>
        <p:sp>
          <p:nvSpPr>
            <p:cNvPr id="1347" name="CustomShape 60"/>
            <p:cNvSpPr/>
            <p:nvPr/>
          </p:nvSpPr>
          <p:spPr>
            <a:xfrm>
              <a:off x="2514600" y="5257800"/>
              <a:ext cx="4722480" cy="531360"/>
            </a:xfrm>
            <a:prstGeom prst="roundRect">
              <a:avLst>
                <a:gd name="adj" fmla="val 296"/>
              </a:avLst>
            </a:prstGeom>
            <a:solidFill>
              <a:srgbClr val="ffcccc"/>
            </a:solidFill>
            <a:ln w="9360">
              <a:solidFill>
                <a:srgbClr val="333333"/>
              </a:solidFill>
              <a:round/>
            </a:ln>
          </p:spPr>
          <p:style>
            <a:lnRef idx="0"/>
            <a:fillRef idx="0"/>
            <a:effectRef idx="0"/>
            <a:fontRef idx="minor"/>
          </p:style>
        </p:sp>
        <p:grpSp>
          <p:nvGrpSpPr>
            <p:cNvPr id="1348" name="Group 61"/>
            <p:cNvGrpSpPr/>
            <p:nvPr/>
          </p:nvGrpSpPr>
          <p:grpSpPr>
            <a:xfrm>
              <a:off x="2514600" y="5257800"/>
              <a:ext cx="4722480" cy="531360"/>
              <a:chOff x="2514600" y="5257800"/>
              <a:chExt cx="4722480" cy="531360"/>
            </a:xfrm>
          </p:grpSpPr>
          <p:sp>
            <p:nvSpPr>
              <p:cNvPr id="1349" name="CustomShape 62"/>
              <p:cNvSpPr/>
              <p:nvPr/>
            </p:nvSpPr>
            <p:spPr>
              <a:xfrm>
                <a:off x="2514600" y="5257800"/>
                <a:ext cx="4722480" cy="531360"/>
              </a:xfrm>
              <a:prstGeom prst="roundRect">
                <a:avLst>
                  <a:gd name="adj" fmla="val 296"/>
                </a:avLst>
              </a:prstGeom>
              <a:noFill/>
              <a:ln w="9360">
                <a:noFill/>
              </a:ln>
            </p:spPr>
            <p:style>
              <a:lnRef idx="0"/>
              <a:fillRef idx="0"/>
              <a:effectRef idx="0"/>
              <a:fontRef idx="minor"/>
            </p:style>
          </p:sp>
          <p:sp>
            <p:nvSpPr>
              <p:cNvPr id="1350" name="CustomShape 63"/>
              <p:cNvSpPr/>
              <p:nvPr/>
            </p:nvSpPr>
            <p:spPr>
              <a:xfrm>
                <a:off x="2514600" y="5339160"/>
                <a:ext cx="4722480" cy="368640"/>
              </a:xfrm>
              <a:prstGeom prst="rect">
                <a:avLst/>
              </a:prstGeom>
              <a:noFill/>
              <a:ln w="9360">
                <a:noFill/>
              </a:ln>
            </p:spPr>
            <p:style>
              <a:lnRef idx="0"/>
              <a:fillRef idx="0"/>
              <a:effectRef idx="0"/>
              <a:fontRef idx="minor"/>
            </p:style>
            <p:txBody>
              <a:bodyPr lIns="90000" rIns="90000" tIns="46800" bIns="46800" anchor="ctr"/>
              <a:p>
                <a:pPr algn="ctr">
                  <a:lnSpc>
                    <a:spcPct val="100000"/>
                  </a:lnSpc>
                </a:pPr>
                <a:r>
                  <a:rPr b="1" lang="en-IN" sz="1800" spc="-1" strike="noStrike">
                    <a:solidFill>
                      <a:srgbClr val="f62a08"/>
                    </a:solidFill>
                    <a:latin typeface="Verdana"/>
                  </a:rPr>
                  <a:t>POP AX </a:t>
                </a:r>
                <a:r>
                  <a:rPr b="1" lang="en-IN" sz="1800" spc="-1" strike="noStrike">
                    <a:solidFill>
                      <a:srgbClr val="000000"/>
                    </a:solidFill>
                    <a:latin typeface="Verdana"/>
                  </a:rPr>
                  <a:t>//Let SP be 2, it is fine</a:t>
                </a:r>
                <a:endParaRPr b="0" lang="en-IN" sz="1800" spc="-1" strike="noStrike">
                  <a:latin typeface="Arial"/>
                </a:endParaRPr>
              </a:p>
            </p:txBody>
          </p:sp>
        </p:grpSp>
      </p:grpSp>
      <p:grpSp>
        <p:nvGrpSpPr>
          <p:cNvPr id="1351" name="Group 64"/>
          <p:cNvGrpSpPr/>
          <p:nvPr/>
        </p:nvGrpSpPr>
        <p:grpSpPr>
          <a:xfrm>
            <a:off x="2514600" y="5257800"/>
            <a:ext cx="4722480" cy="531360"/>
            <a:chOff x="2514600" y="5257800"/>
            <a:chExt cx="4722480" cy="531360"/>
          </a:xfrm>
        </p:grpSpPr>
        <p:sp>
          <p:nvSpPr>
            <p:cNvPr id="1352" name="CustomShape 65"/>
            <p:cNvSpPr/>
            <p:nvPr/>
          </p:nvSpPr>
          <p:spPr>
            <a:xfrm>
              <a:off x="2514600" y="5257800"/>
              <a:ext cx="4722480" cy="531360"/>
            </a:xfrm>
            <a:prstGeom prst="roundRect">
              <a:avLst>
                <a:gd name="adj" fmla="val 296"/>
              </a:avLst>
            </a:prstGeom>
            <a:solidFill>
              <a:srgbClr val="ffcccc"/>
            </a:solidFill>
            <a:ln w="9360">
              <a:solidFill>
                <a:srgbClr val="333333"/>
              </a:solidFill>
              <a:round/>
            </a:ln>
          </p:spPr>
          <p:style>
            <a:lnRef idx="0"/>
            <a:fillRef idx="0"/>
            <a:effectRef idx="0"/>
            <a:fontRef idx="minor"/>
          </p:style>
        </p:sp>
        <p:grpSp>
          <p:nvGrpSpPr>
            <p:cNvPr id="1353" name="Group 66"/>
            <p:cNvGrpSpPr/>
            <p:nvPr/>
          </p:nvGrpSpPr>
          <p:grpSpPr>
            <a:xfrm>
              <a:off x="2514600" y="5257800"/>
              <a:ext cx="4722480" cy="531360"/>
              <a:chOff x="2514600" y="5257800"/>
              <a:chExt cx="4722480" cy="531360"/>
            </a:xfrm>
          </p:grpSpPr>
          <p:sp>
            <p:nvSpPr>
              <p:cNvPr id="1354" name="CustomShape 67"/>
              <p:cNvSpPr/>
              <p:nvPr/>
            </p:nvSpPr>
            <p:spPr>
              <a:xfrm>
                <a:off x="2514600" y="5257800"/>
                <a:ext cx="4722480" cy="531360"/>
              </a:xfrm>
              <a:prstGeom prst="roundRect">
                <a:avLst>
                  <a:gd name="adj" fmla="val 296"/>
                </a:avLst>
              </a:prstGeom>
              <a:noFill/>
              <a:ln w="9360">
                <a:noFill/>
              </a:ln>
            </p:spPr>
            <p:style>
              <a:lnRef idx="0"/>
              <a:fillRef idx="0"/>
              <a:effectRef idx="0"/>
              <a:fontRef idx="minor"/>
            </p:style>
          </p:sp>
          <p:sp>
            <p:nvSpPr>
              <p:cNvPr id="1355" name="CustomShape 68"/>
              <p:cNvSpPr/>
              <p:nvPr/>
            </p:nvSpPr>
            <p:spPr>
              <a:xfrm>
                <a:off x="2514600" y="5258880"/>
                <a:ext cx="4722480" cy="368640"/>
              </a:xfrm>
              <a:prstGeom prst="rect">
                <a:avLst/>
              </a:prstGeom>
              <a:noFill/>
              <a:ln w="9360">
                <a:noFill/>
              </a:ln>
            </p:spPr>
            <p:style>
              <a:lnRef idx="0"/>
              <a:fillRef idx="0"/>
              <a:effectRef idx="0"/>
              <a:fontRef idx="minor"/>
            </p:style>
            <p:txBody>
              <a:bodyPr lIns="90000" rIns="90000" tIns="46800" bIns="46800" anchor="ctr"/>
              <a:p>
                <a:pPr algn="ctr">
                  <a:lnSpc>
                    <a:spcPct val="100000"/>
                  </a:lnSpc>
                </a:pPr>
                <a:r>
                  <a:rPr b="1" lang="en-IN" sz="1800" spc="-1" strike="noStrike">
                    <a:solidFill>
                      <a:srgbClr val="f62a08"/>
                    </a:solidFill>
                    <a:latin typeface="Verdana"/>
                  </a:rPr>
                  <a:t>POP AX </a:t>
                </a:r>
                <a:r>
                  <a:rPr b="1" lang="en-IN" sz="1800" spc="-1" strike="noStrike">
                    <a:solidFill>
                      <a:srgbClr val="000000"/>
                    </a:solidFill>
                    <a:latin typeface="Verdana"/>
                  </a:rPr>
                  <a:t>//Let SP be 0, Violation!!!</a:t>
                </a:r>
                <a:endParaRPr b="0" lang="en-IN" sz="1800" spc="-1" strike="noStrike">
                  <a:latin typeface="Arial"/>
                </a:endParaRPr>
              </a:p>
            </p:txBody>
          </p:sp>
        </p:grpSp>
      </p:grpSp>
    </p:spTree>
  </p:cSld>
  <mc:AlternateContent>
    <mc:Choice Requires="p14">
      <p:transition spd="slow" p14:dur="2000"/>
    </mc:Choice>
    <mc:Fallback>
      <p:transition spd="slow"/>
    </mc:Fallback>
  </mc:AlternateContent>
  <p:timing>
    <p:tnLst>
      <p:par>
        <p:cTn id="853" dur="indefinite" restart="never" nodeType="tmRoot">
          <p:childTnLst>
            <p:seq>
              <p:cTn id="854" dur="indefinite" nodeType="mainSeq">
                <p:childTnLst>
                  <p:par>
                    <p:cTn id="855" fill="hold">
                      <p:stCondLst>
                        <p:cond delay="indefinite"/>
                      </p:stCondLst>
                      <p:childTnLst>
                        <p:par>
                          <p:cTn id="856" fill="hold">
                            <p:stCondLst>
                              <p:cond delay="0"/>
                            </p:stCondLst>
                            <p:childTnLst>
                              <p:par>
                                <p:cTn id="857" nodeType="clickEffect" fill="hold" presetClass="entr" presetID="1">
                                  <p:stCondLst>
                                    <p:cond delay="0"/>
                                  </p:stCondLst>
                                  <p:childTnLst>
                                    <p:set>
                                      <p:cBhvr>
                                        <p:cTn id="858" dur="1" fill="hold">
                                          <p:stCondLst>
                                            <p:cond delay="499"/>
                                          </p:stCondLst>
                                        </p:cTn>
                                        <p:tgtEl>
                                          <p:spTgt spid="1316"/>
                                        </p:tgtEl>
                                        <p:attrNameLst>
                                          <p:attrName>style.visibility</p:attrName>
                                        </p:attrNameLst>
                                      </p:cBhvr>
                                      <p:to>
                                        <p:strVal val="visible"/>
                                      </p:to>
                                    </p:set>
                                  </p:childTnLst>
                                </p:cTn>
                              </p:par>
                            </p:childTnLst>
                          </p:cTn>
                        </p:par>
                      </p:childTnLst>
                    </p:cTn>
                  </p:par>
                  <p:par>
                    <p:cTn id="859" fill="hold">
                      <p:stCondLst>
                        <p:cond delay="indefinite"/>
                      </p:stCondLst>
                      <p:childTnLst>
                        <p:par>
                          <p:cTn id="860" fill="hold">
                            <p:stCondLst>
                              <p:cond delay="0"/>
                            </p:stCondLst>
                            <p:childTnLst>
                              <p:par>
                                <p:cTn id="861" nodeType="clickEffect" fill="hold" presetClass="entr" presetID="1">
                                  <p:stCondLst>
                                    <p:cond delay="0"/>
                                  </p:stCondLst>
                                  <p:childTnLst>
                                    <p:set>
                                      <p:cBhvr>
                                        <p:cTn id="862" dur="1" fill="hold">
                                          <p:stCondLst>
                                            <p:cond delay="499"/>
                                          </p:stCondLst>
                                        </p:cTn>
                                        <p:tgtEl>
                                          <p:spTgt spid="1321"/>
                                        </p:tgtEl>
                                        <p:attrNameLst>
                                          <p:attrName>style.visibility</p:attrName>
                                        </p:attrNameLst>
                                      </p:cBhvr>
                                      <p:to>
                                        <p:strVal val="visible"/>
                                      </p:to>
                                    </p:set>
                                  </p:childTnLst>
                                </p:cTn>
                              </p:par>
                            </p:childTnLst>
                          </p:cTn>
                        </p:par>
                      </p:childTnLst>
                    </p:cTn>
                  </p:par>
                  <p:par>
                    <p:cTn id="863" fill="hold">
                      <p:stCondLst>
                        <p:cond delay="indefinite"/>
                      </p:stCondLst>
                      <p:childTnLst>
                        <p:par>
                          <p:cTn id="864" fill="hold">
                            <p:stCondLst>
                              <p:cond delay="0"/>
                            </p:stCondLst>
                            <p:childTnLst>
                              <p:par>
                                <p:cTn id="865" nodeType="clickEffect" fill="hold" presetClass="entr" presetID="1">
                                  <p:stCondLst>
                                    <p:cond delay="0"/>
                                  </p:stCondLst>
                                  <p:childTnLst>
                                    <p:set>
                                      <p:cBhvr>
                                        <p:cTn id="866" dur="1" fill="hold">
                                          <p:stCondLst>
                                            <p:cond delay="499"/>
                                          </p:stCondLst>
                                        </p:cTn>
                                        <p:tgtEl>
                                          <p:spTgt spid="1326"/>
                                        </p:tgtEl>
                                        <p:attrNameLst>
                                          <p:attrName>style.visibility</p:attrName>
                                        </p:attrNameLst>
                                      </p:cBhvr>
                                      <p:to>
                                        <p:strVal val="visible"/>
                                      </p:to>
                                    </p:set>
                                  </p:childTnLst>
                                </p:cTn>
                              </p:par>
                            </p:childTnLst>
                          </p:cTn>
                        </p:par>
                      </p:childTnLst>
                    </p:cTn>
                  </p:par>
                  <p:par>
                    <p:cTn id="867" fill="hold">
                      <p:stCondLst>
                        <p:cond delay="indefinite"/>
                      </p:stCondLst>
                      <p:childTnLst>
                        <p:par>
                          <p:cTn id="868" fill="hold">
                            <p:stCondLst>
                              <p:cond delay="0"/>
                            </p:stCondLst>
                            <p:childTnLst>
                              <p:par>
                                <p:cTn id="869" nodeType="clickEffect" fill="hold" presetClass="entr" presetID="1">
                                  <p:stCondLst>
                                    <p:cond delay="0"/>
                                  </p:stCondLst>
                                  <p:childTnLst>
                                    <p:set>
                                      <p:cBhvr>
                                        <p:cTn id="870" dur="1" fill="hold">
                                          <p:stCondLst>
                                            <p:cond delay="499"/>
                                          </p:stCondLst>
                                        </p:cTn>
                                        <p:tgtEl>
                                          <p:spTgt spid="1331"/>
                                        </p:tgtEl>
                                        <p:attrNameLst>
                                          <p:attrName>style.visibility</p:attrName>
                                        </p:attrNameLst>
                                      </p:cBhvr>
                                      <p:to>
                                        <p:strVal val="visible"/>
                                      </p:to>
                                    </p:set>
                                  </p:childTnLst>
                                </p:cTn>
                              </p:par>
                            </p:childTnLst>
                          </p:cTn>
                        </p:par>
                      </p:childTnLst>
                    </p:cTn>
                  </p:par>
                  <p:par>
                    <p:cTn id="871" fill="hold">
                      <p:stCondLst>
                        <p:cond delay="indefinite"/>
                      </p:stCondLst>
                      <p:childTnLst>
                        <p:par>
                          <p:cTn id="872" fill="hold">
                            <p:stCondLst>
                              <p:cond delay="0"/>
                            </p:stCondLst>
                            <p:childTnLst>
                              <p:par>
                                <p:cTn id="873" nodeType="clickEffect" fill="hold" presetClass="entr" presetID="1">
                                  <p:stCondLst>
                                    <p:cond delay="0"/>
                                  </p:stCondLst>
                                  <p:childTnLst>
                                    <p:set>
                                      <p:cBhvr>
                                        <p:cTn id="874" dur="1" fill="hold">
                                          <p:stCondLst>
                                            <p:cond delay="499"/>
                                          </p:stCondLst>
                                        </p:cTn>
                                        <p:tgtEl>
                                          <p:spTgt spid="1336"/>
                                        </p:tgtEl>
                                        <p:attrNameLst>
                                          <p:attrName>style.visibility</p:attrName>
                                        </p:attrNameLst>
                                      </p:cBhvr>
                                      <p:to>
                                        <p:strVal val="visible"/>
                                      </p:to>
                                    </p:set>
                                  </p:childTnLst>
                                </p:cTn>
                              </p:par>
                            </p:childTnLst>
                          </p:cTn>
                        </p:par>
                      </p:childTnLst>
                    </p:cTn>
                  </p:par>
                  <p:par>
                    <p:cTn id="875" fill="hold">
                      <p:stCondLst>
                        <p:cond delay="indefinite"/>
                      </p:stCondLst>
                      <p:childTnLst>
                        <p:par>
                          <p:cTn id="876" fill="hold">
                            <p:stCondLst>
                              <p:cond delay="0"/>
                            </p:stCondLst>
                            <p:childTnLst>
                              <p:par>
                                <p:cTn id="877" nodeType="clickEffect" fill="hold" presetClass="entr" presetID="1">
                                  <p:stCondLst>
                                    <p:cond delay="0"/>
                                  </p:stCondLst>
                                  <p:childTnLst>
                                    <p:set>
                                      <p:cBhvr>
                                        <p:cTn id="878" dur="1" fill="hold">
                                          <p:stCondLst>
                                            <p:cond delay="499"/>
                                          </p:stCondLst>
                                        </p:cTn>
                                        <p:tgtEl>
                                          <p:spTgt spid="1341"/>
                                        </p:tgtEl>
                                        <p:attrNameLst>
                                          <p:attrName>style.visibility</p:attrName>
                                        </p:attrNameLst>
                                      </p:cBhvr>
                                      <p:to>
                                        <p:strVal val="visible"/>
                                      </p:to>
                                    </p:set>
                                  </p:childTnLst>
                                </p:cTn>
                              </p:par>
                            </p:childTnLst>
                          </p:cTn>
                        </p:par>
                      </p:childTnLst>
                    </p:cTn>
                  </p:par>
                  <p:par>
                    <p:cTn id="879" fill="hold">
                      <p:stCondLst>
                        <p:cond delay="indefinite"/>
                      </p:stCondLst>
                      <p:childTnLst>
                        <p:par>
                          <p:cTn id="880" fill="hold">
                            <p:stCondLst>
                              <p:cond delay="0"/>
                            </p:stCondLst>
                            <p:childTnLst>
                              <p:par>
                                <p:cTn id="881" nodeType="clickEffect" fill="hold" presetClass="entr" presetID="1">
                                  <p:stCondLst>
                                    <p:cond delay="0"/>
                                  </p:stCondLst>
                                  <p:childTnLst>
                                    <p:set>
                                      <p:cBhvr>
                                        <p:cTn id="882" dur="1" fill="hold">
                                          <p:stCondLst>
                                            <p:cond delay="499"/>
                                          </p:stCondLst>
                                        </p:cTn>
                                        <p:tgtEl>
                                          <p:spTgt spid="1346"/>
                                        </p:tgtEl>
                                        <p:attrNameLst>
                                          <p:attrName>style.visibility</p:attrName>
                                        </p:attrNameLst>
                                      </p:cBhvr>
                                      <p:to>
                                        <p:strVal val="visible"/>
                                      </p:to>
                                    </p:set>
                                  </p:childTnLst>
                                </p:cTn>
                              </p:par>
                            </p:childTnLst>
                          </p:cTn>
                        </p:par>
                      </p:childTnLst>
                    </p:cTn>
                  </p:par>
                  <p:par>
                    <p:cTn id="883" fill="hold">
                      <p:stCondLst>
                        <p:cond delay="indefinite"/>
                      </p:stCondLst>
                      <p:childTnLst>
                        <p:par>
                          <p:cTn id="884" fill="hold">
                            <p:stCondLst>
                              <p:cond delay="0"/>
                            </p:stCondLst>
                            <p:childTnLst>
                              <p:par>
                                <p:cTn id="885" nodeType="clickEffect" fill="hold" presetClass="entr" presetID="1">
                                  <p:stCondLst>
                                    <p:cond delay="0"/>
                                  </p:stCondLst>
                                  <p:childTnLst>
                                    <p:set>
                                      <p:cBhvr>
                                        <p:cTn id="886" dur="1" fill="hold">
                                          <p:stCondLst>
                                            <p:cond delay="499"/>
                                          </p:stCondLst>
                                        </p:cTn>
                                        <p:tgtEl>
                                          <p:spTgt spid="1351"/>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6" name="CustomShape 1"/>
          <p:cNvSpPr/>
          <p:nvPr/>
        </p:nvSpPr>
        <p:spPr>
          <a:xfrm>
            <a:off x="2362320" y="5181480"/>
            <a:ext cx="4876560" cy="368280"/>
          </a:xfrm>
          <a:prstGeom prst="rect">
            <a:avLst/>
          </a:prstGeom>
          <a:noFill/>
          <a:ln w="9360">
            <a:noFill/>
          </a:ln>
        </p:spPr>
        <p:style>
          <a:lnRef idx="0"/>
          <a:fillRef idx="0"/>
          <a:effectRef idx="0"/>
          <a:fontRef idx="minor"/>
        </p:style>
        <p:txBody>
          <a:bodyPr lIns="90000" rIns="90000" tIns="46800" bIns="46800"/>
          <a:p>
            <a:pPr>
              <a:lnSpc>
                <a:spcPct val="100000"/>
              </a:lnSpc>
              <a:spcBef>
                <a:spcPts val="1500"/>
              </a:spcBef>
            </a:pPr>
            <a:r>
              <a:rPr b="0" lang="en-IN" sz="1800" spc="-1" strike="noStrike">
                <a:solidFill>
                  <a:srgbClr val="000000"/>
                </a:solidFill>
                <a:latin typeface="Verdana"/>
              </a:rPr>
              <a:t>Interprocess  Protection</a:t>
            </a:r>
            <a:endParaRPr b="0" lang="en-IN" sz="1800" spc="-1" strike="noStrike">
              <a:latin typeface="Arial"/>
            </a:endParaRPr>
          </a:p>
        </p:txBody>
      </p:sp>
      <p:grpSp>
        <p:nvGrpSpPr>
          <p:cNvPr id="1357" name="Group 2"/>
          <p:cNvGrpSpPr/>
          <p:nvPr/>
        </p:nvGrpSpPr>
        <p:grpSpPr>
          <a:xfrm>
            <a:off x="4191120" y="838080"/>
            <a:ext cx="1445760" cy="607680"/>
            <a:chOff x="4191120" y="838080"/>
            <a:chExt cx="1445760" cy="607680"/>
          </a:xfrm>
        </p:grpSpPr>
        <p:sp>
          <p:nvSpPr>
            <p:cNvPr id="1358" name="CustomShape 3"/>
            <p:cNvSpPr/>
            <p:nvPr/>
          </p:nvSpPr>
          <p:spPr>
            <a:xfrm>
              <a:off x="4191120" y="838080"/>
              <a:ext cx="1445760" cy="607680"/>
            </a:xfrm>
            <a:prstGeom prst="roundRect">
              <a:avLst>
                <a:gd name="adj" fmla="val 259"/>
              </a:avLst>
            </a:prstGeom>
            <a:solidFill>
              <a:srgbClr val="ffcccc"/>
            </a:solidFill>
            <a:ln w="9360">
              <a:solidFill>
                <a:srgbClr val="333333"/>
              </a:solidFill>
              <a:round/>
            </a:ln>
          </p:spPr>
          <p:style>
            <a:lnRef idx="0"/>
            <a:fillRef idx="0"/>
            <a:effectRef idx="0"/>
            <a:fontRef idx="minor"/>
          </p:style>
        </p:sp>
        <p:grpSp>
          <p:nvGrpSpPr>
            <p:cNvPr id="1359" name="Group 4"/>
            <p:cNvGrpSpPr/>
            <p:nvPr/>
          </p:nvGrpSpPr>
          <p:grpSpPr>
            <a:xfrm>
              <a:off x="4191120" y="838080"/>
              <a:ext cx="1445760" cy="607680"/>
              <a:chOff x="4191120" y="838080"/>
              <a:chExt cx="1445760" cy="607680"/>
            </a:xfrm>
          </p:grpSpPr>
          <p:sp>
            <p:nvSpPr>
              <p:cNvPr id="1360" name="CustomShape 5"/>
              <p:cNvSpPr/>
              <p:nvPr/>
            </p:nvSpPr>
            <p:spPr>
              <a:xfrm>
                <a:off x="4191120" y="838080"/>
                <a:ext cx="1445760" cy="607680"/>
              </a:xfrm>
              <a:prstGeom prst="roundRect">
                <a:avLst>
                  <a:gd name="adj" fmla="val 259"/>
                </a:avLst>
              </a:prstGeom>
              <a:noFill/>
              <a:ln w="9360">
                <a:noFill/>
              </a:ln>
            </p:spPr>
            <p:style>
              <a:lnRef idx="0"/>
              <a:fillRef idx="0"/>
              <a:effectRef idx="0"/>
              <a:fontRef idx="minor"/>
            </p:style>
          </p:sp>
          <p:sp>
            <p:nvSpPr>
              <p:cNvPr id="1361" name="CustomShape 6"/>
              <p:cNvSpPr/>
              <p:nvPr/>
            </p:nvSpPr>
            <p:spPr>
              <a:xfrm>
                <a:off x="4191120" y="881640"/>
                <a:ext cx="1445760" cy="520560"/>
              </a:xfrm>
              <a:prstGeom prst="rect">
                <a:avLst/>
              </a:prstGeom>
              <a:noFill/>
              <a:ln w="9360">
                <a:noFill/>
              </a:ln>
            </p:spPr>
            <p:style>
              <a:lnRef idx="0"/>
              <a:fillRef idx="0"/>
              <a:effectRef idx="0"/>
              <a:fontRef idx="minor"/>
            </p:style>
            <p:txBody>
              <a:bodyPr lIns="90000" rIns="90000" tIns="46800" bIns="46800" anchor="ctr"/>
              <a:p>
                <a:pPr algn="ctr">
                  <a:lnSpc>
                    <a:spcPct val="100000"/>
                  </a:lnSpc>
                </a:pPr>
                <a:r>
                  <a:rPr b="1" lang="en-IN" sz="1400" spc="-1" strike="noStrike">
                    <a:solidFill>
                      <a:srgbClr val="000000"/>
                    </a:solidFill>
                    <a:latin typeface="Verdana"/>
                  </a:rPr>
                  <a:t>Process 1 </a:t>
                </a:r>
                <a:endParaRPr b="0" lang="en-IN" sz="1400" spc="-1" strike="noStrike">
                  <a:latin typeface="Arial"/>
                </a:endParaRPr>
              </a:p>
              <a:p>
                <a:pPr algn="ctr">
                  <a:lnSpc>
                    <a:spcPct val="100000"/>
                  </a:lnSpc>
                </a:pPr>
                <a:r>
                  <a:rPr b="1" lang="en-IN" sz="1400" spc="-1" strike="noStrike">
                    <a:solidFill>
                      <a:srgbClr val="000000"/>
                    </a:solidFill>
                    <a:latin typeface="Verdana"/>
                  </a:rPr>
                  <a:t>CS</a:t>
                </a:r>
                <a:endParaRPr b="0" lang="en-IN" sz="1400" spc="-1" strike="noStrike">
                  <a:latin typeface="Arial"/>
                </a:endParaRPr>
              </a:p>
            </p:txBody>
          </p:sp>
        </p:grpSp>
      </p:grpSp>
      <p:grpSp>
        <p:nvGrpSpPr>
          <p:cNvPr id="1362" name="Group 7"/>
          <p:cNvGrpSpPr/>
          <p:nvPr/>
        </p:nvGrpSpPr>
        <p:grpSpPr>
          <a:xfrm>
            <a:off x="4191120" y="1447920"/>
            <a:ext cx="1445760" cy="607680"/>
            <a:chOff x="4191120" y="1447920"/>
            <a:chExt cx="1445760" cy="607680"/>
          </a:xfrm>
        </p:grpSpPr>
        <p:sp>
          <p:nvSpPr>
            <p:cNvPr id="1363" name="CustomShape 8"/>
            <p:cNvSpPr/>
            <p:nvPr/>
          </p:nvSpPr>
          <p:spPr>
            <a:xfrm>
              <a:off x="4191120" y="1447920"/>
              <a:ext cx="1445760" cy="607680"/>
            </a:xfrm>
            <a:prstGeom prst="roundRect">
              <a:avLst>
                <a:gd name="adj" fmla="val 259"/>
              </a:avLst>
            </a:prstGeom>
            <a:solidFill>
              <a:srgbClr val="800000"/>
            </a:solidFill>
            <a:ln w="9360">
              <a:solidFill>
                <a:srgbClr val="333333"/>
              </a:solidFill>
              <a:round/>
            </a:ln>
          </p:spPr>
          <p:style>
            <a:lnRef idx="0"/>
            <a:fillRef idx="0"/>
            <a:effectRef idx="0"/>
            <a:fontRef idx="minor"/>
          </p:style>
        </p:sp>
        <p:grpSp>
          <p:nvGrpSpPr>
            <p:cNvPr id="1364" name="Group 9"/>
            <p:cNvGrpSpPr/>
            <p:nvPr/>
          </p:nvGrpSpPr>
          <p:grpSpPr>
            <a:xfrm>
              <a:off x="4191120" y="1447920"/>
              <a:ext cx="1445760" cy="607680"/>
              <a:chOff x="4191120" y="1447920"/>
              <a:chExt cx="1445760" cy="607680"/>
            </a:xfrm>
          </p:grpSpPr>
          <p:sp>
            <p:nvSpPr>
              <p:cNvPr id="1365" name="CustomShape 10"/>
              <p:cNvSpPr/>
              <p:nvPr/>
            </p:nvSpPr>
            <p:spPr>
              <a:xfrm>
                <a:off x="4191120" y="1447920"/>
                <a:ext cx="1445760" cy="607680"/>
              </a:xfrm>
              <a:prstGeom prst="roundRect">
                <a:avLst>
                  <a:gd name="adj" fmla="val 259"/>
                </a:avLst>
              </a:prstGeom>
              <a:noFill/>
              <a:ln w="9360">
                <a:noFill/>
              </a:ln>
            </p:spPr>
            <p:style>
              <a:lnRef idx="0"/>
              <a:fillRef idx="0"/>
              <a:effectRef idx="0"/>
              <a:fontRef idx="minor"/>
            </p:style>
          </p:sp>
          <p:sp>
            <p:nvSpPr>
              <p:cNvPr id="1366" name="CustomShape 11"/>
              <p:cNvSpPr/>
              <p:nvPr/>
            </p:nvSpPr>
            <p:spPr>
              <a:xfrm>
                <a:off x="4191120" y="1491480"/>
                <a:ext cx="1445760" cy="520560"/>
              </a:xfrm>
              <a:prstGeom prst="rect">
                <a:avLst/>
              </a:prstGeom>
              <a:noFill/>
              <a:ln w="9360">
                <a:noFill/>
              </a:ln>
            </p:spPr>
            <p:style>
              <a:lnRef idx="0"/>
              <a:fillRef idx="0"/>
              <a:effectRef idx="0"/>
              <a:fontRef idx="minor"/>
            </p:style>
            <p:txBody>
              <a:bodyPr lIns="90000" rIns="90000" tIns="46800" bIns="46800" anchor="ctr"/>
              <a:p>
                <a:pPr algn="ctr">
                  <a:lnSpc>
                    <a:spcPct val="100000"/>
                  </a:lnSpc>
                </a:pPr>
                <a:r>
                  <a:rPr b="1" lang="en-IN" sz="1400" spc="-1" strike="noStrike">
                    <a:solidFill>
                      <a:srgbClr val="ffffcc"/>
                    </a:solidFill>
                    <a:latin typeface="Verdana"/>
                  </a:rPr>
                  <a:t>Process 1 </a:t>
                </a:r>
                <a:endParaRPr b="0" lang="en-IN" sz="1400" spc="-1" strike="noStrike">
                  <a:latin typeface="Arial"/>
                </a:endParaRPr>
              </a:p>
              <a:p>
                <a:pPr algn="ctr">
                  <a:lnSpc>
                    <a:spcPct val="100000"/>
                  </a:lnSpc>
                </a:pPr>
                <a:r>
                  <a:rPr b="1" lang="en-IN" sz="1400" spc="-1" strike="noStrike">
                    <a:solidFill>
                      <a:srgbClr val="ffffcc"/>
                    </a:solidFill>
                    <a:latin typeface="Verdana"/>
                  </a:rPr>
                  <a:t>DS</a:t>
                </a:r>
                <a:endParaRPr b="0" lang="en-IN" sz="1400" spc="-1" strike="noStrike">
                  <a:latin typeface="Arial"/>
                </a:endParaRPr>
              </a:p>
            </p:txBody>
          </p:sp>
        </p:grpSp>
      </p:grpSp>
      <p:grpSp>
        <p:nvGrpSpPr>
          <p:cNvPr id="1367" name="Group 12"/>
          <p:cNvGrpSpPr/>
          <p:nvPr/>
        </p:nvGrpSpPr>
        <p:grpSpPr>
          <a:xfrm>
            <a:off x="4191120" y="2057400"/>
            <a:ext cx="1445760" cy="607680"/>
            <a:chOff x="4191120" y="2057400"/>
            <a:chExt cx="1445760" cy="607680"/>
          </a:xfrm>
        </p:grpSpPr>
        <p:sp>
          <p:nvSpPr>
            <p:cNvPr id="1368" name="CustomShape 13"/>
            <p:cNvSpPr/>
            <p:nvPr/>
          </p:nvSpPr>
          <p:spPr>
            <a:xfrm>
              <a:off x="4191120" y="2057400"/>
              <a:ext cx="1445760" cy="607680"/>
            </a:xfrm>
            <a:prstGeom prst="roundRect">
              <a:avLst>
                <a:gd name="adj" fmla="val 259"/>
              </a:avLst>
            </a:prstGeom>
            <a:solidFill>
              <a:srgbClr val="003366"/>
            </a:solidFill>
            <a:ln w="9360">
              <a:solidFill>
                <a:srgbClr val="333333"/>
              </a:solidFill>
              <a:round/>
            </a:ln>
          </p:spPr>
          <p:style>
            <a:lnRef idx="0"/>
            <a:fillRef idx="0"/>
            <a:effectRef idx="0"/>
            <a:fontRef idx="minor"/>
          </p:style>
        </p:sp>
        <p:grpSp>
          <p:nvGrpSpPr>
            <p:cNvPr id="1369" name="Group 14"/>
            <p:cNvGrpSpPr/>
            <p:nvPr/>
          </p:nvGrpSpPr>
          <p:grpSpPr>
            <a:xfrm>
              <a:off x="4191120" y="2057400"/>
              <a:ext cx="1445760" cy="607680"/>
              <a:chOff x="4191120" y="2057400"/>
              <a:chExt cx="1445760" cy="607680"/>
            </a:xfrm>
          </p:grpSpPr>
          <p:sp>
            <p:nvSpPr>
              <p:cNvPr id="1370" name="CustomShape 15"/>
              <p:cNvSpPr/>
              <p:nvPr/>
            </p:nvSpPr>
            <p:spPr>
              <a:xfrm>
                <a:off x="4191120" y="2057400"/>
                <a:ext cx="1445760" cy="607680"/>
              </a:xfrm>
              <a:prstGeom prst="roundRect">
                <a:avLst>
                  <a:gd name="adj" fmla="val 259"/>
                </a:avLst>
              </a:prstGeom>
              <a:noFill/>
              <a:ln w="9360">
                <a:noFill/>
              </a:ln>
            </p:spPr>
            <p:style>
              <a:lnRef idx="0"/>
              <a:fillRef idx="0"/>
              <a:effectRef idx="0"/>
              <a:fontRef idx="minor"/>
            </p:style>
          </p:sp>
          <p:sp>
            <p:nvSpPr>
              <p:cNvPr id="1371" name="CustomShape 16"/>
              <p:cNvSpPr/>
              <p:nvPr/>
            </p:nvSpPr>
            <p:spPr>
              <a:xfrm>
                <a:off x="4191120" y="2100960"/>
                <a:ext cx="1445760" cy="520560"/>
              </a:xfrm>
              <a:prstGeom prst="rect">
                <a:avLst/>
              </a:prstGeom>
              <a:noFill/>
              <a:ln w="9360">
                <a:noFill/>
              </a:ln>
            </p:spPr>
            <p:style>
              <a:lnRef idx="0"/>
              <a:fillRef idx="0"/>
              <a:effectRef idx="0"/>
              <a:fontRef idx="minor"/>
            </p:style>
            <p:txBody>
              <a:bodyPr lIns="90000" rIns="90000" tIns="46800" bIns="46800" anchor="ctr"/>
              <a:p>
                <a:pPr algn="ctr">
                  <a:lnSpc>
                    <a:spcPct val="100000"/>
                  </a:lnSpc>
                </a:pPr>
                <a:r>
                  <a:rPr b="1" lang="en-IN" sz="1400" spc="-1" strike="noStrike">
                    <a:solidFill>
                      <a:srgbClr val="ffffcc"/>
                    </a:solidFill>
                    <a:latin typeface="Verdana"/>
                  </a:rPr>
                  <a:t>Process 2 </a:t>
                </a:r>
                <a:endParaRPr b="0" lang="en-IN" sz="1400" spc="-1" strike="noStrike">
                  <a:latin typeface="Arial"/>
                </a:endParaRPr>
              </a:p>
              <a:p>
                <a:pPr algn="ctr">
                  <a:lnSpc>
                    <a:spcPct val="100000"/>
                  </a:lnSpc>
                </a:pPr>
                <a:r>
                  <a:rPr b="1" lang="en-IN" sz="1400" spc="-1" strike="noStrike">
                    <a:solidFill>
                      <a:srgbClr val="ffffcc"/>
                    </a:solidFill>
                    <a:latin typeface="Verdana"/>
                  </a:rPr>
                  <a:t>CS</a:t>
                </a:r>
                <a:endParaRPr b="0" lang="en-IN" sz="1400" spc="-1" strike="noStrike">
                  <a:latin typeface="Arial"/>
                </a:endParaRPr>
              </a:p>
            </p:txBody>
          </p:sp>
        </p:grpSp>
      </p:grpSp>
      <p:grpSp>
        <p:nvGrpSpPr>
          <p:cNvPr id="1372" name="Group 17"/>
          <p:cNvGrpSpPr/>
          <p:nvPr/>
        </p:nvGrpSpPr>
        <p:grpSpPr>
          <a:xfrm>
            <a:off x="4191120" y="2666880"/>
            <a:ext cx="1445760" cy="607680"/>
            <a:chOff x="4191120" y="2666880"/>
            <a:chExt cx="1445760" cy="607680"/>
          </a:xfrm>
        </p:grpSpPr>
        <p:sp>
          <p:nvSpPr>
            <p:cNvPr id="1373" name="CustomShape 18"/>
            <p:cNvSpPr/>
            <p:nvPr/>
          </p:nvSpPr>
          <p:spPr>
            <a:xfrm>
              <a:off x="4191120" y="2666880"/>
              <a:ext cx="1445760" cy="607680"/>
            </a:xfrm>
            <a:prstGeom prst="roundRect">
              <a:avLst>
                <a:gd name="adj" fmla="val 259"/>
              </a:avLst>
            </a:prstGeom>
            <a:solidFill>
              <a:srgbClr val="993300"/>
            </a:solidFill>
            <a:ln w="9360">
              <a:solidFill>
                <a:srgbClr val="333333"/>
              </a:solidFill>
              <a:round/>
            </a:ln>
          </p:spPr>
          <p:style>
            <a:lnRef idx="0"/>
            <a:fillRef idx="0"/>
            <a:effectRef idx="0"/>
            <a:fontRef idx="minor"/>
          </p:style>
        </p:sp>
        <p:grpSp>
          <p:nvGrpSpPr>
            <p:cNvPr id="1374" name="Group 19"/>
            <p:cNvGrpSpPr/>
            <p:nvPr/>
          </p:nvGrpSpPr>
          <p:grpSpPr>
            <a:xfrm>
              <a:off x="4191120" y="2666880"/>
              <a:ext cx="1445760" cy="607680"/>
              <a:chOff x="4191120" y="2666880"/>
              <a:chExt cx="1445760" cy="607680"/>
            </a:xfrm>
          </p:grpSpPr>
          <p:sp>
            <p:nvSpPr>
              <p:cNvPr id="1375" name="CustomShape 20"/>
              <p:cNvSpPr/>
              <p:nvPr/>
            </p:nvSpPr>
            <p:spPr>
              <a:xfrm>
                <a:off x="4191120" y="2666880"/>
                <a:ext cx="1445760" cy="607680"/>
              </a:xfrm>
              <a:prstGeom prst="roundRect">
                <a:avLst>
                  <a:gd name="adj" fmla="val 259"/>
                </a:avLst>
              </a:prstGeom>
              <a:noFill/>
              <a:ln w="9360">
                <a:noFill/>
              </a:ln>
            </p:spPr>
            <p:style>
              <a:lnRef idx="0"/>
              <a:fillRef idx="0"/>
              <a:effectRef idx="0"/>
              <a:fontRef idx="minor"/>
            </p:style>
          </p:sp>
          <p:sp>
            <p:nvSpPr>
              <p:cNvPr id="1376" name="CustomShape 21"/>
              <p:cNvSpPr/>
              <p:nvPr/>
            </p:nvSpPr>
            <p:spPr>
              <a:xfrm>
                <a:off x="4191120" y="2710440"/>
                <a:ext cx="1445760" cy="520560"/>
              </a:xfrm>
              <a:prstGeom prst="rect">
                <a:avLst/>
              </a:prstGeom>
              <a:noFill/>
              <a:ln w="9360">
                <a:noFill/>
              </a:ln>
            </p:spPr>
            <p:style>
              <a:lnRef idx="0"/>
              <a:fillRef idx="0"/>
              <a:effectRef idx="0"/>
              <a:fontRef idx="minor"/>
            </p:style>
            <p:txBody>
              <a:bodyPr lIns="90000" rIns="90000" tIns="46800" bIns="46800" anchor="ctr"/>
              <a:p>
                <a:pPr algn="ctr">
                  <a:lnSpc>
                    <a:spcPct val="100000"/>
                  </a:lnSpc>
                </a:pPr>
                <a:r>
                  <a:rPr b="1" lang="en-IN" sz="1400" spc="-1" strike="noStrike">
                    <a:solidFill>
                      <a:srgbClr val="ffffcc"/>
                    </a:solidFill>
                    <a:latin typeface="Verdana"/>
                  </a:rPr>
                  <a:t>Process 2 </a:t>
                </a:r>
                <a:endParaRPr b="0" lang="en-IN" sz="1400" spc="-1" strike="noStrike">
                  <a:latin typeface="Arial"/>
                </a:endParaRPr>
              </a:p>
              <a:p>
                <a:pPr algn="ctr">
                  <a:lnSpc>
                    <a:spcPct val="100000"/>
                  </a:lnSpc>
                </a:pPr>
                <a:r>
                  <a:rPr b="1" lang="en-IN" sz="1400" spc="-1" strike="noStrike">
                    <a:solidFill>
                      <a:srgbClr val="ffffcc"/>
                    </a:solidFill>
                    <a:latin typeface="Verdana"/>
                  </a:rPr>
                  <a:t>SS</a:t>
                </a:r>
                <a:endParaRPr b="0" lang="en-IN" sz="1400" spc="-1" strike="noStrike">
                  <a:latin typeface="Arial"/>
                </a:endParaRPr>
              </a:p>
            </p:txBody>
          </p:sp>
        </p:grpSp>
      </p:grpSp>
      <p:grpSp>
        <p:nvGrpSpPr>
          <p:cNvPr id="1377" name="Group 22"/>
          <p:cNvGrpSpPr/>
          <p:nvPr/>
        </p:nvGrpSpPr>
        <p:grpSpPr>
          <a:xfrm>
            <a:off x="4191120" y="3276720"/>
            <a:ext cx="1445760" cy="607680"/>
            <a:chOff x="4191120" y="3276720"/>
            <a:chExt cx="1445760" cy="607680"/>
          </a:xfrm>
        </p:grpSpPr>
        <p:sp>
          <p:nvSpPr>
            <p:cNvPr id="1378" name="CustomShape 23"/>
            <p:cNvSpPr/>
            <p:nvPr/>
          </p:nvSpPr>
          <p:spPr>
            <a:xfrm>
              <a:off x="4191120" y="3276720"/>
              <a:ext cx="1445760" cy="607680"/>
            </a:xfrm>
            <a:prstGeom prst="roundRect">
              <a:avLst>
                <a:gd name="adj" fmla="val 259"/>
              </a:avLst>
            </a:prstGeom>
            <a:solidFill>
              <a:srgbClr val="008080"/>
            </a:solidFill>
            <a:ln w="9360">
              <a:solidFill>
                <a:srgbClr val="333333"/>
              </a:solidFill>
              <a:round/>
            </a:ln>
          </p:spPr>
          <p:style>
            <a:lnRef idx="0"/>
            <a:fillRef idx="0"/>
            <a:effectRef idx="0"/>
            <a:fontRef idx="minor"/>
          </p:style>
        </p:sp>
        <p:grpSp>
          <p:nvGrpSpPr>
            <p:cNvPr id="1379" name="Group 24"/>
            <p:cNvGrpSpPr/>
            <p:nvPr/>
          </p:nvGrpSpPr>
          <p:grpSpPr>
            <a:xfrm>
              <a:off x="4191120" y="3276720"/>
              <a:ext cx="1445760" cy="607680"/>
              <a:chOff x="4191120" y="3276720"/>
              <a:chExt cx="1445760" cy="607680"/>
            </a:xfrm>
          </p:grpSpPr>
          <p:sp>
            <p:nvSpPr>
              <p:cNvPr id="1380" name="CustomShape 25"/>
              <p:cNvSpPr/>
              <p:nvPr/>
            </p:nvSpPr>
            <p:spPr>
              <a:xfrm>
                <a:off x="4191120" y="3276720"/>
                <a:ext cx="1445760" cy="607680"/>
              </a:xfrm>
              <a:prstGeom prst="roundRect">
                <a:avLst>
                  <a:gd name="adj" fmla="val 259"/>
                </a:avLst>
              </a:prstGeom>
              <a:noFill/>
              <a:ln w="9360">
                <a:noFill/>
              </a:ln>
            </p:spPr>
            <p:style>
              <a:lnRef idx="0"/>
              <a:fillRef idx="0"/>
              <a:effectRef idx="0"/>
              <a:fontRef idx="minor"/>
            </p:style>
          </p:sp>
          <p:sp>
            <p:nvSpPr>
              <p:cNvPr id="1381" name="CustomShape 26"/>
              <p:cNvSpPr/>
              <p:nvPr/>
            </p:nvSpPr>
            <p:spPr>
              <a:xfrm>
                <a:off x="4191120" y="3320280"/>
                <a:ext cx="1445760" cy="520560"/>
              </a:xfrm>
              <a:prstGeom prst="rect">
                <a:avLst/>
              </a:prstGeom>
              <a:noFill/>
              <a:ln w="9360">
                <a:noFill/>
              </a:ln>
            </p:spPr>
            <p:style>
              <a:lnRef idx="0"/>
              <a:fillRef idx="0"/>
              <a:effectRef idx="0"/>
              <a:fontRef idx="minor"/>
            </p:style>
            <p:txBody>
              <a:bodyPr lIns="90000" rIns="90000" tIns="46800" bIns="46800" anchor="ctr"/>
              <a:p>
                <a:pPr algn="ctr">
                  <a:lnSpc>
                    <a:spcPct val="100000"/>
                  </a:lnSpc>
                </a:pPr>
                <a:r>
                  <a:rPr b="1" lang="en-IN" sz="1400" spc="-1" strike="noStrike">
                    <a:solidFill>
                      <a:srgbClr val="000000"/>
                    </a:solidFill>
                    <a:latin typeface="Verdana"/>
                  </a:rPr>
                  <a:t>Process 2 </a:t>
                </a:r>
                <a:endParaRPr b="0" lang="en-IN" sz="1400" spc="-1" strike="noStrike">
                  <a:latin typeface="Arial"/>
                </a:endParaRPr>
              </a:p>
              <a:p>
                <a:pPr algn="ctr">
                  <a:lnSpc>
                    <a:spcPct val="100000"/>
                  </a:lnSpc>
                </a:pPr>
                <a:r>
                  <a:rPr b="1" lang="en-IN" sz="1400" spc="-1" strike="noStrike">
                    <a:solidFill>
                      <a:srgbClr val="000000"/>
                    </a:solidFill>
                    <a:latin typeface="Verdana"/>
                  </a:rPr>
                  <a:t>DS</a:t>
                </a:r>
                <a:endParaRPr b="0" lang="en-IN" sz="1400" spc="-1" strike="noStrike">
                  <a:latin typeface="Arial"/>
                </a:endParaRPr>
              </a:p>
            </p:txBody>
          </p:sp>
        </p:grpSp>
      </p:grpSp>
      <p:grpSp>
        <p:nvGrpSpPr>
          <p:cNvPr id="1382" name="Group 27"/>
          <p:cNvGrpSpPr/>
          <p:nvPr/>
        </p:nvGrpSpPr>
        <p:grpSpPr>
          <a:xfrm>
            <a:off x="4191120" y="3886200"/>
            <a:ext cx="1445760" cy="607680"/>
            <a:chOff x="4191120" y="3886200"/>
            <a:chExt cx="1445760" cy="607680"/>
          </a:xfrm>
        </p:grpSpPr>
        <p:sp>
          <p:nvSpPr>
            <p:cNvPr id="1383" name="CustomShape 28"/>
            <p:cNvSpPr/>
            <p:nvPr/>
          </p:nvSpPr>
          <p:spPr>
            <a:xfrm>
              <a:off x="4191120" y="3886200"/>
              <a:ext cx="1445760" cy="607680"/>
            </a:xfrm>
            <a:prstGeom prst="roundRect">
              <a:avLst>
                <a:gd name="adj" fmla="val 259"/>
              </a:avLst>
            </a:prstGeom>
            <a:solidFill>
              <a:srgbClr val="808000"/>
            </a:solidFill>
            <a:ln w="9360">
              <a:solidFill>
                <a:srgbClr val="333333"/>
              </a:solidFill>
              <a:round/>
            </a:ln>
          </p:spPr>
          <p:style>
            <a:lnRef idx="0"/>
            <a:fillRef idx="0"/>
            <a:effectRef idx="0"/>
            <a:fontRef idx="minor"/>
          </p:style>
        </p:sp>
        <p:grpSp>
          <p:nvGrpSpPr>
            <p:cNvPr id="1384" name="Group 29"/>
            <p:cNvGrpSpPr/>
            <p:nvPr/>
          </p:nvGrpSpPr>
          <p:grpSpPr>
            <a:xfrm>
              <a:off x="4191120" y="3886200"/>
              <a:ext cx="1445760" cy="607680"/>
              <a:chOff x="4191120" y="3886200"/>
              <a:chExt cx="1445760" cy="607680"/>
            </a:xfrm>
          </p:grpSpPr>
          <p:sp>
            <p:nvSpPr>
              <p:cNvPr id="1385" name="CustomShape 30"/>
              <p:cNvSpPr/>
              <p:nvPr/>
            </p:nvSpPr>
            <p:spPr>
              <a:xfrm>
                <a:off x="4191120" y="3886200"/>
                <a:ext cx="1445760" cy="607680"/>
              </a:xfrm>
              <a:prstGeom prst="roundRect">
                <a:avLst>
                  <a:gd name="adj" fmla="val 259"/>
                </a:avLst>
              </a:prstGeom>
              <a:noFill/>
              <a:ln w="9360">
                <a:noFill/>
              </a:ln>
            </p:spPr>
            <p:style>
              <a:lnRef idx="0"/>
              <a:fillRef idx="0"/>
              <a:effectRef idx="0"/>
              <a:fontRef idx="minor"/>
            </p:style>
          </p:sp>
          <p:sp>
            <p:nvSpPr>
              <p:cNvPr id="1386" name="CustomShape 31"/>
              <p:cNvSpPr/>
              <p:nvPr/>
            </p:nvSpPr>
            <p:spPr>
              <a:xfrm>
                <a:off x="4191120" y="3929760"/>
                <a:ext cx="1445760" cy="520560"/>
              </a:xfrm>
              <a:prstGeom prst="rect">
                <a:avLst/>
              </a:prstGeom>
              <a:noFill/>
              <a:ln w="9360">
                <a:noFill/>
              </a:ln>
            </p:spPr>
            <p:style>
              <a:lnRef idx="0"/>
              <a:fillRef idx="0"/>
              <a:effectRef idx="0"/>
              <a:fontRef idx="minor"/>
            </p:style>
            <p:txBody>
              <a:bodyPr lIns="90000" rIns="90000" tIns="46800" bIns="46800" anchor="ctr"/>
              <a:p>
                <a:pPr algn="ctr">
                  <a:lnSpc>
                    <a:spcPct val="100000"/>
                  </a:lnSpc>
                </a:pPr>
                <a:r>
                  <a:rPr b="1" lang="en-IN" sz="1400" spc="-1" strike="noStrike">
                    <a:solidFill>
                      <a:srgbClr val="000000"/>
                    </a:solidFill>
                    <a:latin typeface="Verdana"/>
                  </a:rPr>
                  <a:t>Process 1 </a:t>
                </a:r>
                <a:endParaRPr b="0" lang="en-IN" sz="1400" spc="-1" strike="noStrike">
                  <a:latin typeface="Arial"/>
                </a:endParaRPr>
              </a:p>
              <a:p>
                <a:pPr algn="ctr">
                  <a:lnSpc>
                    <a:spcPct val="100000"/>
                  </a:lnSpc>
                </a:pPr>
                <a:r>
                  <a:rPr b="1" lang="en-IN" sz="1400" spc="-1" strike="noStrike">
                    <a:solidFill>
                      <a:srgbClr val="000000"/>
                    </a:solidFill>
                    <a:latin typeface="Verdana"/>
                  </a:rPr>
                  <a:t>SS</a:t>
                </a:r>
                <a:endParaRPr b="0" lang="en-IN" sz="1400" spc="-1" strike="noStrike">
                  <a:latin typeface="Arial"/>
                </a:endParaRPr>
              </a:p>
            </p:txBody>
          </p:sp>
        </p:grpSp>
      </p:grpSp>
      <p:grpSp>
        <p:nvGrpSpPr>
          <p:cNvPr id="1387" name="Group 32"/>
          <p:cNvGrpSpPr/>
          <p:nvPr/>
        </p:nvGrpSpPr>
        <p:grpSpPr>
          <a:xfrm>
            <a:off x="2590920" y="1125360"/>
            <a:ext cx="455400" cy="642960"/>
            <a:chOff x="2590920" y="1125360"/>
            <a:chExt cx="455400" cy="642960"/>
          </a:xfrm>
        </p:grpSpPr>
        <p:sp>
          <p:nvSpPr>
            <p:cNvPr id="1388" name="CustomShape 33"/>
            <p:cNvSpPr/>
            <p:nvPr/>
          </p:nvSpPr>
          <p:spPr>
            <a:xfrm>
              <a:off x="2590920" y="1390680"/>
              <a:ext cx="455400" cy="112320"/>
            </a:xfrm>
            <a:prstGeom prst="roundRect">
              <a:avLst>
                <a:gd name="adj" fmla="val 1426"/>
              </a:avLst>
            </a:prstGeom>
            <a:solidFill>
              <a:srgbClr val="ffcccc"/>
            </a:solidFill>
            <a:ln w="9360">
              <a:solidFill>
                <a:srgbClr val="333333"/>
              </a:solidFill>
              <a:round/>
            </a:ln>
          </p:spPr>
          <p:style>
            <a:lnRef idx="0"/>
            <a:fillRef idx="0"/>
            <a:effectRef idx="0"/>
            <a:fontRef idx="minor"/>
          </p:style>
        </p:sp>
        <p:grpSp>
          <p:nvGrpSpPr>
            <p:cNvPr id="1389" name="Group 34"/>
            <p:cNvGrpSpPr/>
            <p:nvPr/>
          </p:nvGrpSpPr>
          <p:grpSpPr>
            <a:xfrm>
              <a:off x="2590920" y="1125360"/>
              <a:ext cx="455400" cy="642960"/>
              <a:chOff x="2590920" y="1125360"/>
              <a:chExt cx="455400" cy="642960"/>
            </a:xfrm>
          </p:grpSpPr>
          <p:sp>
            <p:nvSpPr>
              <p:cNvPr id="1390" name="CustomShape 35"/>
              <p:cNvSpPr/>
              <p:nvPr/>
            </p:nvSpPr>
            <p:spPr>
              <a:xfrm>
                <a:off x="2590920" y="1390680"/>
                <a:ext cx="455400" cy="112320"/>
              </a:xfrm>
              <a:prstGeom prst="roundRect">
                <a:avLst>
                  <a:gd name="adj" fmla="val 1426"/>
                </a:avLst>
              </a:prstGeom>
              <a:noFill/>
              <a:ln w="9360">
                <a:noFill/>
              </a:ln>
            </p:spPr>
            <p:style>
              <a:lnRef idx="0"/>
              <a:fillRef idx="0"/>
              <a:effectRef idx="0"/>
              <a:fontRef idx="minor"/>
            </p:style>
          </p:sp>
          <p:sp>
            <p:nvSpPr>
              <p:cNvPr id="1391" name="CustomShape 36"/>
              <p:cNvSpPr/>
              <p:nvPr/>
            </p:nvSpPr>
            <p:spPr>
              <a:xfrm>
                <a:off x="2590920" y="1125360"/>
                <a:ext cx="455400" cy="642960"/>
              </a:xfrm>
              <a:prstGeom prst="rect">
                <a:avLst/>
              </a:prstGeom>
              <a:noFill/>
              <a:ln w="9360">
                <a:noFill/>
              </a:ln>
            </p:spPr>
            <p:style>
              <a:lnRef idx="0"/>
              <a:fillRef idx="0"/>
              <a:effectRef idx="0"/>
              <a:fontRef idx="minor"/>
            </p:style>
            <p:txBody>
              <a:bodyPr lIns="90000" rIns="90000" tIns="46800" bIns="46800" anchor="ctr" anchorCtr="1"/>
              <a:p>
                <a:pPr algn="ctr">
                  <a:lnSpc>
                    <a:spcPct val="100000"/>
                  </a:lnSpc>
                </a:pPr>
                <a:r>
                  <a:rPr b="0" lang="en-IN" sz="1800" spc="-1" strike="noStrike">
                    <a:solidFill>
                      <a:srgbClr val="000000"/>
                    </a:solidFill>
                    <a:latin typeface="Verdana"/>
                  </a:rPr>
                  <a:t>CS</a:t>
                </a:r>
                <a:endParaRPr b="0" lang="en-IN" sz="1800" spc="-1" strike="noStrike">
                  <a:latin typeface="Arial"/>
                </a:endParaRPr>
              </a:p>
            </p:txBody>
          </p:sp>
        </p:grpSp>
      </p:grpSp>
      <p:grpSp>
        <p:nvGrpSpPr>
          <p:cNvPr id="1392" name="Group 37"/>
          <p:cNvGrpSpPr/>
          <p:nvPr/>
        </p:nvGrpSpPr>
        <p:grpSpPr>
          <a:xfrm>
            <a:off x="2590920" y="2039760"/>
            <a:ext cx="455400" cy="642960"/>
            <a:chOff x="2590920" y="2039760"/>
            <a:chExt cx="455400" cy="642960"/>
          </a:xfrm>
        </p:grpSpPr>
        <p:sp>
          <p:nvSpPr>
            <p:cNvPr id="1393" name="CustomShape 38"/>
            <p:cNvSpPr/>
            <p:nvPr/>
          </p:nvSpPr>
          <p:spPr>
            <a:xfrm>
              <a:off x="2590920" y="2305080"/>
              <a:ext cx="455400" cy="112320"/>
            </a:xfrm>
            <a:prstGeom prst="roundRect">
              <a:avLst>
                <a:gd name="adj" fmla="val 1426"/>
              </a:avLst>
            </a:prstGeom>
            <a:solidFill>
              <a:srgbClr val="ffcccc"/>
            </a:solidFill>
            <a:ln w="9360">
              <a:solidFill>
                <a:srgbClr val="333333"/>
              </a:solidFill>
              <a:round/>
            </a:ln>
          </p:spPr>
          <p:style>
            <a:lnRef idx="0"/>
            <a:fillRef idx="0"/>
            <a:effectRef idx="0"/>
            <a:fontRef idx="minor"/>
          </p:style>
        </p:sp>
        <p:grpSp>
          <p:nvGrpSpPr>
            <p:cNvPr id="1394" name="Group 39"/>
            <p:cNvGrpSpPr/>
            <p:nvPr/>
          </p:nvGrpSpPr>
          <p:grpSpPr>
            <a:xfrm>
              <a:off x="2590920" y="2039760"/>
              <a:ext cx="455400" cy="642960"/>
              <a:chOff x="2590920" y="2039760"/>
              <a:chExt cx="455400" cy="642960"/>
            </a:xfrm>
          </p:grpSpPr>
          <p:sp>
            <p:nvSpPr>
              <p:cNvPr id="1395" name="CustomShape 40"/>
              <p:cNvSpPr/>
              <p:nvPr/>
            </p:nvSpPr>
            <p:spPr>
              <a:xfrm>
                <a:off x="2590920" y="2305080"/>
                <a:ext cx="455400" cy="112320"/>
              </a:xfrm>
              <a:prstGeom prst="roundRect">
                <a:avLst>
                  <a:gd name="adj" fmla="val 1426"/>
                </a:avLst>
              </a:prstGeom>
              <a:noFill/>
              <a:ln w="9360">
                <a:noFill/>
              </a:ln>
            </p:spPr>
            <p:style>
              <a:lnRef idx="0"/>
              <a:fillRef idx="0"/>
              <a:effectRef idx="0"/>
              <a:fontRef idx="minor"/>
            </p:style>
          </p:sp>
          <p:sp>
            <p:nvSpPr>
              <p:cNvPr id="1396" name="CustomShape 41"/>
              <p:cNvSpPr/>
              <p:nvPr/>
            </p:nvSpPr>
            <p:spPr>
              <a:xfrm>
                <a:off x="2590920" y="2039760"/>
                <a:ext cx="455400" cy="642960"/>
              </a:xfrm>
              <a:prstGeom prst="rect">
                <a:avLst/>
              </a:prstGeom>
              <a:noFill/>
              <a:ln w="9360">
                <a:noFill/>
              </a:ln>
            </p:spPr>
            <p:style>
              <a:lnRef idx="0"/>
              <a:fillRef idx="0"/>
              <a:effectRef idx="0"/>
              <a:fontRef idx="minor"/>
            </p:style>
            <p:txBody>
              <a:bodyPr lIns="90000" rIns="90000" tIns="46800" bIns="46800" anchor="ctr" anchorCtr="1"/>
              <a:p>
                <a:pPr algn="ctr">
                  <a:lnSpc>
                    <a:spcPct val="100000"/>
                  </a:lnSpc>
                </a:pPr>
                <a:r>
                  <a:rPr b="0" lang="en-IN" sz="1800" spc="-1" strike="noStrike">
                    <a:solidFill>
                      <a:srgbClr val="000000"/>
                    </a:solidFill>
                    <a:latin typeface="Verdana"/>
                  </a:rPr>
                  <a:t>DS</a:t>
                </a:r>
                <a:endParaRPr b="0" lang="en-IN" sz="1800" spc="-1" strike="noStrike">
                  <a:latin typeface="Arial"/>
                </a:endParaRPr>
              </a:p>
            </p:txBody>
          </p:sp>
        </p:grpSp>
      </p:grpSp>
      <p:grpSp>
        <p:nvGrpSpPr>
          <p:cNvPr id="1397" name="Group 42"/>
          <p:cNvGrpSpPr/>
          <p:nvPr/>
        </p:nvGrpSpPr>
        <p:grpSpPr>
          <a:xfrm>
            <a:off x="2590920" y="3106440"/>
            <a:ext cx="455400" cy="642960"/>
            <a:chOff x="2590920" y="3106440"/>
            <a:chExt cx="455400" cy="642960"/>
          </a:xfrm>
        </p:grpSpPr>
        <p:sp>
          <p:nvSpPr>
            <p:cNvPr id="1398" name="CustomShape 43"/>
            <p:cNvSpPr/>
            <p:nvPr/>
          </p:nvSpPr>
          <p:spPr>
            <a:xfrm>
              <a:off x="2590920" y="3371760"/>
              <a:ext cx="455400" cy="112320"/>
            </a:xfrm>
            <a:prstGeom prst="roundRect">
              <a:avLst>
                <a:gd name="adj" fmla="val 1426"/>
              </a:avLst>
            </a:prstGeom>
            <a:solidFill>
              <a:srgbClr val="ffcccc"/>
            </a:solidFill>
            <a:ln w="9360">
              <a:solidFill>
                <a:srgbClr val="333333"/>
              </a:solidFill>
              <a:round/>
            </a:ln>
          </p:spPr>
          <p:style>
            <a:lnRef idx="0"/>
            <a:fillRef idx="0"/>
            <a:effectRef idx="0"/>
            <a:fontRef idx="minor"/>
          </p:style>
        </p:sp>
        <p:grpSp>
          <p:nvGrpSpPr>
            <p:cNvPr id="1399" name="Group 44"/>
            <p:cNvGrpSpPr/>
            <p:nvPr/>
          </p:nvGrpSpPr>
          <p:grpSpPr>
            <a:xfrm>
              <a:off x="2590920" y="3106440"/>
              <a:ext cx="455400" cy="642960"/>
              <a:chOff x="2590920" y="3106440"/>
              <a:chExt cx="455400" cy="642960"/>
            </a:xfrm>
          </p:grpSpPr>
          <p:sp>
            <p:nvSpPr>
              <p:cNvPr id="1400" name="CustomShape 45"/>
              <p:cNvSpPr/>
              <p:nvPr/>
            </p:nvSpPr>
            <p:spPr>
              <a:xfrm>
                <a:off x="2590920" y="3371760"/>
                <a:ext cx="455400" cy="112320"/>
              </a:xfrm>
              <a:prstGeom prst="roundRect">
                <a:avLst>
                  <a:gd name="adj" fmla="val 1426"/>
                </a:avLst>
              </a:prstGeom>
              <a:noFill/>
              <a:ln w="9360">
                <a:noFill/>
              </a:ln>
            </p:spPr>
            <p:style>
              <a:lnRef idx="0"/>
              <a:fillRef idx="0"/>
              <a:effectRef idx="0"/>
              <a:fontRef idx="minor"/>
            </p:style>
          </p:sp>
          <p:sp>
            <p:nvSpPr>
              <p:cNvPr id="1401" name="CustomShape 46"/>
              <p:cNvSpPr/>
              <p:nvPr/>
            </p:nvSpPr>
            <p:spPr>
              <a:xfrm>
                <a:off x="2590920" y="3106440"/>
                <a:ext cx="455400" cy="642960"/>
              </a:xfrm>
              <a:prstGeom prst="rect">
                <a:avLst/>
              </a:prstGeom>
              <a:noFill/>
              <a:ln w="9360">
                <a:noFill/>
              </a:ln>
            </p:spPr>
            <p:style>
              <a:lnRef idx="0"/>
              <a:fillRef idx="0"/>
              <a:effectRef idx="0"/>
              <a:fontRef idx="minor"/>
            </p:style>
            <p:txBody>
              <a:bodyPr lIns="90000" rIns="90000" tIns="46800" bIns="46800" anchor="ctr" anchorCtr="1"/>
              <a:p>
                <a:pPr algn="ctr">
                  <a:lnSpc>
                    <a:spcPct val="100000"/>
                  </a:lnSpc>
                </a:pPr>
                <a:r>
                  <a:rPr b="0" lang="en-IN" sz="1800" spc="-1" strike="noStrike">
                    <a:solidFill>
                      <a:srgbClr val="000000"/>
                    </a:solidFill>
                    <a:latin typeface="Verdana"/>
                  </a:rPr>
                  <a:t>SS</a:t>
                </a:r>
                <a:endParaRPr b="0" lang="en-IN" sz="1800" spc="-1" strike="noStrike">
                  <a:latin typeface="Arial"/>
                </a:endParaRPr>
              </a:p>
            </p:txBody>
          </p:sp>
        </p:grpSp>
      </p:grpSp>
      <p:sp>
        <p:nvSpPr>
          <p:cNvPr id="1402" name="Line 47"/>
          <p:cNvSpPr/>
          <p:nvPr/>
        </p:nvSpPr>
        <p:spPr>
          <a:xfrm flipV="1">
            <a:off x="3047760" y="834840"/>
            <a:ext cx="1143000" cy="615960"/>
          </a:xfrm>
          <a:prstGeom prst="line">
            <a:avLst/>
          </a:prstGeom>
          <a:ln w="9360">
            <a:solidFill>
              <a:srgbClr val="333333"/>
            </a:solidFill>
            <a:round/>
            <a:tailEnd len="med" type="triangle" w="med"/>
          </a:ln>
        </p:spPr>
        <p:style>
          <a:lnRef idx="0"/>
          <a:fillRef idx="0"/>
          <a:effectRef idx="0"/>
          <a:fontRef idx="minor"/>
        </p:style>
      </p:sp>
      <p:sp>
        <p:nvSpPr>
          <p:cNvPr id="1403" name="Line 48"/>
          <p:cNvSpPr/>
          <p:nvPr/>
        </p:nvSpPr>
        <p:spPr>
          <a:xfrm>
            <a:off x="3047760" y="3429000"/>
            <a:ext cx="1143000" cy="533160"/>
          </a:xfrm>
          <a:prstGeom prst="line">
            <a:avLst/>
          </a:prstGeom>
          <a:ln w="9360">
            <a:solidFill>
              <a:srgbClr val="333333"/>
            </a:solidFill>
            <a:round/>
            <a:tailEnd len="med" type="triangle" w="med"/>
          </a:ln>
        </p:spPr>
        <p:style>
          <a:lnRef idx="0"/>
          <a:fillRef idx="0"/>
          <a:effectRef idx="0"/>
          <a:fontRef idx="minor"/>
        </p:style>
      </p:sp>
      <p:sp>
        <p:nvSpPr>
          <p:cNvPr id="1404" name="CustomShape 49"/>
          <p:cNvSpPr/>
          <p:nvPr/>
        </p:nvSpPr>
        <p:spPr>
          <a:xfrm>
            <a:off x="228600" y="762120"/>
            <a:ext cx="2285640" cy="4865760"/>
          </a:xfrm>
          <a:prstGeom prst="rect">
            <a:avLst/>
          </a:prstGeom>
          <a:noFill/>
          <a:ln w="9360">
            <a:noFill/>
          </a:ln>
        </p:spPr>
        <p:style>
          <a:lnRef idx="0"/>
          <a:fillRef idx="0"/>
          <a:effectRef idx="0"/>
          <a:fontRef idx="minor"/>
        </p:style>
        <p:txBody>
          <a:bodyPr lIns="90000" rIns="90000" tIns="46800" bIns="46800"/>
          <a:p>
            <a:pPr>
              <a:lnSpc>
                <a:spcPct val="100000"/>
              </a:lnSpc>
              <a:spcBef>
                <a:spcPts val="1001"/>
              </a:spcBef>
            </a:pPr>
            <a:r>
              <a:rPr b="1" lang="en-IN" sz="1600" spc="-1" strike="noStrike">
                <a:solidFill>
                  <a:srgbClr val="000000"/>
                </a:solidFill>
                <a:latin typeface="Verdana"/>
              </a:rPr>
              <a:t>Process 1 should be prevented from loading CS, such that it can access the code of Process 2</a:t>
            </a:r>
            <a:endParaRPr b="0" lang="en-IN" sz="1600" spc="-1" strike="noStrike">
              <a:latin typeface="Arial"/>
            </a:endParaRPr>
          </a:p>
          <a:p>
            <a:pPr>
              <a:lnSpc>
                <a:spcPct val="100000"/>
              </a:lnSpc>
              <a:spcBef>
                <a:spcPts val="1001"/>
              </a:spcBef>
            </a:pPr>
            <a:r>
              <a:rPr b="1" lang="en-IN" sz="1600" spc="-1" strike="noStrike">
                <a:solidFill>
                  <a:srgbClr val="000000"/>
                </a:solidFill>
                <a:latin typeface="Verdana"/>
              </a:rPr>
              <a:t>Similarly for the DS,SS, ES, FS and GS</a:t>
            </a:r>
            <a:endParaRPr b="0" lang="en-IN" sz="1600" spc="-1" strike="noStrike">
              <a:latin typeface="Arial"/>
            </a:endParaRPr>
          </a:p>
          <a:p>
            <a:pPr>
              <a:lnSpc>
                <a:spcPct val="100000"/>
              </a:lnSpc>
              <a:spcBef>
                <a:spcPts val="1001"/>
              </a:spcBef>
            </a:pPr>
            <a:endParaRPr b="0" lang="en-IN" sz="1600" spc="-1" strike="noStrike">
              <a:latin typeface="Arial"/>
            </a:endParaRPr>
          </a:p>
          <a:p>
            <a:pPr>
              <a:lnSpc>
                <a:spcPct val="100000"/>
              </a:lnSpc>
              <a:spcBef>
                <a:spcPts val="1001"/>
              </a:spcBef>
            </a:pPr>
            <a:r>
              <a:rPr b="1" lang="en-IN" sz="1600" spc="-1" strike="noStrike">
                <a:solidFill>
                  <a:srgbClr val="000000"/>
                </a:solidFill>
                <a:latin typeface="Verdana"/>
              </a:rPr>
              <a:t>Privilege levels: [0-3] assigned to each segment.</a:t>
            </a:r>
            <a:endParaRPr b="0" lang="en-IN" sz="1600" spc="-1" strike="noStrike">
              <a:latin typeface="Arial"/>
            </a:endParaRPr>
          </a:p>
          <a:p>
            <a:pPr>
              <a:lnSpc>
                <a:spcPct val="100000"/>
              </a:lnSpc>
              <a:spcBef>
                <a:spcPts val="1001"/>
              </a:spcBef>
            </a:pPr>
            <a:r>
              <a:rPr b="1" lang="en-IN" sz="1600" spc="-1" strike="noStrike">
                <a:solidFill>
                  <a:srgbClr val="000000"/>
                </a:solidFill>
                <a:latin typeface="Verdana"/>
              </a:rPr>
              <a:t>0: Highest privilege</a:t>
            </a:r>
            <a:endParaRPr b="0" lang="en-IN" sz="1600" spc="-1" strike="noStrike">
              <a:latin typeface="Arial"/>
            </a:endParaRPr>
          </a:p>
          <a:p>
            <a:pPr>
              <a:lnSpc>
                <a:spcPct val="100000"/>
              </a:lnSpc>
              <a:spcBef>
                <a:spcPts val="1001"/>
              </a:spcBef>
            </a:pPr>
            <a:r>
              <a:rPr b="1" lang="en-IN" sz="1600" spc="-1" strike="noStrike">
                <a:solidFill>
                  <a:srgbClr val="000000"/>
                </a:solidFill>
                <a:latin typeface="Verdana"/>
              </a:rPr>
              <a:t>3: Lowest privilege</a:t>
            </a:r>
            <a:endParaRPr b="0" lang="en-IN" sz="1600" spc="-1" strike="noStrike">
              <a:latin typeface="Arial"/>
            </a:endParaRPr>
          </a:p>
        </p:txBody>
      </p:sp>
      <p:sp>
        <p:nvSpPr>
          <p:cNvPr id="1405" name="Line 50"/>
          <p:cNvSpPr/>
          <p:nvPr/>
        </p:nvSpPr>
        <p:spPr>
          <a:xfrm flipV="1">
            <a:off x="3047760" y="1444320"/>
            <a:ext cx="1143000" cy="844560"/>
          </a:xfrm>
          <a:prstGeom prst="line">
            <a:avLst/>
          </a:prstGeom>
          <a:ln w="9360">
            <a:solidFill>
              <a:srgbClr val="f62a08"/>
            </a:solidFill>
            <a:round/>
            <a:tailEnd len="med" type="triangle" w="med"/>
          </a:ln>
        </p:spPr>
        <p:style>
          <a:lnRef idx="0"/>
          <a:fillRef idx="0"/>
          <a:effectRef idx="0"/>
          <a:fontRef idx="minor"/>
        </p:style>
      </p:sp>
      <p:sp>
        <p:nvSpPr>
          <p:cNvPr id="1406" name="Line 51"/>
          <p:cNvSpPr/>
          <p:nvPr/>
        </p:nvSpPr>
        <p:spPr>
          <a:xfrm>
            <a:off x="3047760" y="1523880"/>
            <a:ext cx="1143000" cy="533520"/>
          </a:xfrm>
          <a:prstGeom prst="line">
            <a:avLst/>
          </a:prstGeom>
          <a:ln w="9360">
            <a:solidFill>
              <a:srgbClr val="333333"/>
            </a:solidFill>
            <a:round/>
            <a:tailEnd len="med" type="triangle" w="med"/>
          </a:ln>
        </p:spPr>
        <p:style>
          <a:lnRef idx="0"/>
          <a:fillRef idx="0"/>
          <a:effectRef idx="0"/>
          <a:fontRef idx="minor"/>
        </p:style>
      </p:sp>
      <p:sp>
        <p:nvSpPr>
          <p:cNvPr id="1407" name="Line 52"/>
          <p:cNvSpPr/>
          <p:nvPr/>
        </p:nvSpPr>
        <p:spPr>
          <a:xfrm>
            <a:off x="3047760" y="2514600"/>
            <a:ext cx="1143000" cy="761760"/>
          </a:xfrm>
          <a:prstGeom prst="line">
            <a:avLst/>
          </a:prstGeom>
          <a:ln w="9360">
            <a:solidFill>
              <a:srgbClr val="333333"/>
            </a:solidFill>
            <a:round/>
            <a:tailEnd len="med" type="triangle" w="med"/>
          </a:ln>
        </p:spPr>
        <p:style>
          <a:lnRef idx="0"/>
          <a:fillRef idx="0"/>
          <a:effectRef idx="0"/>
          <a:fontRef idx="minor"/>
        </p:style>
      </p:sp>
      <p:sp>
        <p:nvSpPr>
          <p:cNvPr id="1408" name="Line 53"/>
          <p:cNvSpPr/>
          <p:nvPr/>
        </p:nvSpPr>
        <p:spPr>
          <a:xfrm flipV="1">
            <a:off x="3047760" y="2663640"/>
            <a:ext cx="1143000" cy="615960"/>
          </a:xfrm>
          <a:prstGeom prst="line">
            <a:avLst/>
          </a:prstGeom>
          <a:ln w="9360">
            <a:solidFill>
              <a:srgbClr val="333333"/>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timing>
    <p:tnLst>
      <p:par>
        <p:cTn id="887" dur="indefinite" restart="never" nodeType="tmRoot">
          <p:childTnLst>
            <p:seq>
              <p:cTn id="888" dur="indefinite" nodeType="mainSeq">
                <p:childTnLst>
                  <p:par>
                    <p:cTn id="889" fill="hold">
                      <p:stCondLst>
                        <p:cond delay="0"/>
                      </p:stCondLst>
                      <p:childTnLst>
                        <p:par>
                          <p:cTn id="890" fill="hold">
                            <p:stCondLst>
                              <p:cond delay="0"/>
                            </p:stCondLst>
                            <p:childTnLst>
                              <p:par>
                                <p:cTn id="891" nodeType="afterEffect" fill="hold" presetClass="entr" presetID="2" presetSubtype="8">
                                  <p:stCondLst>
                                    <p:cond delay="0"/>
                                  </p:stCondLst>
                                  <p:childTnLst>
                                    <p:set>
                                      <p:cBhvr>
                                        <p:cTn id="892" dur="1" fill="hold">
                                          <p:stCondLst>
                                            <p:cond delay="0"/>
                                          </p:stCondLst>
                                        </p:cTn>
                                        <p:tgtEl>
                                          <p:spTgt spid="1404">
                                            <p:txEl>
                                              <p:pRg st="0" end="0"/>
                                            </p:txEl>
                                          </p:spTgt>
                                        </p:tgtEl>
                                        <p:attrNameLst>
                                          <p:attrName>style.visibility</p:attrName>
                                        </p:attrNameLst>
                                      </p:cBhvr>
                                      <p:to>
                                        <p:strVal val="visible"/>
                                      </p:to>
                                    </p:set>
                                    <p:anim calcmode="lin" valueType="num">
                                      <p:cBhvr additive="repl">
                                        <p:cTn id="893" dur="500" fill="hold"/>
                                        <p:tgtEl>
                                          <p:spTgt spid="1404">
                                            <p:txEl>
                                              <p:pRg st="0" end="0"/>
                                            </p:txEl>
                                          </p:spTgt>
                                        </p:tgtEl>
                                        <p:attrNameLst>
                                          <p:attrName>ppt_x</p:attrName>
                                        </p:attrNameLst>
                                      </p:cBhvr>
                                      <p:tavLst>
                                        <p:tav tm="0">
                                          <p:val>
                                            <p:strVal val="0-#ppt_w/2"/>
                                          </p:val>
                                        </p:tav>
                                        <p:tav tm="100000">
                                          <p:val>
                                            <p:strVal val="#ppt_x"/>
                                          </p:val>
                                        </p:tav>
                                      </p:tavLst>
                                    </p:anim>
                                    <p:anim calcmode="lin" valueType="num">
                                      <p:cBhvr additive="repl">
                                        <p:cTn id="894" dur="500" fill="hold"/>
                                        <p:tgtEl>
                                          <p:spTgt spid="1404">
                                            <p:txEl>
                                              <p:pRg st="0" end="0"/>
                                            </p:txEl>
                                          </p:spTgt>
                                        </p:tgtEl>
                                        <p:attrNameLst>
                                          <p:attrName>ppt_y</p:attrName>
                                        </p:attrNameLst>
                                      </p:cBhvr>
                                      <p:tavLst>
                                        <p:tav tm="0">
                                          <p:val>
                                            <p:strVal val="#ppt_y"/>
                                          </p:val>
                                        </p:tav>
                                        <p:tav tm="100000">
                                          <p:val>
                                            <p:strVal val="#ppt_y"/>
                                          </p:val>
                                        </p:tav>
                                      </p:tavLst>
                                    </p:anim>
                                    <p:animClr clrSpc="rgb">
                                      <p:cBhvr>
                                        <p:cTn id="895" dur="1" fill="hold"/>
                                        <p:tgtEl>
                                          <p:spTgt spid="1404">
                                            <p:txEl>
                                              <p:pRg st="0" end="0"/>
                                            </p:txEl>
                                          </p:spTgt>
                                        </p:tgtEl>
                                        <p:attrNameLst/>
                                      </p:cBhvr>
                                      <p:to>
                                        <a:srgbClr val="f62a08"/>
                                      </p:to>
                                    </p:animClr>
                                  </p:childTnLst>
                                </p:cTn>
                              </p:par>
                            </p:childTnLst>
                          </p:cTn>
                        </p:par>
                        <p:par>
                          <p:cTn id="896" fill="hold">
                            <p:stCondLst>
                              <p:cond delay="500"/>
                            </p:stCondLst>
                            <p:childTnLst>
                              <p:par>
                                <p:cTn id="897" nodeType="afterEffect" fill="hold" presetClass="entr" presetID="2" presetSubtype="8">
                                  <p:stCondLst>
                                    <p:cond delay="0"/>
                                  </p:stCondLst>
                                  <p:childTnLst>
                                    <p:set>
                                      <p:cBhvr>
                                        <p:cTn id="898" dur="1" fill="hold">
                                          <p:stCondLst>
                                            <p:cond delay="0"/>
                                          </p:stCondLst>
                                        </p:cTn>
                                        <p:tgtEl>
                                          <p:spTgt spid="1404">
                                            <p:txEl>
                                              <p:pRg st="1" end="1"/>
                                            </p:txEl>
                                          </p:spTgt>
                                        </p:tgtEl>
                                        <p:attrNameLst>
                                          <p:attrName>style.visibility</p:attrName>
                                        </p:attrNameLst>
                                      </p:cBhvr>
                                      <p:to>
                                        <p:strVal val="visible"/>
                                      </p:to>
                                    </p:set>
                                    <p:anim calcmode="lin" valueType="num">
                                      <p:cBhvr additive="repl">
                                        <p:cTn id="899" dur="500" fill="hold"/>
                                        <p:tgtEl>
                                          <p:spTgt spid="1404">
                                            <p:txEl>
                                              <p:pRg st="1" end="1"/>
                                            </p:txEl>
                                          </p:spTgt>
                                        </p:tgtEl>
                                        <p:attrNameLst>
                                          <p:attrName>ppt_x</p:attrName>
                                        </p:attrNameLst>
                                      </p:cBhvr>
                                      <p:tavLst>
                                        <p:tav tm="0">
                                          <p:val>
                                            <p:strVal val="0-#ppt_w/2"/>
                                          </p:val>
                                        </p:tav>
                                        <p:tav tm="100000">
                                          <p:val>
                                            <p:strVal val="#ppt_x"/>
                                          </p:val>
                                        </p:tav>
                                      </p:tavLst>
                                    </p:anim>
                                    <p:anim calcmode="lin" valueType="num">
                                      <p:cBhvr additive="repl">
                                        <p:cTn id="900" dur="500" fill="hold"/>
                                        <p:tgtEl>
                                          <p:spTgt spid="1404">
                                            <p:txEl>
                                              <p:pRg st="1" end="1"/>
                                            </p:txEl>
                                          </p:spTgt>
                                        </p:tgtEl>
                                        <p:attrNameLst>
                                          <p:attrName>ppt_y</p:attrName>
                                        </p:attrNameLst>
                                      </p:cBhvr>
                                      <p:tavLst>
                                        <p:tav tm="0">
                                          <p:val>
                                            <p:strVal val="#ppt_y"/>
                                          </p:val>
                                        </p:tav>
                                        <p:tav tm="100000">
                                          <p:val>
                                            <p:strVal val="#ppt_y"/>
                                          </p:val>
                                        </p:tav>
                                      </p:tavLst>
                                    </p:anim>
                                    <p:animClr clrSpc="rgb">
                                      <p:cBhvr>
                                        <p:cTn id="901" dur="1" fill="hold"/>
                                        <p:tgtEl>
                                          <p:spTgt spid="1404">
                                            <p:txEl>
                                              <p:pRg st="1" end="1"/>
                                            </p:txEl>
                                          </p:spTgt>
                                        </p:tgtEl>
                                        <p:attrNameLst/>
                                      </p:cBhvr>
                                      <p:to>
                                        <a:srgbClr val="f62a08"/>
                                      </p:to>
                                    </p:animClr>
                                  </p:childTnLst>
                                </p:cTn>
                              </p:par>
                            </p:childTnLst>
                          </p:cTn>
                        </p:par>
                        <p:par>
                          <p:cTn id="902" fill="hold">
                            <p:stCondLst>
                              <p:cond delay="1000"/>
                            </p:stCondLst>
                            <p:childTnLst>
                              <p:par>
                                <p:cTn id="903" nodeType="afterEffect" fill="hold" presetClass="entr" presetID="2" presetSubtype="8">
                                  <p:stCondLst>
                                    <p:cond delay="0"/>
                                  </p:stCondLst>
                                  <p:childTnLst>
                                    <p:set>
                                      <p:cBhvr>
                                        <p:cTn id="904" dur="1" fill="hold">
                                          <p:stCondLst>
                                            <p:cond delay="0"/>
                                          </p:stCondLst>
                                        </p:cTn>
                                        <p:tgtEl>
                                          <p:spTgt spid="1404">
                                            <p:txEl>
                                              <p:pRg st="3" end="3"/>
                                            </p:txEl>
                                          </p:spTgt>
                                        </p:tgtEl>
                                        <p:attrNameLst>
                                          <p:attrName>style.visibility</p:attrName>
                                        </p:attrNameLst>
                                      </p:cBhvr>
                                      <p:to>
                                        <p:strVal val="visible"/>
                                      </p:to>
                                    </p:set>
                                    <p:anim calcmode="lin" valueType="num">
                                      <p:cBhvr additive="repl">
                                        <p:cTn id="905" dur="500" fill="hold"/>
                                        <p:tgtEl>
                                          <p:spTgt spid="1404">
                                            <p:txEl>
                                              <p:pRg st="3" end="3"/>
                                            </p:txEl>
                                          </p:spTgt>
                                        </p:tgtEl>
                                        <p:attrNameLst>
                                          <p:attrName>ppt_x</p:attrName>
                                        </p:attrNameLst>
                                      </p:cBhvr>
                                      <p:tavLst>
                                        <p:tav tm="0">
                                          <p:val>
                                            <p:strVal val="0-#ppt_w/2"/>
                                          </p:val>
                                        </p:tav>
                                        <p:tav tm="100000">
                                          <p:val>
                                            <p:strVal val="#ppt_x"/>
                                          </p:val>
                                        </p:tav>
                                      </p:tavLst>
                                    </p:anim>
                                    <p:anim calcmode="lin" valueType="num">
                                      <p:cBhvr additive="repl">
                                        <p:cTn id="906" dur="500" fill="hold"/>
                                        <p:tgtEl>
                                          <p:spTgt spid="1404">
                                            <p:txEl>
                                              <p:pRg st="3" end="3"/>
                                            </p:txEl>
                                          </p:spTgt>
                                        </p:tgtEl>
                                        <p:attrNameLst>
                                          <p:attrName>ppt_y</p:attrName>
                                        </p:attrNameLst>
                                      </p:cBhvr>
                                      <p:tavLst>
                                        <p:tav tm="0">
                                          <p:val>
                                            <p:strVal val="#ppt_y"/>
                                          </p:val>
                                        </p:tav>
                                        <p:tav tm="100000">
                                          <p:val>
                                            <p:strVal val="#ppt_y"/>
                                          </p:val>
                                        </p:tav>
                                      </p:tavLst>
                                    </p:anim>
                                    <p:animClr clrSpc="rgb">
                                      <p:cBhvr>
                                        <p:cTn id="907" dur="1" fill="hold"/>
                                        <p:tgtEl>
                                          <p:spTgt spid="1404">
                                            <p:txEl>
                                              <p:pRg st="3" end="3"/>
                                            </p:txEl>
                                          </p:spTgt>
                                        </p:tgtEl>
                                        <p:attrNameLst/>
                                      </p:cBhvr>
                                      <p:to>
                                        <a:srgbClr val="f62a08"/>
                                      </p:to>
                                    </p:animClr>
                                  </p:childTnLst>
                                </p:cTn>
                              </p:par>
                            </p:childTnLst>
                          </p:cTn>
                        </p:par>
                        <p:par>
                          <p:cTn id="908" fill="hold">
                            <p:stCondLst>
                              <p:cond delay="1500"/>
                            </p:stCondLst>
                            <p:childTnLst>
                              <p:par>
                                <p:cTn id="909" nodeType="afterEffect" fill="hold" presetClass="entr" presetID="2" presetSubtype="8">
                                  <p:stCondLst>
                                    <p:cond delay="0"/>
                                  </p:stCondLst>
                                  <p:childTnLst>
                                    <p:set>
                                      <p:cBhvr>
                                        <p:cTn id="910" dur="1" fill="hold">
                                          <p:stCondLst>
                                            <p:cond delay="0"/>
                                          </p:stCondLst>
                                        </p:cTn>
                                        <p:tgtEl>
                                          <p:spTgt spid="1404">
                                            <p:txEl>
                                              <p:pRg st="4" end="4"/>
                                            </p:txEl>
                                          </p:spTgt>
                                        </p:tgtEl>
                                        <p:attrNameLst>
                                          <p:attrName>style.visibility</p:attrName>
                                        </p:attrNameLst>
                                      </p:cBhvr>
                                      <p:to>
                                        <p:strVal val="visible"/>
                                      </p:to>
                                    </p:set>
                                    <p:anim calcmode="lin" valueType="num">
                                      <p:cBhvr additive="repl">
                                        <p:cTn id="911" dur="500" fill="hold"/>
                                        <p:tgtEl>
                                          <p:spTgt spid="1404">
                                            <p:txEl>
                                              <p:pRg st="4" end="4"/>
                                            </p:txEl>
                                          </p:spTgt>
                                        </p:tgtEl>
                                        <p:attrNameLst>
                                          <p:attrName>ppt_x</p:attrName>
                                        </p:attrNameLst>
                                      </p:cBhvr>
                                      <p:tavLst>
                                        <p:tav tm="0">
                                          <p:val>
                                            <p:strVal val="0-#ppt_w/2"/>
                                          </p:val>
                                        </p:tav>
                                        <p:tav tm="100000">
                                          <p:val>
                                            <p:strVal val="#ppt_x"/>
                                          </p:val>
                                        </p:tav>
                                      </p:tavLst>
                                    </p:anim>
                                    <p:anim calcmode="lin" valueType="num">
                                      <p:cBhvr additive="repl">
                                        <p:cTn id="912" dur="500" fill="hold"/>
                                        <p:tgtEl>
                                          <p:spTgt spid="1404">
                                            <p:txEl>
                                              <p:pRg st="4" end="4"/>
                                            </p:txEl>
                                          </p:spTgt>
                                        </p:tgtEl>
                                        <p:attrNameLst>
                                          <p:attrName>ppt_y</p:attrName>
                                        </p:attrNameLst>
                                      </p:cBhvr>
                                      <p:tavLst>
                                        <p:tav tm="0">
                                          <p:val>
                                            <p:strVal val="#ppt_y"/>
                                          </p:val>
                                        </p:tav>
                                        <p:tav tm="100000">
                                          <p:val>
                                            <p:strVal val="#ppt_y"/>
                                          </p:val>
                                        </p:tav>
                                      </p:tavLst>
                                    </p:anim>
                                    <p:animClr clrSpc="rgb">
                                      <p:cBhvr>
                                        <p:cTn id="913" dur="1" fill="hold"/>
                                        <p:tgtEl>
                                          <p:spTgt spid="1404">
                                            <p:txEl>
                                              <p:pRg st="4" end="4"/>
                                            </p:txEl>
                                          </p:spTgt>
                                        </p:tgtEl>
                                        <p:attrNameLst/>
                                      </p:cBhvr>
                                      <p:to>
                                        <a:srgbClr val="f62a08"/>
                                      </p:to>
                                    </p:animClr>
                                  </p:childTnLst>
                                </p:cTn>
                              </p:par>
                            </p:childTnLst>
                          </p:cTn>
                        </p:par>
                        <p:par>
                          <p:cTn id="914" fill="hold">
                            <p:stCondLst>
                              <p:cond delay="2000"/>
                            </p:stCondLst>
                            <p:childTnLst>
                              <p:par>
                                <p:cTn id="915" nodeType="afterEffect" fill="hold" presetClass="entr" presetID="2" presetSubtype="8">
                                  <p:stCondLst>
                                    <p:cond delay="0"/>
                                  </p:stCondLst>
                                  <p:childTnLst>
                                    <p:set>
                                      <p:cBhvr>
                                        <p:cTn id="916" dur="1" fill="hold">
                                          <p:stCondLst>
                                            <p:cond delay="0"/>
                                          </p:stCondLst>
                                        </p:cTn>
                                        <p:tgtEl>
                                          <p:spTgt spid="1404">
                                            <p:txEl>
                                              <p:pRg st="5" end="5"/>
                                            </p:txEl>
                                          </p:spTgt>
                                        </p:tgtEl>
                                        <p:attrNameLst>
                                          <p:attrName>style.visibility</p:attrName>
                                        </p:attrNameLst>
                                      </p:cBhvr>
                                      <p:to>
                                        <p:strVal val="visible"/>
                                      </p:to>
                                    </p:set>
                                    <p:anim calcmode="lin" valueType="num">
                                      <p:cBhvr additive="repl">
                                        <p:cTn id="917" dur="500" fill="hold"/>
                                        <p:tgtEl>
                                          <p:spTgt spid="1404">
                                            <p:txEl>
                                              <p:pRg st="5" end="5"/>
                                            </p:txEl>
                                          </p:spTgt>
                                        </p:tgtEl>
                                        <p:attrNameLst>
                                          <p:attrName>ppt_x</p:attrName>
                                        </p:attrNameLst>
                                      </p:cBhvr>
                                      <p:tavLst>
                                        <p:tav tm="0">
                                          <p:val>
                                            <p:strVal val="0-#ppt_w/2"/>
                                          </p:val>
                                        </p:tav>
                                        <p:tav tm="100000">
                                          <p:val>
                                            <p:strVal val="#ppt_x"/>
                                          </p:val>
                                        </p:tav>
                                      </p:tavLst>
                                    </p:anim>
                                    <p:anim calcmode="lin" valueType="num">
                                      <p:cBhvr additive="repl">
                                        <p:cTn id="918" dur="500" fill="hold"/>
                                        <p:tgtEl>
                                          <p:spTgt spid="1404">
                                            <p:txEl>
                                              <p:pRg st="5" end="5"/>
                                            </p:txEl>
                                          </p:spTgt>
                                        </p:tgtEl>
                                        <p:attrNameLst>
                                          <p:attrName>ppt_y</p:attrName>
                                        </p:attrNameLst>
                                      </p:cBhvr>
                                      <p:tavLst>
                                        <p:tav tm="0">
                                          <p:val>
                                            <p:strVal val="#ppt_y"/>
                                          </p:val>
                                        </p:tav>
                                        <p:tav tm="100000">
                                          <p:val>
                                            <p:strVal val="#ppt_y"/>
                                          </p:val>
                                        </p:tav>
                                      </p:tavLst>
                                    </p:anim>
                                    <p:animClr clrSpc="rgb">
                                      <p:cBhvr>
                                        <p:cTn id="919" dur="1" fill="hold"/>
                                        <p:tgtEl>
                                          <p:spTgt spid="1404">
                                            <p:txEl>
                                              <p:pRg st="5" end="5"/>
                                            </p:txEl>
                                          </p:spTgt>
                                        </p:tgtEl>
                                        <p:attrNameLst/>
                                      </p:cBhvr>
                                      <p:to>
                                        <a:srgbClr val="f62a08"/>
                                      </p:to>
                                    </p:animClr>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9" name="TextShape 1"/>
          <p:cNvSpPr txBox="1"/>
          <p:nvPr/>
        </p:nvSpPr>
        <p:spPr>
          <a:xfrm>
            <a:off x="2895480" y="110880"/>
            <a:ext cx="6019560" cy="487080"/>
          </a:xfrm>
          <a:prstGeom prst="rect">
            <a:avLst/>
          </a:prstGeom>
          <a:noFill/>
          <a:ln>
            <a:noFill/>
          </a:ln>
        </p:spPr>
        <p:txBody>
          <a:bodyPr anchor="ctr">
            <a:normAutofit/>
          </a:bodyPr>
          <a:p>
            <a:pPr>
              <a:lnSpc>
                <a:spcPct val="100000"/>
              </a:lnSpc>
            </a:pPr>
            <a:r>
              <a:rPr b="1" lang="en-US" sz="2000" spc="-1" strike="noStrike">
                <a:solidFill>
                  <a:srgbClr val="ff0066"/>
                </a:solidFill>
                <a:latin typeface="Verdana"/>
                <a:ea typeface="Verdana"/>
              </a:rPr>
              <a:t>Architecture</a:t>
            </a:r>
            <a:endParaRPr b="0" lang="en-US" sz="2000" spc="-1" strike="noStrike">
              <a:solidFill>
                <a:srgbClr val="000000"/>
              </a:solidFill>
              <a:latin typeface="Verdana"/>
            </a:endParaRPr>
          </a:p>
        </p:txBody>
      </p:sp>
      <p:sp>
        <p:nvSpPr>
          <p:cNvPr id="1410" name="CustomShape 2"/>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1411" name="TextShape 3"/>
          <p:cNvSpPr txBox="1"/>
          <p:nvPr/>
        </p:nvSpPr>
        <p:spPr>
          <a:xfrm>
            <a:off x="6553080" y="6356520"/>
            <a:ext cx="2133360" cy="364680"/>
          </a:xfrm>
          <a:prstGeom prst="rect">
            <a:avLst/>
          </a:prstGeom>
          <a:noFill/>
          <a:ln>
            <a:noFill/>
          </a:ln>
        </p:spPr>
        <p:txBody>
          <a:bodyPr anchor="ctr"/>
          <a:p>
            <a:pPr algn="r">
              <a:lnSpc>
                <a:spcPct val="100000"/>
              </a:lnSpc>
            </a:pPr>
            <a:fld id="{EF8F97FC-87F8-4F9E-BB76-5415FF0FF235}" type="slidenum">
              <a:rPr b="0" lang="en-IN" sz="1200" spc="-1" strike="noStrike">
                <a:solidFill>
                  <a:srgbClr val="8b8b8b"/>
                </a:solidFill>
                <a:latin typeface="Verdana"/>
                <a:ea typeface="Verdana"/>
              </a:rPr>
              <a:t>79</a:t>
            </a:fld>
            <a:endParaRPr b="0" lang="en-IN" sz="1200" spc="-1" strike="noStrike">
              <a:latin typeface="Times New Roman"/>
            </a:endParaRPr>
          </a:p>
        </p:txBody>
      </p:sp>
      <p:sp>
        <p:nvSpPr>
          <p:cNvPr id="1412" name="CustomShape 4"/>
          <p:cNvSpPr/>
          <p:nvPr/>
        </p:nvSpPr>
        <p:spPr>
          <a:xfrm>
            <a:off x="5239440" y="152280"/>
            <a:ext cx="3657240" cy="3646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800" spc="-1" strike="noStrike">
                <a:solidFill>
                  <a:srgbClr val="000000"/>
                </a:solidFill>
                <a:latin typeface="Verdana"/>
                <a:ea typeface="Verdana"/>
              </a:rPr>
              <a:t>Bus Interface Unit (BIU)</a:t>
            </a:r>
            <a:endParaRPr b="0" lang="en-IN" sz="1800" spc="-1" strike="noStrike">
              <a:latin typeface="Arial"/>
            </a:endParaRPr>
          </a:p>
        </p:txBody>
      </p:sp>
      <p:sp>
        <p:nvSpPr>
          <p:cNvPr id="1413" name="CustomShape 5"/>
          <p:cNvSpPr/>
          <p:nvPr/>
        </p:nvSpPr>
        <p:spPr>
          <a:xfrm>
            <a:off x="6010560" y="824400"/>
            <a:ext cx="3047760" cy="685440"/>
          </a:xfrm>
          <a:prstGeom prst="borderCallout2">
            <a:avLst>
              <a:gd name="adj1" fmla="val 18750"/>
              <a:gd name="adj2" fmla="val -192"/>
              <a:gd name="adj3" fmla="val 18750"/>
              <a:gd name="adj4" fmla="val -16667"/>
              <a:gd name="adj5" fmla="val 90610"/>
              <a:gd name="adj6" fmla="val -60548"/>
            </a:avLst>
          </a:prstGeom>
          <a:solidFill>
            <a:srgbClr val="ff99ff"/>
          </a:solidFill>
          <a:ln w="3240">
            <a:solidFill>
              <a:srgbClr val="ff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400" spc="-1" strike="noStrike">
                <a:solidFill>
                  <a:srgbClr val="000000"/>
                </a:solidFill>
                <a:latin typeface="Verdana"/>
                <a:ea typeface="Verdana"/>
              </a:rPr>
              <a:t>Dedicated Adder to generate 20 bit address</a:t>
            </a:r>
            <a:endParaRPr b="0" lang="en-IN" sz="1400" spc="-1" strike="noStrike">
              <a:latin typeface="Arial"/>
            </a:endParaRPr>
          </a:p>
        </p:txBody>
      </p:sp>
      <p:sp>
        <p:nvSpPr>
          <p:cNvPr id="1414" name="CustomShape 6"/>
          <p:cNvSpPr/>
          <p:nvPr/>
        </p:nvSpPr>
        <p:spPr>
          <a:xfrm>
            <a:off x="6019920" y="1676520"/>
            <a:ext cx="3047760" cy="1676160"/>
          </a:xfrm>
          <a:prstGeom prst="borderCallout2">
            <a:avLst>
              <a:gd name="adj1" fmla="val 18750"/>
              <a:gd name="adj2" fmla="val -192"/>
              <a:gd name="adj3" fmla="val 18750"/>
              <a:gd name="adj4" fmla="val -16667"/>
              <a:gd name="adj5" fmla="val 54144"/>
              <a:gd name="adj6" fmla="val -58757"/>
            </a:avLst>
          </a:prstGeom>
          <a:solidFill>
            <a:srgbClr val="ff99ff"/>
          </a:solidFill>
          <a:ln w="3240">
            <a:solidFill>
              <a:srgbClr val="ff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400" spc="-1" strike="noStrike">
                <a:solidFill>
                  <a:srgbClr val="000000"/>
                </a:solidFill>
                <a:latin typeface="Verdana"/>
                <a:ea typeface="Verdana"/>
              </a:rPr>
              <a:t>Four 16-bit segment registers</a:t>
            </a:r>
            <a:endParaRPr b="0" lang="en-IN" sz="1400" spc="-1" strike="noStrike">
              <a:latin typeface="Arial"/>
            </a:endParaRPr>
          </a:p>
          <a:p>
            <a:pPr algn="ctr">
              <a:lnSpc>
                <a:spcPct val="100000"/>
              </a:lnSpc>
            </a:pPr>
            <a:endParaRPr b="0" lang="en-IN" sz="1400" spc="-1" strike="noStrike">
              <a:latin typeface="Arial"/>
            </a:endParaRPr>
          </a:p>
          <a:p>
            <a:pPr algn="ctr">
              <a:lnSpc>
                <a:spcPct val="100000"/>
              </a:lnSpc>
            </a:pPr>
            <a:r>
              <a:rPr b="1" lang="en-IN" sz="1400" spc="-1" strike="noStrike">
                <a:solidFill>
                  <a:srgbClr val="000000"/>
                </a:solidFill>
                <a:latin typeface="Verdana"/>
                <a:ea typeface="Verdana"/>
              </a:rPr>
              <a:t>Code Segment (CS)</a:t>
            </a:r>
            <a:endParaRPr b="0" lang="en-IN" sz="1400" spc="-1" strike="noStrike">
              <a:latin typeface="Arial"/>
            </a:endParaRPr>
          </a:p>
          <a:p>
            <a:pPr algn="ctr">
              <a:lnSpc>
                <a:spcPct val="100000"/>
              </a:lnSpc>
            </a:pPr>
            <a:r>
              <a:rPr b="1" lang="en-IN" sz="1400" spc="-1" strike="noStrike">
                <a:solidFill>
                  <a:srgbClr val="000000"/>
                </a:solidFill>
                <a:latin typeface="Verdana"/>
                <a:ea typeface="Verdana"/>
              </a:rPr>
              <a:t>Data Segment (DS)</a:t>
            </a:r>
            <a:endParaRPr b="0" lang="en-IN" sz="1400" spc="-1" strike="noStrike">
              <a:latin typeface="Arial"/>
            </a:endParaRPr>
          </a:p>
          <a:p>
            <a:pPr algn="ctr">
              <a:lnSpc>
                <a:spcPct val="100000"/>
              </a:lnSpc>
            </a:pPr>
            <a:r>
              <a:rPr b="1" lang="en-IN" sz="1400" spc="-1" strike="noStrike">
                <a:solidFill>
                  <a:srgbClr val="000000"/>
                </a:solidFill>
                <a:latin typeface="Verdana"/>
                <a:ea typeface="Verdana"/>
              </a:rPr>
              <a:t>Stack Segment (SS)</a:t>
            </a:r>
            <a:endParaRPr b="0" lang="en-IN" sz="1400" spc="-1" strike="noStrike">
              <a:latin typeface="Arial"/>
            </a:endParaRPr>
          </a:p>
          <a:p>
            <a:pPr algn="ctr">
              <a:lnSpc>
                <a:spcPct val="100000"/>
              </a:lnSpc>
            </a:pPr>
            <a:r>
              <a:rPr b="1" lang="en-IN" sz="1400" spc="-1" strike="noStrike">
                <a:solidFill>
                  <a:srgbClr val="000000"/>
                </a:solidFill>
                <a:latin typeface="Verdana"/>
                <a:ea typeface="Verdana"/>
              </a:rPr>
              <a:t>Extra Segment (ES)</a:t>
            </a:r>
            <a:endParaRPr b="0" lang="en-IN" sz="1400" spc="-1" strike="noStrike">
              <a:latin typeface="Arial"/>
            </a:endParaRPr>
          </a:p>
        </p:txBody>
      </p:sp>
      <p:pic>
        <p:nvPicPr>
          <p:cNvPr id="1415" name="Picture 2" descr=""/>
          <p:cNvPicPr/>
          <p:nvPr/>
        </p:nvPicPr>
        <p:blipFill>
          <a:blip r:embed="rId1"/>
          <a:stretch/>
        </p:blipFill>
        <p:spPr>
          <a:xfrm>
            <a:off x="25920" y="685800"/>
            <a:ext cx="5765040" cy="4296240"/>
          </a:xfrm>
          <a:prstGeom prst="rect">
            <a:avLst/>
          </a:prstGeom>
          <a:ln>
            <a:noFill/>
          </a:ln>
        </p:spPr>
      </p:pic>
      <p:sp>
        <p:nvSpPr>
          <p:cNvPr id="1416" name="CustomShape 7"/>
          <p:cNvSpPr/>
          <p:nvPr/>
        </p:nvSpPr>
        <p:spPr>
          <a:xfrm>
            <a:off x="6720120" y="6400800"/>
            <a:ext cx="1702080" cy="250200"/>
          </a:xfrm>
          <a:prstGeom prst="rect">
            <a:avLst/>
          </a:prstGeom>
          <a:noFill/>
          <a:ln>
            <a:noFill/>
          </a:ln>
        </p:spPr>
        <p:style>
          <a:lnRef idx="0"/>
          <a:fillRef idx="0"/>
          <a:effectRef idx="0"/>
          <a:fontRef idx="minor"/>
        </p:style>
        <p:txBody>
          <a:bodyPr wrap="none" lIns="90000" rIns="90000" tIns="45000" bIns="45000"/>
          <a:p>
            <a:pPr>
              <a:lnSpc>
                <a:spcPct val="100000"/>
              </a:lnSpc>
            </a:pPr>
            <a:r>
              <a:rPr b="0" lang="en-IN" sz="1050" spc="-1" strike="noStrike">
                <a:solidFill>
                  <a:srgbClr val="bfbfbf"/>
                </a:solidFill>
                <a:latin typeface="Verdana"/>
              </a:rPr>
              <a:t>Segment Registers &gt;&gt;</a:t>
            </a:r>
            <a:endParaRPr b="0" lang="en-IN" sz="1050" spc="-1" strike="noStrike">
              <a:latin typeface="Arial"/>
            </a:endParaRPr>
          </a:p>
        </p:txBody>
      </p:sp>
    </p:spTree>
  </p:cSld>
  <mc:AlternateContent>
    <mc:Choice Requires="p14">
      <p:transition spd="slow" p14:dur="2000"/>
    </mc:Choice>
    <mc:Fallback>
      <p:transition spd="slow"/>
    </mc:Fallback>
  </mc:AlternateContent>
  <p:timing>
    <p:tnLst>
      <p:par>
        <p:cTn id="920" dur="indefinite" restart="never" nodeType="tmRoot">
          <p:childTnLst>
            <p:seq>
              <p:cTn id="921"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8" name="TextShape 1"/>
          <p:cNvSpPr txBox="1"/>
          <p:nvPr/>
        </p:nvSpPr>
        <p:spPr>
          <a:xfrm>
            <a:off x="457200" y="0"/>
            <a:ext cx="8229240" cy="837720"/>
          </a:xfrm>
          <a:prstGeom prst="rect">
            <a:avLst/>
          </a:prstGeom>
          <a:noFill/>
          <a:ln>
            <a:noFill/>
          </a:ln>
        </p:spPr>
        <p:txBody>
          <a:bodyPr anchor="ctr"/>
          <a:p>
            <a:pPr algn="ctr">
              <a:lnSpc>
                <a:spcPct val="100000"/>
              </a:lnSpc>
            </a:pPr>
            <a:r>
              <a:rPr b="1" i="1" lang="en-US" sz="4400" spc="-1" strike="noStrike" u="sng">
                <a:solidFill>
                  <a:srgbClr val="ff0000"/>
                </a:solidFill>
                <a:uFillTx/>
                <a:latin typeface="Calibri"/>
              </a:rPr>
              <a:t>8085 Bus Structure</a:t>
            </a:r>
            <a:endParaRPr b="0" lang="en-US" sz="4400" spc="-1" strike="noStrike">
              <a:solidFill>
                <a:srgbClr val="000000"/>
              </a:solidFill>
              <a:latin typeface="Calibri"/>
            </a:endParaRPr>
          </a:p>
        </p:txBody>
      </p:sp>
      <p:sp>
        <p:nvSpPr>
          <p:cNvPr id="469" name="TextShape 2"/>
          <p:cNvSpPr txBox="1"/>
          <p:nvPr/>
        </p:nvSpPr>
        <p:spPr>
          <a:xfrm>
            <a:off x="457200" y="762120"/>
            <a:ext cx="8381520" cy="5714640"/>
          </a:xfrm>
          <a:prstGeom prst="rect">
            <a:avLst/>
          </a:prstGeom>
          <a:noFill/>
          <a:ln>
            <a:noFill/>
          </a:ln>
        </p:spPr>
        <p:txBody>
          <a:bodyPr>
            <a:normAutofit fontScale="49000"/>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Address Bus : </a:t>
            </a:r>
            <a:r>
              <a:rPr b="0" lang="en-US" sz="2800" spc="-1" strike="noStrike">
                <a:solidFill>
                  <a:srgbClr val="000000"/>
                </a:solidFill>
                <a:latin typeface="Calibri"/>
              </a:rPr>
              <a:t>Consists of 16 address lines: A</a:t>
            </a:r>
            <a:r>
              <a:rPr b="0" lang="en-US" sz="2800" spc="-1" strike="noStrike" baseline="-25000">
                <a:solidFill>
                  <a:srgbClr val="000000"/>
                </a:solidFill>
                <a:latin typeface="Calibri"/>
              </a:rPr>
              <a:t>0</a:t>
            </a:r>
            <a:r>
              <a:rPr b="0" lang="en-US" sz="2800" spc="-1" strike="noStrike">
                <a:solidFill>
                  <a:srgbClr val="000000"/>
                </a:solidFill>
                <a:latin typeface="Calibri"/>
              </a:rPr>
              <a:t> – A</a:t>
            </a:r>
            <a:r>
              <a:rPr b="0" lang="en-US" sz="2800" spc="-1" strike="noStrike" baseline="-25000">
                <a:solidFill>
                  <a:srgbClr val="000000"/>
                </a:solidFill>
                <a:latin typeface="Calibri"/>
              </a:rPr>
              <a:t>15</a:t>
            </a:r>
            <a:endParaRPr b="0" lang="en-US" sz="2800" spc="-1" strike="noStrike">
              <a:solidFill>
                <a:srgbClr val="000000"/>
              </a:solidFill>
              <a:latin typeface="Calibri"/>
            </a:endParaRPr>
          </a:p>
          <a:p>
            <a:pPr lvl="1" marL="743040" indent="-285480">
              <a:lnSpc>
                <a:spcPct val="100000"/>
              </a:lnSpc>
              <a:spcBef>
                <a:spcPts val="479"/>
              </a:spcBef>
              <a:buClr>
                <a:srgbClr val="000000"/>
              </a:buClr>
              <a:buFont typeface="Arial"/>
              <a:buChar char="–"/>
            </a:pPr>
            <a:r>
              <a:rPr b="0" lang="en-US" sz="2400" spc="-1" strike="noStrike">
                <a:solidFill>
                  <a:srgbClr val="000000"/>
                </a:solidFill>
                <a:latin typeface="Calibri"/>
              </a:rPr>
              <a:t>Address locations: 0000 (hex) – FFFF (hex)</a:t>
            </a:r>
            <a:endParaRPr b="0" lang="en-US" sz="24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400" spc="-1" strike="noStrike">
                <a:solidFill>
                  <a:srgbClr val="000000"/>
                </a:solidFill>
                <a:latin typeface="Calibri"/>
              </a:rPr>
              <a:t>Can access 64K ( = 2</a:t>
            </a:r>
            <a:r>
              <a:rPr b="0" lang="en-US" sz="2400" spc="-1" strike="noStrike" baseline="30000">
                <a:solidFill>
                  <a:srgbClr val="000000"/>
                </a:solidFill>
                <a:latin typeface="Calibri"/>
              </a:rPr>
              <a:t>16</a:t>
            </a:r>
            <a:r>
              <a:rPr b="0" lang="en-US" sz="2400" spc="-1" strike="noStrike">
                <a:solidFill>
                  <a:srgbClr val="000000"/>
                </a:solidFill>
                <a:latin typeface="Calibri"/>
              </a:rPr>
              <a:t> ) bytes of memory, </a:t>
            </a:r>
            <a:r>
              <a:rPr b="0" lang="en-US" sz="2800" spc="-1" strike="noStrike">
                <a:solidFill>
                  <a:srgbClr val="000000"/>
                </a:solidFill>
                <a:latin typeface="Calibri"/>
              </a:rPr>
              <a:t> each byte has 8 bits</a:t>
            </a:r>
            <a:endParaRPr b="0" lang="en-US" sz="28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Can access  64K </a:t>
            </a:r>
            <a:r>
              <a:rPr b="0" lang="en-US" sz="2800" spc="-1" strike="noStrike">
                <a:solidFill>
                  <a:srgbClr val="000000"/>
                </a:solidFill>
                <a:latin typeface="Symbol"/>
              </a:rPr>
              <a:t></a:t>
            </a:r>
            <a:r>
              <a:rPr b="0" lang="en-US" sz="2800" spc="-1" strike="noStrike">
                <a:solidFill>
                  <a:srgbClr val="000000"/>
                </a:solidFill>
                <a:latin typeface="Calibri"/>
              </a:rPr>
              <a:t> 8 bits of memory </a:t>
            </a:r>
            <a:endParaRPr b="0" lang="en-US" sz="28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400" spc="-1" strike="noStrike">
                <a:solidFill>
                  <a:srgbClr val="000000"/>
                </a:solidFill>
                <a:latin typeface="Calibri"/>
              </a:rPr>
              <a:t>Use memory to map I/O, </a:t>
            </a:r>
            <a:r>
              <a:rPr b="0" lang="en-US" sz="2800" spc="-1" strike="noStrike">
                <a:solidFill>
                  <a:srgbClr val="000000"/>
                </a:solidFill>
                <a:latin typeface="Calibri"/>
              </a:rPr>
              <a:t> Same instructions to use for accessing I/O devices and memory</a:t>
            </a:r>
            <a:endParaRPr b="0" lang="en-US" sz="28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Data Bus : Consists of 8 data lines: D</a:t>
            </a:r>
            <a:r>
              <a:rPr b="0" lang="en-US" sz="3200" spc="-1" strike="noStrike" baseline="-25000">
                <a:solidFill>
                  <a:srgbClr val="000000"/>
                </a:solidFill>
                <a:latin typeface="Calibri"/>
              </a:rPr>
              <a:t>0</a:t>
            </a:r>
            <a:r>
              <a:rPr b="0" lang="en-US" sz="3200" spc="-1" strike="noStrike">
                <a:solidFill>
                  <a:srgbClr val="000000"/>
                </a:solidFill>
                <a:latin typeface="Calibri"/>
              </a:rPr>
              <a:t> – D</a:t>
            </a:r>
            <a:r>
              <a:rPr b="0" lang="en-US" sz="3200" spc="-1" strike="noStrike" baseline="-25000">
                <a:solidFill>
                  <a:srgbClr val="000000"/>
                </a:solidFill>
                <a:latin typeface="Calibri"/>
              </a:rPr>
              <a:t>7</a:t>
            </a:r>
            <a:endParaRPr b="0" lang="en-US" sz="32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Operates in bidirectional mode</a:t>
            </a:r>
            <a:endParaRPr b="0" lang="en-US" sz="28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The data bits are sent from the MPU to I/O &amp; vice versa</a:t>
            </a:r>
            <a:endParaRPr b="0" lang="en-US" sz="28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Data range: 00 (hex) – FF (hex) </a:t>
            </a:r>
            <a:endParaRPr b="0" lang="en-US" sz="2800" spc="-1" strike="noStrike">
              <a:solidFill>
                <a:srgbClr val="000000"/>
              </a:solidFill>
              <a:latin typeface="Calibri"/>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Calibri"/>
              </a:rPr>
              <a:t>Control Bus: </a:t>
            </a:r>
            <a:endParaRPr b="0" lang="en-US" sz="3200" spc="-1" strike="noStrike">
              <a:solidFill>
                <a:srgbClr val="000000"/>
              </a:solidFill>
              <a:latin typeface="Calibri"/>
            </a:endParaRPr>
          </a:p>
          <a:p>
            <a:pPr lvl="1" marL="743040" indent="-285480">
              <a:lnSpc>
                <a:spcPct val="100000"/>
              </a:lnSpc>
              <a:spcBef>
                <a:spcPts val="561"/>
              </a:spcBef>
              <a:buClr>
                <a:srgbClr val="000000"/>
              </a:buClr>
              <a:buFont typeface="Arial"/>
              <a:buChar char="–"/>
            </a:pPr>
            <a:r>
              <a:rPr b="0" lang="en-US" sz="2800" spc="-1" strike="noStrike">
                <a:solidFill>
                  <a:srgbClr val="000000"/>
                </a:solidFill>
                <a:latin typeface="Calibri"/>
              </a:rPr>
              <a:t> </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15" dur="indefinite" restart="never" nodeType="tmRoot">
          <p:childTnLst>
            <p:seq>
              <p:cTn id="16" dur="indefinite" nodeType="mainSeq">
                <p:childTnLst>
                  <p:par>
                    <p:cTn id="17" fill="hold">
                      <p:stCondLst>
                        <p:cond delay="indefinite"/>
                      </p:stCondLst>
                      <p:childTnLst>
                        <p:par>
                          <p:cTn id="18" fill="hold">
                            <p:stCondLst>
                              <p:cond delay="0"/>
                            </p:stCondLst>
                            <p:childTnLst>
                              <p:par>
                                <p:cTn id="19" nodeType="clickEffect" fill="hold" presetClass="entr" presetID="3" presetSubtype="10">
                                  <p:stCondLst>
                                    <p:cond delay="0"/>
                                  </p:stCondLst>
                                  <p:childTnLst>
                                    <p:set>
                                      <p:cBhvr>
                                        <p:cTn id="20" dur="1" fill="hold">
                                          <p:stCondLst>
                                            <p:cond delay="0"/>
                                          </p:stCondLst>
                                        </p:cTn>
                                        <p:tgtEl>
                                          <p:spTgt spid="469">
                                            <p:txEl>
                                              <p:pRg st="0" end="0"/>
                                            </p:txEl>
                                          </p:spTgt>
                                        </p:tgtEl>
                                        <p:attrNameLst>
                                          <p:attrName>style.visibility</p:attrName>
                                        </p:attrNameLst>
                                      </p:cBhvr>
                                      <p:to>
                                        <p:strVal val="visible"/>
                                      </p:to>
                                    </p:set>
                                    <p:animEffect filter="blinds(horizontal)" transition="in">
                                      <p:cBhvr additive="repl">
                                        <p:cTn id="21" dur="500"/>
                                        <p:tgtEl>
                                          <p:spTgt spid="469">
                                            <p:txEl>
                                              <p:pRg st="0" end="0"/>
                                            </p:txEl>
                                          </p:spTgt>
                                        </p:tgtEl>
                                      </p:cBhvr>
                                    </p:animEffect>
                                  </p:childTnLst>
                                </p:cTn>
                              </p:par>
                              <p:par>
                                <p:cTn id="22" nodeType="withEffect" fill="hold" presetClass="entr" presetID="3" presetSubtype="10">
                                  <p:stCondLst>
                                    <p:cond delay="0"/>
                                  </p:stCondLst>
                                  <p:childTnLst>
                                    <p:set>
                                      <p:cBhvr>
                                        <p:cTn id="23" dur="1" fill="hold">
                                          <p:stCondLst>
                                            <p:cond delay="0"/>
                                          </p:stCondLst>
                                        </p:cTn>
                                        <p:tgtEl>
                                          <p:spTgt spid="469">
                                            <p:txEl>
                                              <p:pRg st="1" end="1"/>
                                            </p:txEl>
                                          </p:spTgt>
                                        </p:tgtEl>
                                        <p:attrNameLst>
                                          <p:attrName>style.visibility</p:attrName>
                                        </p:attrNameLst>
                                      </p:cBhvr>
                                      <p:to>
                                        <p:strVal val="visible"/>
                                      </p:to>
                                    </p:set>
                                    <p:animEffect filter="blinds(horizontal)" transition="in">
                                      <p:cBhvr additive="repl">
                                        <p:cTn id="24" dur="500"/>
                                        <p:tgtEl>
                                          <p:spTgt spid="469">
                                            <p:txEl>
                                              <p:pRg st="1" end="1"/>
                                            </p:txEl>
                                          </p:spTgt>
                                        </p:tgtEl>
                                      </p:cBhvr>
                                    </p:animEffect>
                                  </p:childTnLst>
                                </p:cTn>
                              </p:par>
                              <p:par>
                                <p:cTn id="25" nodeType="withEffect" fill="hold" presetClass="entr" presetID="3" presetSubtype="10">
                                  <p:stCondLst>
                                    <p:cond delay="0"/>
                                  </p:stCondLst>
                                  <p:childTnLst>
                                    <p:set>
                                      <p:cBhvr>
                                        <p:cTn id="26" dur="1" fill="hold">
                                          <p:stCondLst>
                                            <p:cond delay="0"/>
                                          </p:stCondLst>
                                        </p:cTn>
                                        <p:tgtEl>
                                          <p:spTgt spid="469">
                                            <p:txEl>
                                              <p:pRg st="2" end="2"/>
                                            </p:txEl>
                                          </p:spTgt>
                                        </p:tgtEl>
                                        <p:attrNameLst>
                                          <p:attrName>style.visibility</p:attrName>
                                        </p:attrNameLst>
                                      </p:cBhvr>
                                      <p:to>
                                        <p:strVal val="visible"/>
                                      </p:to>
                                    </p:set>
                                    <p:animEffect filter="blinds(horizontal)" transition="in">
                                      <p:cBhvr additive="repl">
                                        <p:cTn id="27" dur="500"/>
                                        <p:tgtEl>
                                          <p:spTgt spid="469">
                                            <p:txEl>
                                              <p:pRg st="2" end="2"/>
                                            </p:txEl>
                                          </p:spTgt>
                                        </p:tgtEl>
                                      </p:cBhvr>
                                    </p:animEffect>
                                  </p:childTnLst>
                                </p:cTn>
                              </p:par>
                              <p:par>
                                <p:cTn id="28" nodeType="withEffect" fill="hold" presetClass="entr" presetID="3" presetSubtype="10">
                                  <p:stCondLst>
                                    <p:cond delay="0"/>
                                  </p:stCondLst>
                                  <p:childTnLst>
                                    <p:set>
                                      <p:cBhvr>
                                        <p:cTn id="29" dur="1" fill="hold">
                                          <p:stCondLst>
                                            <p:cond delay="0"/>
                                          </p:stCondLst>
                                        </p:cTn>
                                        <p:tgtEl>
                                          <p:spTgt spid="469">
                                            <p:txEl>
                                              <p:pRg st="3" end="3"/>
                                            </p:txEl>
                                          </p:spTgt>
                                        </p:tgtEl>
                                        <p:attrNameLst>
                                          <p:attrName>style.visibility</p:attrName>
                                        </p:attrNameLst>
                                      </p:cBhvr>
                                      <p:to>
                                        <p:strVal val="visible"/>
                                      </p:to>
                                    </p:set>
                                    <p:animEffect filter="blinds(horizontal)" transition="in">
                                      <p:cBhvr additive="repl">
                                        <p:cTn id="30" dur="500"/>
                                        <p:tgtEl>
                                          <p:spTgt spid="469">
                                            <p:txEl>
                                              <p:pRg st="3" end="3"/>
                                            </p:txEl>
                                          </p:spTgt>
                                        </p:tgtEl>
                                      </p:cBhvr>
                                    </p:animEffect>
                                  </p:childTnLst>
                                </p:cTn>
                              </p:par>
                              <p:par>
                                <p:cTn id="31" nodeType="withEffect" fill="hold" presetClass="entr" presetID="3" presetSubtype="10">
                                  <p:stCondLst>
                                    <p:cond delay="0"/>
                                  </p:stCondLst>
                                  <p:childTnLst>
                                    <p:set>
                                      <p:cBhvr>
                                        <p:cTn id="32" dur="1" fill="hold">
                                          <p:stCondLst>
                                            <p:cond delay="0"/>
                                          </p:stCondLst>
                                        </p:cTn>
                                        <p:tgtEl>
                                          <p:spTgt spid="469">
                                            <p:txEl>
                                              <p:pRg st="4" end="4"/>
                                            </p:txEl>
                                          </p:spTgt>
                                        </p:tgtEl>
                                        <p:attrNameLst>
                                          <p:attrName>style.visibility</p:attrName>
                                        </p:attrNameLst>
                                      </p:cBhvr>
                                      <p:to>
                                        <p:strVal val="visible"/>
                                      </p:to>
                                    </p:set>
                                    <p:animEffect filter="blinds(horizontal)" transition="in">
                                      <p:cBhvr additive="repl">
                                        <p:cTn id="33" dur="500"/>
                                        <p:tgtEl>
                                          <p:spTgt spid="469">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nodeType="clickEffect" fill="hold" presetClass="entr" presetID="3" presetSubtype="10">
                                  <p:stCondLst>
                                    <p:cond delay="0"/>
                                  </p:stCondLst>
                                  <p:childTnLst>
                                    <p:set>
                                      <p:cBhvr>
                                        <p:cTn id="37" dur="1" fill="hold">
                                          <p:stCondLst>
                                            <p:cond delay="0"/>
                                          </p:stCondLst>
                                        </p:cTn>
                                        <p:tgtEl>
                                          <p:spTgt spid="469">
                                            <p:txEl>
                                              <p:pRg st="5" end="5"/>
                                            </p:txEl>
                                          </p:spTgt>
                                        </p:tgtEl>
                                        <p:attrNameLst>
                                          <p:attrName>style.visibility</p:attrName>
                                        </p:attrNameLst>
                                      </p:cBhvr>
                                      <p:to>
                                        <p:strVal val="visible"/>
                                      </p:to>
                                    </p:set>
                                    <p:animEffect filter="blinds(horizontal)" transition="in">
                                      <p:cBhvr additive="repl">
                                        <p:cTn id="38" dur="500"/>
                                        <p:tgtEl>
                                          <p:spTgt spid="469">
                                            <p:txEl>
                                              <p:pRg st="5" end="5"/>
                                            </p:txEl>
                                          </p:spTgt>
                                        </p:tgtEl>
                                      </p:cBhvr>
                                    </p:animEffect>
                                  </p:childTnLst>
                                </p:cTn>
                              </p:par>
                              <p:par>
                                <p:cTn id="39" nodeType="withEffect" fill="hold" presetClass="entr" presetID="3" presetSubtype="10">
                                  <p:stCondLst>
                                    <p:cond delay="0"/>
                                  </p:stCondLst>
                                  <p:childTnLst>
                                    <p:set>
                                      <p:cBhvr>
                                        <p:cTn id="40" dur="1" fill="hold">
                                          <p:stCondLst>
                                            <p:cond delay="0"/>
                                          </p:stCondLst>
                                        </p:cTn>
                                        <p:tgtEl>
                                          <p:spTgt spid="469">
                                            <p:txEl>
                                              <p:pRg st="6" end="6"/>
                                            </p:txEl>
                                          </p:spTgt>
                                        </p:tgtEl>
                                        <p:attrNameLst>
                                          <p:attrName>style.visibility</p:attrName>
                                        </p:attrNameLst>
                                      </p:cBhvr>
                                      <p:to>
                                        <p:strVal val="visible"/>
                                      </p:to>
                                    </p:set>
                                    <p:animEffect filter="blinds(horizontal)" transition="in">
                                      <p:cBhvr additive="repl">
                                        <p:cTn id="41" dur="500"/>
                                        <p:tgtEl>
                                          <p:spTgt spid="469">
                                            <p:txEl>
                                              <p:pRg st="6" end="6"/>
                                            </p:txEl>
                                          </p:spTgt>
                                        </p:tgtEl>
                                      </p:cBhvr>
                                    </p:animEffect>
                                  </p:childTnLst>
                                </p:cTn>
                              </p:par>
                              <p:par>
                                <p:cTn id="42" nodeType="withEffect" fill="hold" presetClass="entr" presetID="3" presetSubtype="10">
                                  <p:stCondLst>
                                    <p:cond delay="0"/>
                                  </p:stCondLst>
                                  <p:childTnLst>
                                    <p:set>
                                      <p:cBhvr>
                                        <p:cTn id="43" dur="1" fill="hold">
                                          <p:stCondLst>
                                            <p:cond delay="0"/>
                                          </p:stCondLst>
                                        </p:cTn>
                                        <p:tgtEl>
                                          <p:spTgt spid="469">
                                            <p:txEl>
                                              <p:pRg st="7" end="7"/>
                                            </p:txEl>
                                          </p:spTgt>
                                        </p:tgtEl>
                                        <p:attrNameLst>
                                          <p:attrName>style.visibility</p:attrName>
                                        </p:attrNameLst>
                                      </p:cBhvr>
                                      <p:to>
                                        <p:strVal val="visible"/>
                                      </p:to>
                                    </p:set>
                                    <p:animEffect filter="blinds(horizontal)" transition="in">
                                      <p:cBhvr additive="repl">
                                        <p:cTn id="44" dur="500"/>
                                        <p:tgtEl>
                                          <p:spTgt spid="469">
                                            <p:txEl>
                                              <p:pRg st="7" end="7"/>
                                            </p:txEl>
                                          </p:spTgt>
                                        </p:tgtEl>
                                      </p:cBhvr>
                                    </p:animEffect>
                                  </p:childTnLst>
                                </p:cTn>
                              </p:par>
                              <p:par>
                                <p:cTn id="45" nodeType="withEffect" fill="hold" presetClass="entr" presetID="3" presetSubtype="10">
                                  <p:stCondLst>
                                    <p:cond delay="0"/>
                                  </p:stCondLst>
                                  <p:childTnLst>
                                    <p:set>
                                      <p:cBhvr>
                                        <p:cTn id="46" dur="1" fill="hold">
                                          <p:stCondLst>
                                            <p:cond delay="0"/>
                                          </p:stCondLst>
                                        </p:cTn>
                                        <p:tgtEl>
                                          <p:spTgt spid="469">
                                            <p:txEl>
                                              <p:pRg st="8" end="8"/>
                                            </p:txEl>
                                          </p:spTgt>
                                        </p:tgtEl>
                                        <p:attrNameLst>
                                          <p:attrName>style.visibility</p:attrName>
                                        </p:attrNameLst>
                                      </p:cBhvr>
                                      <p:to>
                                        <p:strVal val="visible"/>
                                      </p:to>
                                    </p:set>
                                    <p:animEffect filter="blinds(horizontal)" transition="in">
                                      <p:cBhvr additive="repl">
                                        <p:cTn id="47" dur="500"/>
                                        <p:tgtEl>
                                          <p:spTgt spid="469">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nodeType="clickEffect" fill="hold" presetClass="entr" presetID="3" presetSubtype="10">
                                  <p:stCondLst>
                                    <p:cond delay="0"/>
                                  </p:stCondLst>
                                  <p:childTnLst>
                                    <p:set>
                                      <p:cBhvr>
                                        <p:cTn id="51" dur="1" fill="hold">
                                          <p:stCondLst>
                                            <p:cond delay="0"/>
                                          </p:stCondLst>
                                        </p:cTn>
                                        <p:tgtEl>
                                          <p:spTgt spid="469">
                                            <p:txEl>
                                              <p:pRg st="9" end="9"/>
                                            </p:txEl>
                                          </p:spTgt>
                                        </p:tgtEl>
                                        <p:attrNameLst>
                                          <p:attrName>style.visibility</p:attrName>
                                        </p:attrNameLst>
                                      </p:cBhvr>
                                      <p:to>
                                        <p:strVal val="visible"/>
                                      </p:to>
                                    </p:set>
                                    <p:animEffect filter="blinds(horizontal)" transition="in">
                                      <p:cBhvr additive="repl">
                                        <p:cTn id="52" dur="500"/>
                                        <p:tgtEl>
                                          <p:spTgt spid="469">
                                            <p:txEl>
                                              <p:pRg st="9" end="9"/>
                                            </p:txEl>
                                          </p:spTgt>
                                        </p:tgtEl>
                                      </p:cBhvr>
                                    </p:animEffect>
                                  </p:childTnLst>
                                </p:cTn>
                              </p:par>
                              <p:par>
                                <p:cTn id="53" nodeType="withEffect" fill="hold" presetClass="entr" presetID="3" presetSubtype="10">
                                  <p:stCondLst>
                                    <p:cond delay="0"/>
                                  </p:stCondLst>
                                  <p:childTnLst>
                                    <p:set>
                                      <p:cBhvr>
                                        <p:cTn id="54" dur="1" fill="hold">
                                          <p:stCondLst>
                                            <p:cond delay="0"/>
                                          </p:stCondLst>
                                        </p:cTn>
                                        <p:tgtEl>
                                          <p:spTgt spid="469">
                                            <p:txEl>
                                              <p:pRg st="10" end="10"/>
                                            </p:txEl>
                                          </p:spTgt>
                                        </p:tgtEl>
                                        <p:attrNameLst>
                                          <p:attrName>style.visibility</p:attrName>
                                        </p:attrNameLst>
                                      </p:cBhvr>
                                      <p:to>
                                        <p:strVal val="visible"/>
                                      </p:to>
                                    </p:set>
                                    <p:animEffect filter="blinds(horizontal)" transition="in">
                                      <p:cBhvr additive="repl">
                                        <p:cTn id="55" dur="500"/>
                                        <p:tgtEl>
                                          <p:spTgt spid="469">
                                            <p:txEl>
                                              <p:pRg st="10" end="10"/>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7" name="TextShape 1"/>
          <p:cNvSpPr txBox="1"/>
          <p:nvPr/>
        </p:nvSpPr>
        <p:spPr>
          <a:xfrm>
            <a:off x="2895480" y="110880"/>
            <a:ext cx="6019560" cy="487080"/>
          </a:xfrm>
          <a:prstGeom prst="rect">
            <a:avLst/>
          </a:prstGeom>
          <a:noFill/>
          <a:ln>
            <a:noFill/>
          </a:ln>
        </p:spPr>
        <p:txBody>
          <a:bodyPr anchor="ctr">
            <a:normAutofit/>
          </a:bodyPr>
          <a:p>
            <a:pPr>
              <a:lnSpc>
                <a:spcPct val="100000"/>
              </a:lnSpc>
            </a:pPr>
            <a:r>
              <a:rPr b="1" lang="en-US" sz="2000" spc="-1" strike="noStrike">
                <a:solidFill>
                  <a:srgbClr val="ff0066"/>
                </a:solidFill>
                <a:latin typeface="Verdana"/>
                <a:ea typeface="Verdana"/>
              </a:rPr>
              <a:t>Architecture</a:t>
            </a:r>
            <a:endParaRPr b="0" lang="en-US" sz="2000" spc="-1" strike="noStrike">
              <a:solidFill>
                <a:srgbClr val="000000"/>
              </a:solidFill>
              <a:latin typeface="Verdana"/>
            </a:endParaRPr>
          </a:p>
        </p:txBody>
      </p:sp>
      <p:sp>
        <p:nvSpPr>
          <p:cNvPr id="1418" name="CustomShape 2"/>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1419" name="TextShape 3"/>
          <p:cNvSpPr txBox="1"/>
          <p:nvPr/>
        </p:nvSpPr>
        <p:spPr>
          <a:xfrm>
            <a:off x="6553080" y="6356520"/>
            <a:ext cx="2133360" cy="364680"/>
          </a:xfrm>
          <a:prstGeom prst="rect">
            <a:avLst/>
          </a:prstGeom>
          <a:noFill/>
          <a:ln>
            <a:noFill/>
          </a:ln>
        </p:spPr>
        <p:txBody>
          <a:bodyPr anchor="ctr"/>
          <a:p>
            <a:pPr algn="r">
              <a:lnSpc>
                <a:spcPct val="100000"/>
              </a:lnSpc>
            </a:pPr>
            <a:fld id="{E871EFC6-DB7C-47AA-853E-050523A93EF2}" type="slidenum">
              <a:rPr b="0" lang="en-IN" sz="1200" spc="-1" strike="noStrike">
                <a:solidFill>
                  <a:srgbClr val="8b8b8b"/>
                </a:solidFill>
                <a:latin typeface="Verdana"/>
                <a:ea typeface="Verdana"/>
              </a:rPr>
              <a:t>80</a:t>
            </a:fld>
            <a:endParaRPr b="0" lang="en-IN" sz="1200" spc="-1" strike="noStrike">
              <a:latin typeface="Times New Roman"/>
            </a:endParaRPr>
          </a:p>
        </p:txBody>
      </p:sp>
      <p:sp>
        <p:nvSpPr>
          <p:cNvPr id="1420" name="CustomShape 4"/>
          <p:cNvSpPr/>
          <p:nvPr/>
        </p:nvSpPr>
        <p:spPr>
          <a:xfrm>
            <a:off x="5239440" y="152280"/>
            <a:ext cx="3657240" cy="3646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800" spc="-1" strike="noStrike">
                <a:solidFill>
                  <a:srgbClr val="000000"/>
                </a:solidFill>
                <a:latin typeface="Verdana"/>
                <a:ea typeface="Verdana"/>
              </a:rPr>
              <a:t>Bus Interface Unit (BIU)</a:t>
            </a:r>
            <a:endParaRPr b="0" lang="en-IN" sz="1800" spc="-1" strike="noStrike">
              <a:latin typeface="Arial"/>
            </a:endParaRPr>
          </a:p>
        </p:txBody>
      </p:sp>
      <p:sp>
        <p:nvSpPr>
          <p:cNvPr id="1421" name="CustomShape 5"/>
          <p:cNvSpPr/>
          <p:nvPr/>
        </p:nvSpPr>
        <p:spPr>
          <a:xfrm>
            <a:off x="646920" y="1106280"/>
            <a:ext cx="1409400" cy="639000"/>
          </a:xfrm>
          <a:prstGeom prst="rect">
            <a:avLst/>
          </a:prstGeom>
          <a:noFill/>
          <a:ln>
            <a:noFill/>
          </a:ln>
        </p:spPr>
        <p:style>
          <a:lnRef idx="0"/>
          <a:fillRef idx="0"/>
          <a:effectRef idx="0"/>
          <a:fontRef idx="minor"/>
        </p:style>
        <p:txBody>
          <a:bodyPr wrap="none" lIns="90000" rIns="90000" tIns="45000" bIns="45000"/>
          <a:p>
            <a:pPr algn="r">
              <a:lnSpc>
                <a:spcPct val="100000"/>
              </a:lnSpc>
            </a:pPr>
            <a:r>
              <a:rPr b="1" lang="en-IN" sz="1800" spc="-1" strike="noStrike">
                <a:solidFill>
                  <a:srgbClr val="000000"/>
                </a:solidFill>
                <a:latin typeface="Verdana"/>
                <a:ea typeface="Verdana"/>
              </a:rPr>
              <a:t>Segment </a:t>
            </a:r>
            <a:endParaRPr b="0" lang="en-IN" sz="1800" spc="-1" strike="noStrike">
              <a:latin typeface="Arial"/>
            </a:endParaRPr>
          </a:p>
          <a:p>
            <a:pPr algn="r">
              <a:lnSpc>
                <a:spcPct val="100000"/>
              </a:lnSpc>
            </a:pPr>
            <a:r>
              <a:rPr b="1" lang="en-IN" sz="1800" spc="-1" strike="noStrike">
                <a:solidFill>
                  <a:srgbClr val="000000"/>
                </a:solidFill>
                <a:latin typeface="Verdana"/>
                <a:ea typeface="Verdana"/>
              </a:rPr>
              <a:t>Registers</a:t>
            </a:r>
            <a:endParaRPr b="0" lang="en-IN" sz="1800" spc="-1" strike="noStrike">
              <a:latin typeface="Arial"/>
            </a:endParaRPr>
          </a:p>
        </p:txBody>
      </p:sp>
      <p:sp>
        <p:nvSpPr>
          <p:cNvPr id="1422" name="Line 6"/>
          <p:cNvSpPr/>
          <p:nvPr/>
        </p:nvSpPr>
        <p:spPr>
          <a:xfrm>
            <a:off x="2033640" y="1218960"/>
            <a:ext cx="360" cy="2973240"/>
          </a:xfrm>
          <a:prstGeom prst="line">
            <a:avLst/>
          </a:prstGeom>
          <a:ln>
            <a:solidFill>
              <a:srgbClr val="ff0000"/>
            </a:solidFill>
            <a:round/>
          </a:ln>
        </p:spPr>
        <p:style>
          <a:lnRef idx="1">
            <a:schemeClr val="accent1"/>
          </a:lnRef>
          <a:fillRef idx="0">
            <a:schemeClr val="accent1"/>
          </a:fillRef>
          <a:effectRef idx="0">
            <a:schemeClr val="accent1"/>
          </a:effectRef>
          <a:fontRef idx="minor"/>
        </p:style>
      </p:sp>
      <p:sp>
        <p:nvSpPr>
          <p:cNvPr id="1423" name="CustomShape 7"/>
          <p:cNvSpPr/>
          <p:nvPr/>
        </p:nvSpPr>
        <p:spPr>
          <a:xfrm>
            <a:off x="2500920" y="1110240"/>
            <a:ext cx="6395760" cy="3378600"/>
          </a:xfrm>
          <a:prstGeom prst="rect">
            <a:avLst/>
          </a:prstGeom>
          <a:noFill/>
          <a:ln>
            <a:noFill/>
          </a:ln>
        </p:spPr>
        <p:style>
          <a:lnRef idx="0"/>
          <a:fillRef idx="0"/>
          <a:effectRef idx="0"/>
          <a:fontRef idx="minor"/>
        </p:style>
        <p:txBody>
          <a:bodyPr lIns="90000" rIns="90000" tIns="45000" bIns="45000"/>
          <a:p>
            <a:pPr>
              <a:lnSpc>
                <a:spcPct val="100000"/>
              </a:lnSpc>
            </a:pPr>
            <a:r>
              <a:rPr b="1" lang="en-IN" sz="1800" spc="-1" strike="noStrike">
                <a:solidFill>
                  <a:srgbClr val="0070c0"/>
                </a:solidFill>
                <a:latin typeface="Verdana"/>
                <a:ea typeface="Verdana"/>
              </a:rPr>
              <a:t>Code Segment Register</a:t>
            </a:r>
            <a:endParaRPr b="0" lang="en-IN" sz="1800" spc="-1" strike="noStrike">
              <a:latin typeface="Arial"/>
            </a:endParaRPr>
          </a:p>
          <a:p>
            <a:pPr>
              <a:lnSpc>
                <a:spcPct val="100000"/>
              </a:lnSpc>
            </a:pP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SzPct val="100000"/>
              <a:buBlip>
                <a:blip r:embed="rId1"/>
              </a:buBlip>
            </a:pPr>
            <a:r>
              <a:rPr b="1" lang="en-IN" sz="1400" spc="-1" strike="noStrike">
                <a:solidFill>
                  <a:srgbClr val="000000"/>
                </a:solidFill>
                <a:latin typeface="Verdana"/>
                <a:ea typeface="Verdana"/>
              </a:rPr>
              <a:t>16-bit</a:t>
            </a:r>
            <a:endParaRPr b="0" lang="en-IN" sz="1400" spc="-1" strike="noStrike">
              <a:latin typeface="Arial"/>
            </a:endParaRPr>
          </a:p>
          <a:p>
            <a:pPr>
              <a:lnSpc>
                <a:spcPct val="100000"/>
              </a:lnSpc>
            </a:pPr>
            <a:endParaRPr b="0" lang="en-IN" sz="1400" spc="-1" strike="noStrike">
              <a:latin typeface="Arial"/>
            </a:endParaRPr>
          </a:p>
          <a:p>
            <a:pPr marL="285840" indent="-285480">
              <a:lnSpc>
                <a:spcPct val="100000"/>
              </a:lnSpc>
              <a:buSzPct val="100000"/>
              <a:buBlip>
                <a:blip r:embed="rId2"/>
              </a:buBlip>
            </a:pPr>
            <a:r>
              <a:rPr b="1" lang="en-IN" sz="1400" spc="-1" strike="noStrike">
                <a:solidFill>
                  <a:srgbClr val="000000"/>
                </a:solidFill>
                <a:latin typeface="Verdana"/>
                <a:ea typeface="Verdana"/>
              </a:rPr>
              <a:t>CS contains the base or start of the current code segment; IP contains the distance or offset from this address to the next instruction byte to be fetched.</a:t>
            </a:r>
            <a:endParaRPr b="0" lang="en-IN" sz="1400" spc="-1" strike="noStrike">
              <a:latin typeface="Arial"/>
            </a:endParaRPr>
          </a:p>
          <a:p>
            <a:pPr>
              <a:lnSpc>
                <a:spcPct val="100000"/>
              </a:lnSpc>
            </a:pPr>
            <a:endParaRPr b="0" lang="en-IN" sz="1400" spc="-1" strike="noStrike">
              <a:latin typeface="Arial"/>
            </a:endParaRPr>
          </a:p>
          <a:p>
            <a:pPr marL="285840" indent="-285480">
              <a:lnSpc>
                <a:spcPct val="100000"/>
              </a:lnSpc>
              <a:buSzPct val="100000"/>
              <a:buBlip>
                <a:blip r:embed="rId3"/>
              </a:buBlip>
            </a:pPr>
            <a:r>
              <a:rPr b="1" lang="en-IN" sz="1400" spc="-1" strike="noStrike">
                <a:solidFill>
                  <a:srgbClr val="000000"/>
                </a:solidFill>
                <a:latin typeface="Verdana"/>
                <a:ea typeface="Verdana"/>
              </a:rPr>
              <a:t>BIU computes the 20-bit physical address by logically shifting the contents of CS 4-bits to the left and then adding the 16-bit contents of IP. </a:t>
            </a:r>
            <a:endParaRPr b="0" lang="en-IN" sz="1400" spc="-1" strike="noStrike">
              <a:latin typeface="Arial"/>
            </a:endParaRPr>
          </a:p>
          <a:p>
            <a:pPr>
              <a:lnSpc>
                <a:spcPct val="100000"/>
              </a:lnSpc>
            </a:pPr>
            <a:endParaRPr b="0" lang="en-IN" sz="1400" spc="-1" strike="noStrike">
              <a:latin typeface="Arial"/>
            </a:endParaRPr>
          </a:p>
          <a:p>
            <a:pPr marL="285840" indent="-285480">
              <a:lnSpc>
                <a:spcPct val="100000"/>
              </a:lnSpc>
              <a:buSzPct val="100000"/>
              <a:buBlip>
                <a:blip r:embed="rId4"/>
              </a:buBlip>
            </a:pPr>
            <a:r>
              <a:rPr b="1" lang="en-IN" sz="1400" spc="-1" strike="noStrike">
                <a:solidFill>
                  <a:srgbClr val="000000"/>
                </a:solidFill>
                <a:latin typeface="Verdana"/>
                <a:ea typeface="Verdana"/>
              </a:rPr>
              <a:t>That is, all instructions of a program are relative to the contents of the CS register multiplied by 16 and then offset is added provided by the IP.</a:t>
            </a:r>
            <a:endParaRPr b="0" lang="en-IN" sz="1400" spc="-1" strike="noStrike">
              <a:latin typeface="Arial"/>
            </a:endParaRPr>
          </a:p>
        </p:txBody>
      </p:sp>
      <p:pic>
        <p:nvPicPr>
          <p:cNvPr id="1424" name="Picture 2" descr=""/>
          <p:cNvPicPr/>
          <p:nvPr/>
        </p:nvPicPr>
        <p:blipFill>
          <a:blip r:embed="rId5"/>
          <a:stretch/>
        </p:blipFill>
        <p:spPr>
          <a:xfrm>
            <a:off x="65880" y="4300560"/>
            <a:ext cx="2600640" cy="2557080"/>
          </a:xfrm>
          <a:prstGeom prst="rect">
            <a:avLst/>
          </a:prstGeom>
          <a:ln>
            <a:noFill/>
          </a:ln>
        </p:spPr>
      </p:pic>
    </p:spTree>
  </p:cSld>
  <mc:AlternateContent>
    <mc:Choice Requires="p14">
      <p:transition spd="slow" p14:dur="2000"/>
    </mc:Choice>
    <mc:Fallback>
      <p:transition spd="slow"/>
    </mc:Fallback>
  </mc:AlternateContent>
  <p:timing>
    <p:tnLst>
      <p:par>
        <p:cTn id="922" dur="indefinite" restart="never" nodeType="tmRoot">
          <p:childTnLst>
            <p:seq>
              <p:cTn id="923" dur="indefinite" nodeType="mainSeq"/>
              <p:prevCondLst>
                <p:cond delay="0" evt="onPrev">
                  <p:tgtEl>
                    <p:sldTgt/>
                  </p:tgtEl>
                </p:cond>
              </p:prevCondLst>
              <p:nextCondLst>
                <p:cond delay="0" evt="onNext">
                  <p:tgtEl>
                    <p:sldTgt/>
                  </p:tgtEl>
                </p:cond>
              </p:nextCondLst>
            </p:seq>
          </p:childTnLst>
        </p:cTn>
      </p:par>
    </p:tnLst>
  </p:timing>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5" name="TextShape 1"/>
          <p:cNvSpPr txBox="1"/>
          <p:nvPr/>
        </p:nvSpPr>
        <p:spPr>
          <a:xfrm>
            <a:off x="2895480" y="110880"/>
            <a:ext cx="6019560" cy="487080"/>
          </a:xfrm>
          <a:prstGeom prst="rect">
            <a:avLst/>
          </a:prstGeom>
          <a:noFill/>
          <a:ln>
            <a:noFill/>
          </a:ln>
        </p:spPr>
        <p:txBody>
          <a:bodyPr anchor="ctr">
            <a:normAutofit/>
          </a:bodyPr>
          <a:p>
            <a:pPr>
              <a:lnSpc>
                <a:spcPct val="100000"/>
              </a:lnSpc>
            </a:pPr>
            <a:r>
              <a:rPr b="1" lang="en-US" sz="2000" spc="-1" strike="noStrike">
                <a:solidFill>
                  <a:srgbClr val="ff0066"/>
                </a:solidFill>
                <a:latin typeface="Verdana"/>
                <a:ea typeface="Verdana"/>
              </a:rPr>
              <a:t>Architecture</a:t>
            </a:r>
            <a:endParaRPr b="0" lang="en-US" sz="2000" spc="-1" strike="noStrike">
              <a:solidFill>
                <a:srgbClr val="000000"/>
              </a:solidFill>
              <a:latin typeface="Verdana"/>
            </a:endParaRPr>
          </a:p>
        </p:txBody>
      </p:sp>
      <p:sp>
        <p:nvSpPr>
          <p:cNvPr id="1426" name="CustomShape 2"/>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1427" name="TextShape 3"/>
          <p:cNvSpPr txBox="1"/>
          <p:nvPr/>
        </p:nvSpPr>
        <p:spPr>
          <a:xfrm>
            <a:off x="6553080" y="6356520"/>
            <a:ext cx="2133360" cy="364680"/>
          </a:xfrm>
          <a:prstGeom prst="rect">
            <a:avLst/>
          </a:prstGeom>
          <a:noFill/>
          <a:ln>
            <a:noFill/>
          </a:ln>
        </p:spPr>
        <p:txBody>
          <a:bodyPr anchor="ctr"/>
          <a:p>
            <a:pPr algn="r">
              <a:lnSpc>
                <a:spcPct val="100000"/>
              </a:lnSpc>
            </a:pPr>
            <a:fld id="{21A61617-1216-4B5B-ACC0-8E0AC8BD50B9}" type="slidenum">
              <a:rPr b="0" lang="en-IN" sz="1200" spc="-1" strike="noStrike">
                <a:solidFill>
                  <a:srgbClr val="8b8b8b"/>
                </a:solidFill>
                <a:latin typeface="Verdana"/>
                <a:ea typeface="Verdana"/>
              </a:rPr>
              <a:t>81</a:t>
            </a:fld>
            <a:endParaRPr b="0" lang="en-IN" sz="1200" spc="-1" strike="noStrike">
              <a:latin typeface="Times New Roman"/>
            </a:endParaRPr>
          </a:p>
        </p:txBody>
      </p:sp>
      <p:sp>
        <p:nvSpPr>
          <p:cNvPr id="1428" name="CustomShape 4"/>
          <p:cNvSpPr/>
          <p:nvPr/>
        </p:nvSpPr>
        <p:spPr>
          <a:xfrm>
            <a:off x="5239440" y="152280"/>
            <a:ext cx="3657240" cy="3646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800" spc="-1" strike="noStrike">
                <a:solidFill>
                  <a:srgbClr val="000000"/>
                </a:solidFill>
                <a:latin typeface="Verdana"/>
                <a:ea typeface="Verdana"/>
              </a:rPr>
              <a:t>Bus Interface Unit (BIU)</a:t>
            </a:r>
            <a:endParaRPr b="0" lang="en-IN" sz="1800" spc="-1" strike="noStrike">
              <a:latin typeface="Arial"/>
            </a:endParaRPr>
          </a:p>
        </p:txBody>
      </p:sp>
      <p:sp>
        <p:nvSpPr>
          <p:cNvPr id="1429" name="CustomShape 5"/>
          <p:cNvSpPr/>
          <p:nvPr/>
        </p:nvSpPr>
        <p:spPr>
          <a:xfrm>
            <a:off x="646920" y="1106280"/>
            <a:ext cx="1409400" cy="639000"/>
          </a:xfrm>
          <a:prstGeom prst="rect">
            <a:avLst/>
          </a:prstGeom>
          <a:noFill/>
          <a:ln>
            <a:noFill/>
          </a:ln>
        </p:spPr>
        <p:style>
          <a:lnRef idx="0"/>
          <a:fillRef idx="0"/>
          <a:effectRef idx="0"/>
          <a:fontRef idx="minor"/>
        </p:style>
        <p:txBody>
          <a:bodyPr wrap="none" lIns="90000" rIns="90000" tIns="45000" bIns="45000"/>
          <a:p>
            <a:pPr algn="r">
              <a:lnSpc>
                <a:spcPct val="100000"/>
              </a:lnSpc>
            </a:pPr>
            <a:r>
              <a:rPr b="1" lang="en-IN" sz="1800" spc="-1" strike="noStrike">
                <a:solidFill>
                  <a:srgbClr val="000000"/>
                </a:solidFill>
                <a:latin typeface="Verdana"/>
                <a:ea typeface="Verdana"/>
              </a:rPr>
              <a:t>Segment </a:t>
            </a:r>
            <a:endParaRPr b="0" lang="en-IN" sz="1800" spc="-1" strike="noStrike">
              <a:latin typeface="Arial"/>
            </a:endParaRPr>
          </a:p>
          <a:p>
            <a:pPr algn="r">
              <a:lnSpc>
                <a:spcPct val="100000"/>
              </a:lnSpc>
            </a:pPr>
            <a:r>
              <a:rPr b="1" lang="en-IN" sz="1800" spc="-1" strike="noStrike">
                <a:solidFill>
                  <a:srgbClr val="000000"/>
                </a:solidFill>
                <a:latin typeface="Verdana"/>
                <a:ea typeface="Verdana"/>
              </a:rPr>
              <a:t>Registers</a:t>
            </a:r>
            <a:endParaRPr b="0" lang="en-IN" sz="1800" spc="-1" strike="noStrike">
              <a:latin typeface="Arial"/>
            </a:endParaRPr>
          </a:p>
        </p:txBody>
      </p:sp>
      <p:sp>
        <p:nvSpPr>
          <p:cNvPr id="1430" name="Line 6"/>
          <p:cNvSpPr/>
          <p:nvPr/>
        </p:nvSpPr>
        <p:spPr>
          <a:xfrm>
            <a:off x="2033640" y="1218960"/>
            <a:ext cx="360" cy="2973240"/>
          </a:xfrm>
          <a:prstGeom prst="line">
            <a:avLst/>
          </a:prstGeom>
          <a:ln>
            <a:solidFill>
              <a:srgbClr val="ff0000"/>
            </a:solidFill>
            <a:round/>
          </a:ln>
        </p:spPr>
        <p:style>
          <a:lnRef idx="1">
            <a:schemeClr val="accent1"/>
          </a:lnRef>
          <a:fillRef idx="0">
            <a:schemeClr val="accent1"/>
          </a:fillRef>
          <a:effectRef idx="0">
            <a:schemeClr val="accent1"/>
          </a:effectRef>
          <a:fontRef idx="minor"/>
        </p:style>
      </p:sp>
      <p:sp>
        <p:nvSpPr>
          <p:cNvPr id="1431" name="CustomShape 7"/>
          <p:cNvSpPr/>
          <p:nvPr/>
        </p:nvSpPr>
        <p:spPr>
          <a:xfrm>
            <a:off x="2500920" y="1110240"/>
            <a:ext cx="6395760" cy="2557080"/>
          </a:xfrm>
          <a:prstGeom prst="rect">
            <a:avLst/>
          </a:prstGeom>
          <a:noFill/>
          <a:ln>
            <a:noFill/>
          </a:ln>
        </p:spPr>
        <p:style>
          <a:lnRef idx="0"/>
          <a:fillRef idx="0"/>
          <a:effectRef idx="0"/>
          <a:fontRef idx="minor"/>
        </p:style>
        <p:txBody>
          <a:bodyPr lIns="90000" rIns="90000" tIns="45000" bIns="45000"/>
          <a:p>
            <a:pPr>
              <a:lnSpc>
                <a:spcPct val="100000"/>
              </a:lnSpc>
            </a:pPr>
            <a:r>
              <a:rPr b="1" lang="en-IN" sz="1800" spc="-1" strike="noStrike">
                <a:solidFill>
                  <a:srgbClr val="0070c0"/>
                </a:solidFill>
                <a:latin typeface="Verdana"/>
                <a:ea typeface="Verdana"/>
              </a:rPr>
              <a:t>Data Segment Register</a:t>
            </a:r>
            <a:endParaRPr b="0" lang="en-IN" sz="1800" spc="-1" strike="noStrike">
              <a:latin typeface="Arial"/>
            </a:endParaRPr>
          </a:p>
          <a:p>
            <a:pPr>
              <a:lnSpc>
                <a:spcPct val="100000"/>
              </a:lnSpc>
            </a:pP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SzPct val="100000"/>
              <a:buBlip>
                <a:blip r:embed="rId1"/>
              </a:buBlip>
            </a:pPr>
            <a:r>
              <a:rPr b="1" lang="en-IN" sz="1400" spc="-1" strike="noStrike">
                <a:solidFill>
                  <a:srgbClr val="000000"/>
                </a:solidFill>
                <a:latin typeface="Verdana"/>
                <a:ea typeface="Verdana"/>
              </a:rPr>
              <a:t>16-bit</a:t>
            </a:r>
            <a:endParaRPr b="0" lang="en-IN" sz="1400" spc="-1" strike="noStrike">
              <a:latin typeface="Arial"/>
            </a:endParaRPr>
          </a:p>
          <a:p>
            <a:pPr>
              <a:lnSpc>
                <a:spcPct val="100000"/>
              </a:lnSpc>
            </a:pPr>
            <a:endParaRPr b="0" lang="en-IN" sz="1400" spc="-1" strike="noStrike">
              <a:latin typeface="Arial"/>
            </a:endParaRPr>
          </a:p>
          <a:p>
            <a:pPr marL="285840" indent="-285480">
              <a:lnSpc>
                <a:spcPct val="100000"/>
              </a:lnSpc>
              <a:buSzPct val="100000"/>
              <a:buBlip>
                <a:blip r:embed="rId2"/>
              </a:buBlip>
            </a:pPr>
            <a:r>
              <a:rPr b="1" lang="en-IN" sz="1400" spc="-1" strike="noStrike">
                <a:solidFill>
                  <a:srgbClr val="000000"/>
                </a:solidFill>
                <a:latin typeface="Verdana"/>
                <a:ea typeface="Verdana"/>
              </a:rPr>
              <a:t>Points to the current data segment; operands for most instructions are fetched from this segment.</a:t>
            </a:r>
            <a:endParaRPr b="0" lang="en-IN" sz="1400" spc="-1" strike="noStrike">
              <a:latin typeface="Arial"/>
            </a:endParaRPr>
          </a:p>
          <a:p>
            <a:pPr>
              <a:lnSpc>
                <a:spcPct val="100000"/>
              </a:lnSpc>
            </a:pPr>
            <a:endParaRPr b="0" lang="en-IN" sz="1400" spc="-1" strike="noStrike">
              <a:latin typeface="Arial"/>
            </a:endParaRPr>
          </a:p>
          <a:p>
            <a:pPr marL="285840" indent="-285480">
              <a:lnSpc>
                <a:spcPct val="100000"/>
              </a:lnSpc>
              <a:buSzPct val="100000"/>
              <a:buBlip>
                <a:blip r:embed="rId3"/>
              </a:buBlip>
            </a:pPr>
            <a:r>
              <a:rPr b="1" lang="en-IN" sz="1400" spc="-1" strike="noStrike">
                <a:solidFill>
                  <a:srgbClr val="000000"/>
                </a:solidFill>
                <a:latin typeface="Verdana"/>
                <a:ea typeface="Verdana"/>
              </a:rPr>
              <a:t>The 16-bit contents of the Source Index (SI) or Destination Index (DI) or a 16-bit displacement are used as offset for computing the 20-bit physical address.</a:t>
            </a:r>
            <a:endParaRPr b="0" lang="en-IN" sz="1400" spc="-1" strike="noStrike">
              <a:latin typeface="Arial"/>
            </a:endParaRPr>
          </a:p>
        </p:txBody>
      </p:sp>
      <p:pic>
        <p:nvPicPr>
          <p:cNvPr id="1432" name="Picture 2" descr=""/>
          <p:cNvPicPr/>
          <p:nvPr/>
        </p:nvPicPr>
        <p:blipFill>
          <a:blip r:embed="rId4"/>
          <a:stretch/>
        </p:blipFill>
        <p:spPr>
          <a:xfrm>
            <a:off x="65880" y="4300560"/>
            <a:ext cx="2600640" cy="2557080"/>
          </a:xfrm>
          <a:prstGeom prst="rect">
            <a:avLst/>
          </a:prstGeom>
          <a:ln>
            <a:noFill/>
          </a:ln>
        </p:spPr>
      </p:pic>
    </p:spTree>
  </p:cSld>
  <mc:AlternateContent>
    <mc:Choice Requires="p14">
      <p:transition spd="slow" p14:dur="2000"/>
    </mc:Choice>
    <mc:Fallback>
      <p:transition spd="slow"/>
    </mc:Fallback>
  </mc:AlternateContent>
  <p:timing>
    <p:tnLst>
      <p:par>
        <p:cTn id="924" dur="indefinite" restart="never" nodeType="tmRoot">
          <p:childTnLst>
            <p:seq>
              <p:cTn id="925" dur="indefinite" nodeType="mainSeq"/>
              <p:prevCondLst>
                <p:cond delay="0" evt="onPrev">
                  <p:tgtEl>
                    <p:sldTgt/>
                  </p:tgtEl>
                </p:cond>
              </p:prevCondLst>
              <p:nextCondLst>
                <p:cond delay="0" evt="onNext">
                  <p:tgtEl>
                    <p:sldTgt/>
                  </p:tgtEl>
                </p:cond>
              </p:nextCondLst>
            </p:seq>
          </p:childTnLst>
        </p:cTn>
      </p:par>
    </p:tnLst>
  </p:timing>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3" name="TextShape 1"/>
          <p:cNvSpPr txBox="1"/>
          <p:nvPr/>
        </p:nvSpPr>
        <p:spPr>
          <a:xfrm>
            <a:off x="2895480" y="110880"/>
            <a:ext cx="6019560" cy="487080"/>
          </a:xfrm>
          <a:prstGeom prst="rect">
            <a:avLst/>
          </a:prstGeom>
          <a:noFill/>
          <a:ln>
            <a:noFill/>
          </a:ln>
        </p:spPr>
        <p:txBody>
          <a:bodyPr anchor="ctr">
            <a:normAutofit/>
          </a:bodyPr>
          <a:p>
            <a:pPr>
              <a:lnSpc>
                <a:spcPct val="100000"/>
              </a:lnSpc>
            </a:pPr>
            <a:r>
              <a:rPr b="1" lang="en-US" sz="2000" spc="-1" strike="noStrike">
                <a:solidFill>
                  <a:srgbClr val="ff0066"/>
                </a:solidFill>
                <a:latin typeface="Verdana"/>
                <a:ea typeface="Verdana"/>
              </a:rPr>
              <a:t>Architecture</a:t>
            </a:r>
            <a:endParaRPr b="0" lang="en-US" sz="2000" spc="-1" strike="noStrike">
              <a:solidFill>
                <a:srgbClr val="000000"/>
              </a:solidFill>
              <a:latin typeface="Verdana"/>
            </a:endParaRPr>
          </a:p>
        </p:txBody>
      </p:sp>
      <p:sp>
        <p:nvSpPr>
          <p:cNvPr id="1434" name="CustomShape 2"/>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1435" name="TextShape 3"/>
          <p:cNvSpPr txBox="1"/>
          <p:nvPr/>
        </p:nvSpPr>
        <p:spPr>
          <a:xfrm>
            <a:off x="6553080" y="6356520"/>
            <a:ext cx="2133360" cy="364680"/>
          </a:xfrm>
          <a:prstGeom prst="rect">
            <a:avLst/>
          </a:prstGeom>
          <a:noFill/>
          <a:ln>
            <a:noFill/>
          </a:ln>
        </p:spPr>
        <p:txBody>
          <a:bodyPr anchor="ctr"/>
          <a:p>
            <a:pPr algn="r">
              <a:lnSpc>
                <a:spcPct val="100000"/>
              </a:lnSpc>
            </a:pPr>
            <a:fld id="{79BB8D1C-F5D8-49E9-B05A-E731DE52367B}" type="slidenum">
              <a:rPr b="0" lang="en-IN" sz="1200" spc="-1" strike="noStrike">
                <a:solidFill>
                  <a:srgbClr val="8b8b8b"/>
                </a:solidFill>
                <a:latin typeface="Verdana"/>
                <a:ea typeface="Verdana"/>
              </a:rPr>
              <a:t>82</a:t>
            </a:fld>
            <a:endParaRPr b="0" lang="en-IN" sz="1200" spc="-1" strike="noStrike">
              <a:latin typeface="Times New Roman"/>
            </a:endParaRPr>
          </a:p>
        </p:txBody>
      </p:sp>
      <p:sp>
        <p:nvSpPr>
          <p:cNvPr id="1436" name="CustomShape 4"/>
          <p:cNvSpPr/>
          <p:nvPr/>
        </p:nvSpPr>
        <p:spPr>
          <a:xfrm>
            <a:off x="5239440" y="152280"/>
            <a:ext cx="3657240" cy="3646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800" spc="-1" strike="noStrike">
                <a:solidFill>
                  <a:srgbClr val="000000"/>
                </a:solidFill>
                <a:latin typeface="Verdana"/>
                <a:ea typeface="Verdana"/>
              </a:rPr>
              <a:t>Bus Interface Unit (BIU)</a:t>
            </a:r>
            <a:endParaRPr b="0" lang="en-IN" sz="1800" spc="-1" strike="noStrike">
              <a:latin typeface="Arial"/>
            </a:endParaRPr>
          </a:p>
        </p:txBody>
      </p:sp>
      <p:sp>
        <p:nvSpPr>
          <p:cNvPr id="1437" name="CustomShape 5"/>
          <p:cNvSpPr/>
          <p:nvPr/>
        </p:nvSpPr>
        <p:spPr>
          <a:xfrm>
            <a:off x="646920" y="1106280"/>
            <a:ext cx="1409400" cy="639000"/>
          </a:xfrm>
          <a:prstGeom prst="rect">
            <a:avLst/>
          </a:prstGeom>
          <a:noFill/>
          <a:ln>
            <a:noFill/>
          </a:ln>
        </p:spPr>
        <p:style>
          <a:lnRef idx="0"/>
          <a:fillRef idx="0"/>
          <a:effectRef idx="0"/>
          <a:fontRef idx="minor"/>
        </p:style>
        <p:txBody>
          <a:bodyPr wrap="none" lIns="90000" rIns="90000" tIns="45000" bIns="45000"/>
          <a:p>
            <a:pPr algn="r">
              <a:lnSpc>
                <a:spcPct val="100000"/>
              </a:lnSpc>
            </a:pPr>
            <a:r>
              <a:rPr b="1" lang="en-IN" sz="1800" spc="-1" strike="noStrike">
                <a:solidFill>
                  <a:srgbClr val="000000"/>
                </a:solidFill>
                <a:latin typeface="Verdana"/>
                <a:ea typeface="Verdana"/>
              </a:rPr>
              <a:t>Segment </a:t>
            </a:r>
            <a:endParaRPr b="0" lang="en-IN" sz="1800" spc="-1" strike="noStrike">
              <a:latin typeface="Arial"/>
            </a:endParaRPr>
          </a:p>
          <a:p>
            <a:pPr algn="r">
              <a:lnSpc>
                <a:spcPct val="100000"/>
              </a:lnSpc>
            </a:pPr>
            <a:r>
              <a:rPr b="1" lang="en-IN" sz="1800" spc="-1" strike="noStrike">
                <a:solidFill>
                  <a:srgbClr val="000000"/>
                </a:solidFill>
                <a:latin typeface="Verdana"/>
                <a:ea typeface="Verdana"/>
              </a:rPr>
              <a:t>Registers</a:t>
            </a:r>
            <a:endParaRPr b="0" lang="en-IN" sz="1800" spc="-1" strike="noStrike">
              <a:latin typeface="Arial"/>
            </a:endParaRPr>
          </a:p>
        </p:txBody>
      </p:sp>
      <p:sp>
        <p:nvSpPr>
          <p:cNvPr id="1438" name="Line 6"/>
          <p:cNvSpPr/>
          <p:nvPr/>
        </p:nvSpPr>
        <p:spPr>
          <a:xfrm>
            <a:off x="2033640" y="1218960"/>
            <a:ext cx="360" cy="2973240"/>
          </a:xfrm>
          <a:prstGeom prst="line">
            <a:avLst/>
          </a:prstGeom>
          <a:ln>
            <a:solidFill>
              <a:srgbClr val="ff0000"/>
            </a:solidFill>
            <a:round/>
          </a:ln>
        </p:spPr>
        <p:style>
          <a:lnRef idx="1">
            <a:schemeClr val="accent1"/>
          </a:lnRef>
          <a:fillRef idx="0">
            <a:schemeClr val="accent1"/>
          </a:fillRef>
          <a:effectRef idx="0">
            <a:schemeClr val="accent1"/>
          </a:effectRef>
          <a:fontRef idx="minor"/>
        </p:style>
      </p:sp>
      <p:sp>
        <p:nvSpPr>
          <p:cNvPr id="1439" name="CustomShape 7"/>
          <p:cNvSpPr/>
          <p:nvPr/>
        </p:nvSpPr>
        <p:spPr>
          <a:xfrm>
            <a:off x="2500920" y="1110240"/>
            <a:ext cx="6395760" cy="2952360"/>
          </a:xfrm>
          <a:prstGeom prst="rect">
            <a:avLst/>
          </a:prstGeom>
          <a:noFill/>
          <a:ln>
            <a:noFill/>
          </a:ln>
        </p:spPr>
        <p:style>
          <a:lnRef idx="0"/>
          <a:fillRef idx="0"/>
          <a:effectRef idx="0"/>
          <a:fontRef idx="minor"/>
        </p:style>
        <p:txBody>
          <a:bodyPr lIns="90000" rIns="90000" tIns="45000" bIns="45000"/>
          <a:p>
            <a:pPr>
              <a:lnSpc>
                <a:spcPct val="100000"/>
              </a:lnSpc>
            </a:pPr>
            <a:r>
              <a:rPr b="1" lang="en-IN" sz="1800" spc="-1" strike="noStrike">
                <a:solidFill>
                  <a:srgbClr val="0070c0"/>
                </a:solidFill>
                <a:latin typeface="Verdana"/>
                <a:ea typeface="Verdana"/>
              </a:rPr>
              <a:t>Stack Segment Register</a:t>
            </a:r>
            <a:endParaRPr b="0" lang="en-IN" sz="1800" spc="-1" strike="noStrike">
              <a:latin typeface="Arial"/>
            </a:endParaRPr>
          </a:p>
          <a:p>
            <a:pPr>
              <a:lnSpc>
                <a:spcPct val="100000"/>
              </a:lnSpc>
            </a:pP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SzPct val="100000"/>
              <a:buBlip>
                <a:blip r:embed="rId1"/>
              </a:buBlip>
            </a:pPr>
            <a:r>
              <a:rPr b="1" lang="en-IN" sz="1400" spc="-1" strike="noStrike">
                <a:solidFill>
                  <a:srgbClr val="000000"/>
                </a:solidFill>
                <a:latin typeface="Verdana"/>
                <a:ea typeface="Verdana"/>
              </a:rPr>
              <a:t>16-bit</a:t>
            </a:r>
            <a:endParaRPr b="0" lang="en-IN" sz="1400" spc="-1" strike="noStrike">
              <a:latin typeface="Arial"/>
            </a:endParaRPr>
          </a:p>
          <a:p>
            <a:pPr>
              <a:lnSpc>
                <a:spcPct val="100000"/>
              </a:lnSpc>
            </a:pPr>
            <a:endParaRPr b="0" lang="en-IN" sz="1400" spc="-1" strike="noStrike">
              <a:latin typeface="Arial"/>
            </a:endParaRPr>
          </a:p>
          <a:p>
            <a:pPr marL="285840" indent="-285480">
              <a:lnSpc>
                <a:spcPct val="100000"/>
              </a:lnSpc>
              <a:buSzPct val="100000"/>
              <a:buBlip>
                <a:blip r:embed="rId2"/>
              </a:buBlip>
            </a:pPr>
            <a:r>
              <a:rPr b="1" lang="en-IN" sz="1400" spc="-1" strike="noStrike">
                <a:solidFill>
                  <a:srgbClr val="000000"/>
                </a:solidFill>
                <a:latin typeface="Verdana"/>
                <a:ea typeface="Verdana"/>
              </a:rPr>
              <a:t>Points to the current stack.</a:t>
            </a:r>
            <a:endParaRPr b="0" lang="en-IN" sz="1400" spc="-1" strike="noStrike">
              <a:latin typeface="Arial"/>
            </a:endParaRPr>
          </a:p>
          <a:p>
            <a:pPr>
              <a:lnSpc>
                <a:spcPct val="100000"/>
              </a:lnSpc>
            </a:pPr>
            <a:endParaRPr b="0" lang="en-IN" sz="1400" spc="-1" strike="noStrike">
              <a:latin typeface="Arial"/>
            </a:endParaRPr>
          </a:p>
          <a:p>
            <a:pPr marL="285840" indent="-285480">
              <a:lnSpc>
                <a:spcPct val="100000"/>
              </a:lnSpc>
              <a:buSzPct val="100000"/>
              <a:buBlip>
                <a:blip r:embed="rId3"/>
              </a:buBlip>
            </a:pPr>
            <a:r>
              <a:rPr b="1" lang="en-IN" sz="1400" spc="-1" strike="noStrike">
                <a:solidFill>
                  <a:srgbClr val="000000"/>
                </a:solidFill>
                <a:latin typeface="Verdana"/>
                <a:ea typeface="Verdana"/>
              </a:rPr>
              <a:t>The 20-bit physical stack address is calculated from the Stack Segment (SS) and the Stack Pointer (SP) for stack instructions such as </a:t>
            </a:r>
            <a:r>
              <a:rPr b="1" lang="en-IN" sz="1400" spc="-1" strike="noStrike">
                <a:solidFill>
                  <a:srgbClr val="953735"/>
                </a:solidFill>
                <a:latin typeface="Verdana"/>
                <a:ea typeface="Verdana"/>
              </a:rPr>
              <a:t>PUSH</a:t>
            </a:r>
            <a:r>
              <a:rPr b="1" lang="en-IN" sz="1400" spc="-1" strike="noStrike">
                <a:solidFill>
                  <a:srgbClr val="000000"/>
                </a:solidFill>
                <a:latin typeface="Verdana"/>
                <a:ea typeface="Verdana"/>
              </a:rPr>
              <a:t> and </a:t>
            </a:r>
            <a:r>
              <a:rPr b="1" lang="en-IN" sz="1400" spc="-1" strike="noStrike">
                <a:solidFill>
                  <a:srgbClr val="953735"/>
                </a:solidFill>
                <a:latin typeface="Verdana"/>
                <a:ea typeface="Verdana"/>
              </a:rPr>
              <a:t>POP</a:t>
            </a:r>
            <a:r>
              <a:rPr b="1" lang="en-IN" sz="1400" spc="-1" strike="noStrike">
                <a:solidFill>
                  <a:srgbClr val="000000"/>
                </a:solidFill>
                <a:latin typeface="Verdana"/>
                <a:ea typeface="Verdana"/>
              </a:rPr>
              <a:t>.</a:t>
            </a:r>
            <a:endParaRPr b="0" lang="en-IN" sz="1400" spc="-1" strike="noStrike">
              <a:latin typeface="Arial"/>
            </a:endParaRPr>
          </a:p>
          <a:p>
            <a:pPr>
              <a:lnSpc>
                <a:spcPct val="100000"/>
              </a:lnSpc>
            </a:pPr>
            <a:endParaRPr b="0" lang="en-IN" sz="1400" spc="-1" strike="noStrike">
              <a:latin typeface="Arial"/>
            </a:endParaRPr>
          </a:p>
          <a:p>
            <a:pPr marL="285840" indent="-285480">
              <a:lnSpc>
                <a:spcPct val="100000"/>
              </a:lnSpc>
              <a:buSzPct val="100000"/>
              <a:buBlip>
                <a:blip r:embed="rId4"/>
              </a:buBlip>
            </a:pPr>
            <a:r>
              <a:rPr b="1" lang="en-IN" sz="1400" spc="-1" strike="noStrike">
                <a:solidFill>
                  <a:srgbClr val="000000"/>
                </a:solidFill>
                <a:latin typeface="Verdana"/>
                <a:ea typeface="Verdana"/>
              </a:rPr>
              <a:t>In </a:t>
            </a:r>
            <a:r>
              <a:rPr b="1" lang="en-IN" sz="1400" spc="-1" strike="noStrike" u="sng">
                <a:solidFill>
                  <a:srgbClr val="000000"/>
                </a:solidFill>
                <a:uFillTx/>
                <a:latin typeface="Verdana"/>
                <a:ea typeface="Verdana"/>
              </a:rPr>
              <a:t>based addressing mode</a:t>
            </a:r>
            <a:r>
              <a:rPr b="1" lang="en-IN" sz="1400" spc="-1" strike="noStrike">
                <a:solidFill>
                  <a:srgbClr val="000000"/>
                </a:solidFill>
                <a:latin typeface="Verdana"/>
                <a:ea typeface="Verdana"/>
              </a:rPr>
              <a:t>, the 20-bit physical stack address is calculated from the Stack segment (SS) and the Base Pointer (BP). </a:t>
            </a:r>
            <a:endParaRPr b="0" lang="en-IN" sz="1400" spc="-1" strike="noStrike">
              <a:latin typeface="Arial"/>
            </a:endParaRPr>
          </a:p>
        </p:txBody>
      </p:sp>
      <p:pic>
        <p:nvPicPr>
          <p:cNvPr id="1440" name="Picture 2" descr=""/>
          <p:cNvPicPr/>
          <p:nvPr/>
        </p:nvPicPr>
        <p:blipFill>
          <a:blip r:embed="rId5"/>
          <a:stretch/>
        </p:blipFill>
        <p:spPr>
          <a:xfrm>
            <a:off x="65880" y="4300560"/>
            <a:ext cx="2600640" cy="2557080"/>
          </a:xfrm>
          <a:prstGeom prst="rect">
            <a:avLst/>
          </a:prstGeom>
          <a:ln>
            <a:noFill/>
          </a:ln>
        </p:spPr>
      </p:pic>
    </p:spTree>
  </p:cSld>
  <mc:AlternateContent>
    <mc:Choice Requires="p14">
      <p:transition spd="slow" p14:dur="2000"/>
    </mc:Choice>
    <mc:Fallback>
      <p:transition spd="slow"/>
    </mc:Fallback>
  </mc:AlternateContent>
  <p:timing>
    <p:tnLst>
      <p:par>
        <p:cTn id="926" dur="indefinite" restart="never" nodeType="tmRoot">
          <p:childTnLst>
            <p:seq>
              <p:cTn id="927" dur="indefinite" nodeType="mainSeq"/>
              <p:prevCondLst>
                <p:cond delay="0" evt="onPrev">
                  <p:tgtEl>
                    <p:sldTgt/>
                  </p:tgtEl>
                </p:cond>
              </p:prevCondLst>
              <p:nextCondLst>
                <p:cond delay="0" evt="onNext">
                  <p:tgtEl>
                    <p:sldTgt/>
                  </p:tgtEl>
                </p:cond>
              </p:nextCondLst>
            </p:seq>
          </p:childTnLst>
        </p:cTn>
      </p:par>
    </p:tnLst>
  </p:timing>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1" name="TextShape 1"/>
          <p:cNvSpPr txBox="1"/>
          <p:nvPr/>
        </p:nvSpPr>
        <p:spPr>
          <a:xfrm>
            <a:off x="2895480" y="110880"/>
            <a:ext cx="6019560" cy="487080"/>
          </a:xfrm>
          <a:prstGeom prst="rect">
            <a:avLst/>
          </a:prstGeom>
          <a:noFill/>
          <a:ln>
            <a:noFill/>
          </a:ln>
        </p:spPr>
        <p:txBody>
          <a:bodyPr anchor="ctr">
            <a:normAutofit/>
          </a:bodyPr>
          <a:p>
            <a:pPr>
              <a:lnSpc>
                <a:spcPct val="100000"/>
              </a:lnSpc>
            </a:pPr>
            <a:r>
              <a:rPr b="1" lang="en-US" sz="2000" spc="-1" strike="noStrike">
                <a:solidFill>
                  <a:srgbClr val="ff0066"/>
                </a:solidFill>
                <a:latin typeface="Verdana"/>
                <a:ea typeface="Verdana"/>
              </a:rPr>
              <a:t>Architecture</a:t>
            </a:r>
            <a:endParaRPr b="0" lang="en-US" sz="2000" spc="-1" strike="noStrike">
              <a:solidFill>
                <a:srgbClr val="000000"/>
              </a:solidFill>
              <a:latin typeface="Verdana"/>
            </a:endParaRPr>
          </a:p>
        </p:txBody>
      </p:sp>
      <p:sp>
        <p:nvSpPr>
          <p:cNvPr id="1442" name="CustomShape 2"/>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1443" name="TextShape 3"/>
          <p:cNvSpPr txBox="1"/>
          <p:nvPr/>
        </p:nvSpPr>
        <p:spPr>
          <a:xfrm>
            <a:off x="6553080" y="6356520"/>
            <a:ext cx="2133360" cy="364680"/>
          </a:xfrm>
          <a:prstGeom prst="rect">
            <a:avLst/>
          </a:prstGeom>
          <a:noFill/>
          <a:ln>
            <a:noFill/>
          </a:ln>
        </p:spPr>
        <p:txBody>
          <a:bodyPr anchor="ctr"/>
          <a:p>
            <a:pPr algn="r">
              <a:lnSpc>
                <a:spcPct val="100000"/>
              </a:lnSpc>
            </a:pPr>
            <a:fld id="{D5992687-FDC1-4884-81AD-63A10B67E722}" type="slidenum">
              <a:rPr b="0" lang="en-IN" sz="1200" spc="-1" strike="noStrike">
                <a:solidFill>
                  <a:srgbClr val="8b8b8b"/>
                </a:solidFill>
                <a:latin typeface="Verdana"/>
                <a:ea typeface="Verdana"/>
              </a:rPr>
              <a:t>83</a:t>
            </a:fld>
            <a:endParaRPr b="0" lang="en-IN" sz="1200" spc="-1" strike="noStrike">
              <a:latin typeface="Times New Roman"/>
            </a:endParaRPr>
          </a:p>
        </p:txBody>
      </p:sp>
      <p:sp>
        <p:nvSpPr>
          <p:cNvPr id="1444" name="CustomShape 4"/>
          <p:cNvSpPr/>
          <p:nvPr/>
        </p:nvSpPr>
        <p:spPr>
          <a:xfrm>
            <a:off x="5239440" y="152280"/>
            <a:ext cx="3657240" cy="3646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800" spc="-1" strike="noStrike">
                <a:solidFill>
                  <a:srgbClr val="000000"/>
                </a:solidFill>
                <a:latin typeface="Verdana"/>
                <a:ea typeface="Verdana"/>
              </a:rPr>
              <a:t>Bus Interface Unit (BIU)</a:t>
            </a:r>
            <a:endParaRPr b="0" lang="en-IN" sz="1800" spc="-1" strike="noStrike">
              <a:latin typeface="Arial"/>
            </a:endParaRPr>
          </a:p>
        </p:txBody>
      </p:sp>
      <p:sp>
        <p:nvSpPr>
          <p:cNvPr id="1445" name="CustomShape 5"/>
          <p:cNvSpPr/>
          <p:nvPr/>
        </p:nvSpPr>
        <p:spPr>
          <a:xfrm>
            <a:off x="646920" y="1106280"/>
            <a:ext cx="1409400" cy="639000"/>
          </a:xfrm>
          <a:prstGeom prst="rect">
            <a:avLst/>
          </a:prstGeom>
          <a:noFill/>
          <a:ln>
            <a:noFill/>
          </a:ln>
        </p:spPr>
        <p:style>
          <a:lnRef idx="0"/>
          <a:fillRef idx="0"/>
          <a:effectRef idx="0"/>
          <a:fontRef idx="minor"/>
        </p:style>
        <p:txBody>
          <a:bodyPr wrap="none" lIns="90000" rIns="90000" tIns="45000" bIns="45000"/>
          <a:p>
            <a:pPr algn="r">
              <a:lnSpc>
                <a:spcPct val="100000"/>
              </a:lnSpc>
            </a:pPr>
            <a:r>
              <a:rPr b="1" lang="en-IN" sz="1800" spc="-1" strike="noStrike">
                <a:solidFill>
                  <a:srgbClr val="000000"/>
                </a:solidFill>
                <a:latin typeface="Verdana"/>
                <a:ea typeface="Verdana"/>
              </a:rPr>
              <a:t>Segment </a:t>
            </a:r>
            <a:endParaRPr b="0" lang="en-IN" sz="1800" spc="-1" strike="noStrike">
              <a:latin typeface="Arial"/>
            </a:endParaRPr>
          </a:p>
          <a:p>
            <a:pPr algn="r">
              <a:lnSpc>
                <a:spcPct val="100000"/>
              </a:lnSpc>
            </a:pPr>
            <a:r>
              <a:rPr b="1" lang="en-IN" sz="1800" spc="-1" strike="noStrike">
                <a:solidFill>
                  <a:srgbClr val="000000"/>
                </a:solidFill>
                <a:latin typeface="Verdana"/>
                <a:ea typeface="Verdana"/>
              </a:rPr>
              <a:t>Registers</a:t>
            </a:r>
            <a:endParaRPr b="0" lang="en-IN" sz="1800" spc="-1" strike="noStrike">
              <a:latin typeface="Arial"/>
            </a:endParaRPr>
          </a:p>
        </p:txBody>
      </p:sp>
      <p:sp>
        <p:nvSpPr>
          <p:cNvPr id="1446" name="Line 6"/>
          <p:cNvSpPr/>
          <p:nvPr/>
        </p:nvSpPr>
        <p:spPr>
          <a:xfrm>
            <a:off x="2033640" y="1218960"/>
            <a:ext cx="360" cy="2973240"/>
          </a:xfrm>
          <a:prstGeom prst="line">
            <a:avLst/>
          </a:prstGeom>
          <a:ln>
            <a:solidFill>
              <a:srgbClr val="ff0000"/>
            </a:solidFill>
            <a:round/>
          </a:ln>
        </p:spPr>
        <p:style>
          <a:lnRef idx="1">
            <a:schemeClr val="accent1"/>
          </a:lnRef>
          <a:fillRef idx="0">
            <a:schemeClr val="accent1"/>
          </a:fillRef>
          <a:effectRef idx="0">
            <a:schemeClr val="accent1"/>
          </a:effectRef>
          <a:fontRef idx="minor"/>
        </p:style>
      </p:sp>
      <p:sp>
        <p:nvSpPr>
          <p:cNvPr id="1447" name="CustomShape 7"/>
          <p:cNvSpPr/>
          <p:nvPr/>
        </p:nvSpPr>
        <p:spPr>
          <a:xfrm>
            <a:off x="2500920" y="1110240"/>
            <a:ext cx="6395760" cy="2343960"/>
          </a:xfrm>
          <a:prstGeom prst="rect">
            <a:avLst/>
          </a:prstGeom>
          <a:noFill/>
          <a:ln>
            <a:noFill/>
          </a:ln>
        </p:spPr>
        <p:style>
          <a:lnRef idx="0"/>
          <a:fillRef idx="0"/>
          <a:effectRef idx="0"/>
          <a:fontRef idx="minor"/>
        </p:style>
        <p:txBody>
          <a:bodyPr lIns="90000" rIns="90000" tIns="45000" bIns="45000"/>
          <a:p>
            <a:pPr>
              <a:lnSpc>
                <a:spcPct val="100000"/>
              </a:lnSpc>
            </a:pPr>
            <a:r>
              <a:rPr b="1" lang="en-IN" sz="1800" spc="-1" strike="noStrike">
                <a:solidFill>
                  <a:srgbClr val="0070c0"/>
                </a:solidFill>
                <a:latin typeface="Verdana"/>
                <a:ea typeface="Verdana"/>
              </a:rPr>
              <a:t>Extra Segment Register</a:t>
            </a:r>
            <a:endParaRPr b="0" lang="en-IN" sz="1800" spc="-1" strike="noStrike">
              <a:latin typeface="Arial"/>
            </a:endParaRPr>
          </a:p>
          <a:p>
            <a:pPr>
              <a:lnSpc>
                <a:spcPct val="100000"/>
              </a:lnSpc>
            </a:pP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SzPct val="100000"/>
              <a:buBlip>
                <a:blip r:embed="rId1"/>
              </a:buBlip>
            </a:pPr>
            <a:r>
              <a:rPr b="1" lang="en-IN" sz="1400" spc="-1" strike="noStrike">
                <a:solidFill>
                  <a:srgbClr val="000000"/>
                </a:solidFill>
                <a:latin typeface="Verdana"/>
                <a:ea typeface="Verdana"/>
              </a:rPr>
              <a:t>16-bit</a:t>
            </a:r>
            <a:endParaRPr b="0" lang="en-IN" sz="1400" spc="-1" strike="noStrike">
              <a:latin typeface="Arial"/>
            </a:endParaRPr>
          </a:p>
          <a:p>
            <a:pPr>
              <a:lnSpc>
                <a:spcPct val="100000"/>
              </a:lnSpc>
            </a:pPr>
            <a:endParaRPr b="0" lang="en-IN" sz="1400" spc="-1" strike="noStrike">
              <a:latin typeface="Arial"/>
            </a:endParaRPr>
          </a:p>
          <a:p>
            <a:pPr marL="285840" indent="-285480">
              <a:lnSpc>
                <a:spcPct val="100000"/>
              </a:lnSpc>
              <a:buSzPct val="100000"/>
              <a:buBlip>
                <a:blip r:embed="rId2"/>
              </a:buBlip>
            </a:pPr>
            <a:r>
              <a:rPr b="1" lang="en-IN" sz="1400" spc="-1" strike="noStrike">
                <a:solidFill>
                  <a:srgbClr val="000000"/>
                </a:solidFill>
                <a:latin typeface="Verdana"/>
                <a:ea typeface="Verdana"/>
              </a:rPr>
              <a:t>Points to the extra segment in which data (in excess of 64K pointed to by the DS) is stored.</a:t>
            </a:r>
            <a:endParaRPr b="0" lang="en-IN" sz="1400" spc="-1" strike="noStrike">
              <a:latin typeface="Arial"/>
            </a:endParaRPr>
          </a:p>
          <a:p>
            <a:pPr>
              <a:lnSpc>
                <a:spcPct val="100000"/>
              </a:lnSpc>
            </a:pPr>
            <a:endParaRPr b="0" lang="en-IN" sz="1400" spc="-1" strike="noStrike">
              <a:latin typeface="Arial"/>
            </a:endParaRPr>
          </a:p>
          <a:p>
            <a:pPr marL="285840" indent="-285480">
              <a:lnSpc>
                <a:spcPct val="100000"/>
              </a:lnSpc>
              <a:buSzPct val="100000"/>
              <a:buBlip>
                <a:blip r:embed="rId3"/>
              </a:buBlip>
            </a:pPr>
            <a:r>
              <a:rPr b="1" lang="en-IN" sz="1400" spc="-1" strike="noStrike">
                <a:solidFill>
                  <a:srgbClr val="000000"/>
                </a:solidFill>
                <a:latin typeface="Verdana"/>
                <a:ea typeface="Verdana"/>
              </a:rPr>
              <a:t>String instructions use the ES and DI to determine the 20-bit physical address for the destination.</a:t>
            </a:r>
            <a:endParaRPr b="0" lang="en-IN" sz="1400" spc="-1" strike="noStrike">
              <a:latin typeface="Arial"/>
            </a:endParaRPr>
          </a:p>
        </p:txBody>
      </p:sp>
      <p:pic>
        <p:nvPicPr>
          <p:cNvPr id="1448" name="Picture 2" descr=""/>
          <p:cNvPicPr/>
          <p:nvPr/>
        </p:nvPicPr>
        <p:blipFill>
          <a:blip r:embed="rId4"/>
          <a:stretch/>
        </p:blipFill>
        <p:spPr>
          <a:xfrm>
            <a:off x="65880" y="4300560"/>
            <a:ext cx="2600640" cy="2557080"/>
          </a:xfrm>
          <a:prstGeom prst="rect">
            <a:avLst/>
          </a:prstGeom>
          <a:ln>
            <a:noFill/>
          </a:ln>
        </p:spPr>
      </p:pic>
    </p:spTree>
  </p:cSld>
  <mc:AlternateContent>
    <mc:Choice Requires="p14">
      <p:transition spd="slow" p14:dur="2000"/>
    </mc:Choice>
    <mc:Fallback>
      <p:transition spd="slow"/>
    </mc:Fallback>
  </mc:AlternateContent>
  <p:timing>
    <p:tnLst>
      <p:par>
        <p:cTn id="928" dur="indefinite" restart="never" nodeType="tmRoot">
          <p:childTnLst>
            <p:seq>
              <p:cTn id="929" dur="indefinite" nodeType="mainSeq"/>
              <p:prevCondLst>
                <p:cond delay="0" evt="onPrev">
                  <p:tgtEl>
                    <p:sldTgt/>
                  </p:tgtEl>
                </p:cond>
              </p:prevCondLst>
              <p:nextCondLst>
                <p:cond delay="0" evt="onNext">
                  <p:tgtEl>
                    <p:sldTgt/>
                  </p:tgtEl>
                </p:cond>
              </p:nextCondLst>
            </p:seq>
          </p:childTnLst>
        </p:cTn>
      </p:par>
    </p:tnLst>
  </p:timing>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9" name="TextShape 1"/>
          <p:cNvSpPr txBox="1"/>
          <p:nvPr/>
        </p:nvSpPr>
        <p:spPr>
          <a:xfrm>
            <a:off x="2895480" y="110880"/>
            <a:ext cx="6019560" cy="487080"/>
          </a:xfrm>
          <a:prstGeom prst="rect">
            <a:avLst/>
          </a:prstGeom>
          <a:noFill/>
          <a:ln>
            <a:noFill/>
          </a:ln>
        </p:spPr>
        <p:txBody>
          <a:bodyPr anchor="ctr">
            <a:normAutofit/>
          </a:bodyPr>
          <a:p>
            <a:pPr>
              <a:lnSpc>
                <a:spcPct val="100000"/>
              </a:lnSpc>
            </a:pPr>
            <a:r>
              <a:rPr b="1" lang="en-US" sz="2000" spc="-1" strike="noStrike">
                <a:solidFill>
                  <a:srgbClr val="ff0066"/>
                </a:solidFill>
                <a:latin typeface="Verdana"/>
                <a:ea typeface="Verdana"/>
              </a:rPr>
              <a:t>Architecture</a:t>
            </a:r>
            <a:endParaRPr b="0" lang="en-US" sz="2000" spc="-1" strike="noStrike">
              <a:solidFill>
                <a:srgbClr val="000000"/>
              </a:solidFill>
              <a:latin typeface="Verdana"/>
            </a:endParaRPr>
          </a:p>
        </p:txBody>
      </p:sp>
      <p:sp>
        <p:nvSpPr>
          <p:cNvPr id="1450" name="CustomShape 2"/>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1451" name="TextShape 3"/>
          <p:cNvSpPr txBox="1"/>
          <p:nvPr/>
        </p:nvSpPr>
        <p:spPr>
          <a:xfrm>
            <a:off x="6553080" y="6356520"/>
            <a:ext cx="2133360" cy="364680"/>
          </a:xfrm>
          <a:prstGeom prst="rect">
            <a:avLst/>
          </a:prstGeom>
          <a:noFill/>
          <a:ln>
            <a:noFill/>
          </a:ln>
        </p:spPr>
        <p:txBody>
          <a:bodyPr anchor="ctr"/>
          <a:p>
            <a:pPr algn="r">
              <a:lnSpc>
                <a:spcPct val="100000"/>
              </a:lnSpc>
            </a:pPr>
            <a:fld id="{ED2A9C59-DA8A-49DE-9774-CD0C92F2F04F}" type="slidenum">
              <a:rPr b="0" lang="en-IN" sz="1200" spc="-1" strike="noStrike">
                <a:solidFill>
                  <a:srgbClr val="8b8b8b"/>
                </a:solidFill>
                <a:latin typeface="Verdana"/>
                <a:ea typeface="Verdana"/>
              </a:rPr>
              <a:t>84</a:t>
            </a:fld>
            <a:endParaRPr b="0" lang="en-IN" sz="1200" spc="-1" strike="noStrike">
              <a:latin typeface="Times New Roman"/>
            </a:endParaRPr>
          </a:p>
        </p:txBody>
      </p:sp>
      <p:sp>
        <p:nvSpPr>
          <p:cNvPr id="1452" name="CustomShape 4"/>
          <p:cNvSpPr/>
          <p:nvPr/>
        </p:nvSpPr>
        <p:spPr>
          <a:xfrm>
            <a:off x="5239440" y="152280"/>
            <a:ext cx="3657240" cy="3646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800" spc="-1" strike="noStrike">
                <a:solidFill>
                  <a:srgbClr val="000000"/>
                </a:solidFill>
                <a:latin typeface="Verdana"/>
                <a:ea typeface="Verdana"/>
              </a:rPr>
              <a:t>Bus Interface Unit (BIU)</a:t>
            </a:r>
            <a:endParaRPr b="0" lang="en-IN" sz="1800" spc="-1" strike="noStrike">
              <a:latin typeface="Arial"/>
            </a:endParaRPr>
          </a:p>
        </p:txBody>
      </p:sp>
      <p:sp>
        <p:nvSpPr>
          <p:cNvPr id="1453" name="CustomShape 5"/>
          <p:cNvSpPr/>
          <p:nvPr/>
        </p:nvSpPr>
        <p:spPr>
          <a:xfrm>
            <a:off x="646920" y="1106280"/>
            <a:ext cx="1409400" cy="639000"/>
          </a:xfrm>
          <a:prstGeom prst="rect">
            <a:avLst/>
          </a:prstGeom>
          <a:noFill/>
          <a:ln>
            <a:noFill/>
          </a:ln>
        </p:spPr>
        <p:style>
          <a:lnRef idx="0"/>
          <a:fillRef idx="0"/>
          <a:effectRef idx="0"/>
          <a:fontRef idx="minor"/>
        </p:style>
        <p:txBody>
          <a:bodyPr wrap="none" lIns="90000" rIns="90000" tIns="45000" bIns="45000"/>
          <a:p>
            <a:pPr algn="r">
              <a:lnSpc>
                <a:spcPct val="100000"/>
              </a:lnSpc>
            </a:pPr>
            <a:r>
              <a:rPr b="1" lang="en-IN" sz="1800" spc="-1" strike="noStrike">
                <a:solidFill>
                  <a:srgbClr val="000000"/>
                </a:solidFill>
                <a:latin typeface="Verdana"/>
                <a:ea typeface="Verdana"/>
              </a:rPr>
              <a:t>Segment </a:t>
            </a:r>
            <a:endParaRPr b="0" lang="en-IN" sz="1800" spc="-1" strike="noStrike">
              <a:latin typeface="Arial"/>
            </a:endParaRPr>
          </a:p>
          <a:p>
            <a:pPr algn="r">
              <a:lnSpc>
                <a:spcPct val="100000"/>
              </a:lnSpc>
            </a:pPr>
            <a:r>
              <a:rPr b="1" lang="en-IN" sz="1800" spc="-1" strike="noStrike">
                <a:solidFill>
                  <a:srgbClr val="000000"/>
                </a:solidFill>
                <a:latin typeface="Verdana"/>
                <a:ea typeface="Verdana"/>
              </a:rPr>
              <a:t>Registers</a:t>
            </a:r>
            <a:endParaRPr b="0" lang="en-IN" sz="1800" spc="-1" strike="noStrike">
              <a:latin typeface="Arial"/>
            </a:endParaRPr>
          </a:p>
        </p:txBody>
      </p:sp>
      <p:sp>
        <p:nvSpPr>
          <p:cNvPr id="1454" name="Line 6"/>
          <p:cNvSpPr/>
          <p:nvPr/>
        </p:nvSpPr>
        <p:spPr>
          <a:xfrm>
            <a:off x="2033640" y="1218960"/>
            <a:ext cx="360" cy="2973240"/>
          </a:xfrm>
          <a:prstGeom prst="line">
            <a:avLst/>
          </a:prstGeom>
          <a:ln>
            <a:solidFill>
              <a:srgbClr val="ff0000"/>
            </a:solidFill>
            <a:round/>
          </a:ln>
        </p:spPr>
        <p:style>
          <a:lnRef idx="1">
            <a:schemeClr val="accent1"/>
          </a:lnRef>
          <a:fillRef idx="0">
            <a:schemeClr val="accent1"/>
          </a:fillRef>
          <a:effectRef idx="0">
            <a:schemeClr val="accent1"/>
          </a:effectRef>
          <a:fontRef idx="minor"/>
        </p:style>
      </p:sp>
      <p:sp>
        <p:nvSpPr>
          <p:cNvPr id="1455" name="CustomShape 7"/>
          <p:cNvSpPr/>
          <p:nvPr/>
        </p:nvSpPr>
        <p:spPr>
          <a:xfrm>
            <a:off x="2500920" y="1110240"/>
            <a:ext cx="6395760" cy="2952360"/>
          </a:xfrm>
          <a:prstGeom prst="rect">
            <a:avLst/>
          </a:prstGeom>
          <a:noFill/>
          <a:ln>
            <a:noFill/>
          </a:ln>
        </p:spPr>
        <p:style>
          <a:lnRef idx="0"/>
          <a:fillRef idx="0"/>
          <a:effectRef idx="0"/>
          <a:fontRef idx="minor"/>
        </p:style>
        <p:txBody>
          <a:bodyPr lIns="90000" rIns="90000" tIns="45000" bIns="45000"/>
          <a:p>
            <a:pPr>
              <a:lnSpc>
                <a:spcPct val="100000"/>
              </a:lnSpc>
            </a:pPr>
            <a:r>
              <a:rPr b="1" lang="en-IN" sz="1800" spc="-1" strike="noStrike">
                <a:solidFill>
                  <a:srgbClr val="0070c0"/>
                </a:solidFill>
                <a:latin typeface="Verdana"/>
                <a:ea typeface="Verdana"/>
              </a:rPr>
              <a:t>Instruction Pointer</a:t>
            </a:r>
            <a:endParaRPr b="0" lang="en-IN" sz="1800" spc="-1" strike="noStrike">
              <a:latin typeface="Arial"/>
            </a:endParaRPr>
          </a:p>
          <a:p>
            <a:pPr>
              <a:lnSpc>
                <a:spcPct val="100000"/>
              </a:lnSpc>
            </a:pPr>
            <a:endParaRPr b="0" lang="en-IN" sz="1800" spc="-1" strike="noStrike">
              <a:latin typeface="Arial"/>
            </a:endParaRPr>
          </a:p>
          <a:p>
            <a:pPr>
              <a:lnSpc>
                <a:spcPct val="100000"/>
              </a:lnSpc>
            </a:pPr>
            <a:endParaRPr b="0" lang="en-IN" sz="1800" spc="-1" strike="noStrike">
              <a:latin typeface="Arial"/>
            </a:endParaRPr>
          </a:p>
          <a:p>
            <a:pPr marL="285840" indent="-285480">
              <a:lnSpc>
                <a:spcPct val="100000"/>
              </a:lnSpc>
              <a:buSzPct val="100000"/>
              <a:buBlip>
                <a:blip r:embed="rId1"/>
              </a:buBlip>
            </a:pPr>
            <a:r>
              <a:rPr b="1" lang="en-IN" sz="1400" spc="-1" strike="noStrike">
                <a:solidFill>
                  <a:srgbClr val="000000"/>
                </a:solidFill>
                <a:latin typeface="Verdana"/>
                <a:ea typeface="Verdana"/>
              </a:rPr>
              <a:t>16-bit</a:t>
            </a:r>
            <a:endParaRPr b="0" lang="en-IN" sz="1400" spc="-1" strike="noStrike">
              <a:latin typeface="Arial"/>
            </a:endParaRPr>
          </a:p>
          <a:p>
            <a:pPr>
              <a:lnSpc>
                <a:spcPct val="100000"/>
              </a:lnSpc>
            </a:pPr>
            <a:endParaRPr b="0" lang="en-IN" sz="1400" spc="-1" strike="noStrike">
              <a:latin typeface="Arial"/>
            </a:endParaRPr>
          </a:p>
          <a:p>
            <a:pPr marL="285840" indent="-285480" algn="just">
              <a:lnSpc>
                <a:spcPct val="100000"/>
              </a:lnSpc>
              <a:buSzPct val="100000"/>
              <a:buBlip>
                <a:blip r:embed="rId2"/>
              </a:buBlip>
            </a:pPr>
            <a:r>
              <a:rPr b="1" lang="en-IN" sz="1400" spc="-1" strike="noStrike">
                <a:solidFill>
                  <a:srgbClr val="000000"/>
                </a:solidFill>
                <a:latin typeface="Verdana"/>
                <a:ea typeface="Verdana"/>
              </a:rPr>
              <a:t>Always points to the next instruction to be executed within the currently executing code segment. </a:t>
            </a:r>
            <a:endParaRPr b="0" lang="en-IN" sz="1400" spc="-1" strike="noStrike">
              <a:latin typeface="Arial"/>
            </a:endParaRPr>
          </a:p>
          <a:p>
            <a:pPr algn="just">
              <a:lnSpc>
                <a:spcPct val="100000"/>
              </a:lnSpc>
            </a:pPr>
            <a:endParaRPr b="0" lang="en-IN" sz="1400" spc="-1" strike="noStrike">
              <a:latin typeface="Arial"/>
            </a:endParaRPr>
          </a:p>
          <a:p>
            <a:pPr marL="285840" indent="-285480" algn="just">
              <a:lnSpc>
                <a:spcPct val="100000"/>
              </a:lnSpc>
              <a:buSzPct val="100000"/>
              <a:buBlip>
                <a:blip r:embed="rId3"/>
              </a:buBlip>
            </a:pPr>
            <a:r>
              <a:rPr b="1" lang="en-IN" sz="1400" spc="-1" strike="noStrike">
                <a:solidFill>
                  <a:srgbClr val="000000"/>
                </a:solidFill>
                <a:latin typeface="Verdana"/>
                <a:ea typeface="Verdana"/>
              </a:rPr>
              <a:t>So, this register contains the 16-bit offset address pointing to the next instruction code within the 64Kb of the code segment area. </a:t>
            </a:r>
            <a:endParaRPr b="0" lang="en-IN" sz="1400" spc="-1" strike="noStrike">
              <a:latin typeface="Arial"/>
            </a:endParaRPr>
          </a:p>
          <a:p>
            <a:pPr algn="just">
              <a:lnSpc>
                <a:spcPct val="100000"/>
              </a:lnSpc>
            </a:pPr>
            <a:endParaRPr b="0" lang="en-IN" sz="1400" spc="-1" strike="noStrike">
              <a:latin typeface="Arial"/>
            </a:endParaRPr>
          </a:p>
          <a:p>
            <a:pPr marL="285840" indent="-285480" algn="just">
              <a:lnSpc>
                <a:spcPct val="100000"/>
              </a:lnSpc>
              <a:buSzPct val="100000"/>
              <a:buBlip>
                <a:blip r:embed="rId4"/>
              </a:buBlip>
            </a:pPr>
            <a:r>
              <a:rPr b="1" lang="en-IN" sz="1400" spc="-1" strike="noStrike">
                <a:solidFill>
                  <a:srgbClr val="000000"/>
                </a:solidFill>
                <a:latin typeface="Verdana"/>
                <a:ea typeface="Verdana"/>
              </a:rPr>
              <a:t>Its content is automatically incremented as the execution of the next instruction takes place. </a:t>
            </a:r>
            <a:endParaRPr b="0" lang="en-IN" sz="1400" spc="-1" strike="noStrike">
              <a:latin typeface="Arial"/>
            </a:endParaRPr>
          </a:p>
        </p:txBody>
      </p:sp>
      <p:pic>
        <p:nvPicPr>
          <p:cNvPr id="1456" name="Picture 2" descr=""/>
          <p:cNvPicPr/>
          <p:nvPr/>
        </p:nvPicPr>
        <p:blipFill>
          <a:blip r:embed="rId5"/>
          <a:stretch/>
        </p:blipFill>
        <p:spPr>
          <a:xfrm>
            <a:off x="65880" y="4300560"/>
            <a:ext cx="2600640" cy="2557080"/>
          </a:xfrm>
          <a:prstGeom prst="rect">
            <a:avLst/>
          </a:prstGeom>
          <a:ln>
            <a:noFill/>
          </a:ln>
        </p:spPr>
      </p:pic>
    </p:spTree>
  </p:cSld>
  <mc:AlternateContent>
    <mc:Choice Requires="p14">
      <p:transition spd="slow" p14:dur="2000"/>
    </mc:Choice>
    <mc:Fallback>
      <p:transition spd="slow"/>
    </mc:Fallback>
  </mc:AlternateContent>
  <p:timing>
    <p:tnLst>
      <p:par>
        <p:cTn id="930" dur="indefinite" restart="never" nodeType="tmRoot">
          <p:childTnLst>
            <p:seq>
              <p:cTn id="931" dur="indefinite" nodeType="mainSeq"/>
              <p:prevCondLst>
                <p:cond delay="0" evt="onPrev">
                  <p:tgtEl>
                    <p:sldTgt/>
                  </p:tgtEl>
                </p:cond>
              </p:prevCondLst>
              <p:nextCondLst>
                <p:cond delay="0" evt="onNext">
                  <p:tgtEl>
                    <p:sldTgt/>
                  </p:tgtEl>
                </p:cond>
              </p:nextCondLst>
            </p:seq>
          </p:childTnLst>
        </p:cTn>
      </p:par>
    </p:tnLst>
  </p:timing>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7" name="TextShape 1"/>
          <p:cNvSpPr txBox="1"/>
          <p:nvPr/>
        </p:nvSpPr>
        <p:spPr>
          <a:xfrm>
            <a:off x="2895480" y="110880"/>
            <a:ext cx="6019560" cy="487080"/>
          </a:xfrm>
          <a:prstGeom prst="rect">
            <a:avLst/>
          </a:prstGeom>
          <a:noFill/>
          <a:ln>
            <a:noFill/>
          </a:ln>
        </p:spPr>
        <p:txBody>
          <a:bodyPr anchor="ctr">
            <a:normAutofit/>
          </a:bodyPr>
          <a:p>
            <a:pPr>
              <a:lnSpc>
                <a:spcPct val="100000"/>
              </a:lnSpc>
            </a:pPr>
            <a:r>
              <a:rPr b="1" lang="en-US" sz="2000" spc="-1" strike="noStrike">
                <a:solidFill>
                  <a:srgbClr val="ff0066"/>
                </a:solidFill>
                <a:latin typeface="Verdana"/>
                <a:ea typeface="Verdana"/>
              </a:rPr>
              <a:t>Architecture</a:t>
            </a:r>
            <a:endParaRPr b="0" lang="en-US" sz="2000" spc="-1" strike="noStrike">
              <a:solidFill>
                <a:srgbClr val="000000"/>
              </a:solidFill>
              <a:latin typeface="Verdana"/>
            </a:endParaRPr>
          </a:p>
        </p:txBody>
      </p:sp>
      <p:sp>
        <p:nvSpPr>
          <p:cNvPr id="1458" name="CustomShape 2"/>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1459" name="TextShape 3"/>
          <p:cNvSpPr txBox="1"/>
          <p:nvPr/>
        </p:nvSpPr>
        <p:spPr>
          <a:xfrm>
            <a:off x="6553080" y="6356520"/>
            <a:ext cx="2133360" cy="364680"/>
          </a:xfrm>
          <a:prstGeom prst="rect">
            <a:avLst/>
          </a:prstGeom>
          <a:noFill/>
          <a:ln>
            <a:noFill/>
          </a:ln>
        </p:spPr>
        <p:txBody>
          <a:bodyPr anchor="ctr"/>
          <a:p>
            <a:pPr algn="r">
              <a:lnSpc>
                <a:spcPct val="100000"/>
              </a:lnSpc>
            </a:pPr>
            <a:fld id="{79F0E821-3D15-457A-A003-42A0980EF4F1}" type="slidenum">
              <a:rPr b="0" lang="en-IN" sz="1200" spc="-1" strike="noStrike">
                <a:solidFill>
                  <a:srgbClr val="8b8b8b"/>
                </a:solidFill>
                <a:latin typeface="Verdana"/>
                <a:ea typeface="Verdana"/>
              </a:rPr>
              <a:t>85</a:t>
            </a:fld>
            <a:endParaRPr b="0" lang="en-IN" sz="1200" spc="-1" strike="noStrike">
              <a:latin typeface="Times New Roman"/>
            </a:endParaRPr>
          </a:p>
        </p:txBody>
      </p:sp>
      <p:sp>
        <p:nvSpPr>
          <p:cNvPr id="1460" name="CustomShape 4"/>
          <p:cNvSpPr/>
          <p:nvPr/>
        </p:nvSpPr>
        <p:spPr>
          <a:xfrm>
            <a:off x="5239440" y="152280"/>
            <a:ext cx="3657240" cy="3646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800" spc="-1" strike="noStrike">
                <a:solidFill>
                  <a:srgbClr val="000000"/>
                </a:solidFill>
                <a:latin typeface="Verdana"/>
                <a:ea typeface="Verdana"/>
              </a:rPr>
              <a:t>Bus Interface Unit (BIU)</a:t>
            </a:r>
            <a:endParaRPr b="0" lang="en-IN" sz="1800" spc="-1" strike="noStrike">
              <a:latin typeface="Arial"/>
            </a:endParaRPr>
          </a:p>
        </p:txBody>
      </p:sp>
      <p:pic>
        <p:nvPicPr>
          <p:cNvPr id="1461" name="Picture 2" descr=""/>
          <p:cNvPicPr/>
          <p:nvPr/>
        </p:nvPicPr>
        <p:blipFill>
          <a:blip r:embed="rId1"/>
          <a:stretch/>
        </p:blipFill>
        <p:spPr>
          <a:xfrm>
            <a:off x="25920" y="685800"/>
            <a:ext cx="5765040" cy="4296240"/>
          </a:xfrm>
          <a:prstGeom prst="rect">
            <a:avLst/>
          </a:prstGeom>
          <a:ln>
            <a:noFill/>
          </a:ln>
        </p:spPr>
      </p:pic>
      <p:sp>
        <p:nvSpPr>
          <p:cNvPr id="1462" name="CustomShape 5"/>
          <p:cNvSpPr/>
          <p:nvPr/>
        </p:nvSpPr>
        <p:spPr>
          <a:xfrm>
            <a:off x="5943600" y="2009880"/>
            <a:ext cx="3047760" cy="3287160"/>
          </a:xfrm>
          <a:prstGeom prst="rect">
            <a:avLst/>
          </a:prstGeom>
          <a:noFill/>
          <a:ln>
            <a:noFill/>
          </a:ln>
        </p:spPr>
        <p:style>
          <a:lnRef idx="0"/>
          <a:fillRef idx="0"/>
          <a:effectRef idx="0"/>
          <a:fontRef idx="minor"/>
        </p:style>
        <p:txBody>
          <a:bodyPr lIns="90000" rIns="90000" tIns="45000" bIns="45000"/>
          <a:p>
            <a:pPr marL="285840" indent="-285480" algn="just">
              <a:lnSpc>
                <a:spcPct val="100000"/>
              </a:lnSpc>
              <a:buSzPct val="100000"/>
              <a:buBlip>
                <a:blip r:embed="rId2"/>
              </a:buBlip>
            </a:pPr>
            <a:r>
              <a:rPr b="1" lang="en-IN" sz="1400" spc="-1" strike="noStrike">
                <a:solidFill>
                  <a:srgbClr val="000000"/>
                </a:solidFill>
                <a:latin typeface="Verdana"/>
              </a:rPr>
              <a:t>A group of First-In-First-Out (FIFO) in which up to 6 bytes of instruction code are pre fetched from the memory ahead of time.</a:t>
            </a:r>
            <a:endParaRPr b="0" lang="en-IN" sz="1400" spc="-1" strike="noStrike">
              <a:latin typeface="Arial"/>
            </a:endParaRPr>
          </a:p>
          <a:p>
            <a:pPr algn="just">
              <a:lnSpc>
                <a:spcPct val="100000"/>
              </a:lnSpc>
            </a:pPr>
            <a:endParaRPr b="0" lang="en-IN" sz="1400" spc="-1" strike="noStrike">
              <a:latin typeface="Arial"/>
            </a:endParaRPr>
          </a:p>
          <a:p>
            <a:pPr marL="285840" indent="-285480" algn="just">
              <a:lnSpc>
                <a:spcPct val="100000"/>
              </a:lnSpc>
              <a:buSzPct val="100000"/>
              <a:buBlip>
                <a:blip r:embed="rId3"/>
              </a:buBlip>
            </a:pPr>
            <a:r>
              <a:rPr b="1" lang="en-IN" sz="1400" spc="-1" strike="noStrike">
                <a:solidFill>
                  <a:srgbClr val="000000"/>
                </a:solidFill>
                <a:latin typeface="Verdana"/>
              </a:rPr>
              <a:t>This is done in order to speed up the execution by overlapping instruction fetch with execution.</a:t>
            </a:r>
            <a:endParaRPr b="0" lang="en-IN" sz="1400" spc="-1" strike="noStrike">
              <a:latin typeface="Arial"/>
            </a:endParaRPr>
          </a:p>
          <a:p>
            <a:pPr algn="just">
              <a:lnSpc>
                <a:spcPct val="100000"/>
              </a:lnSpc>
            </a:pPr>
            <a:endParaRPr b="0" lang="en-IN" sz="1400" spc="-1" strike="noStrike">
              <a:latin typeface="Arial"/>
            </a:endParaRPr>
          </a:p>
          <a:p>
            <a:pPr marL="285840" indent="-285480" algn="just">
              <a:lnSpc>
                <a:spcPct val="100000"/>
              </a:lnSpc>
              <a:buSzPct val="100000"/>
              <a:buBlip>
                <a:blip r:embed="rId4"/>
              </a:buBlip>
            </a:pPr>
            <a:r>
              <a:rPr b="1" lang="en-IN" sz="1400" spc="-1" strike="noStrike">
                <a:solidFill>
                  <a:srgbClr val="000000"/>
                </a:solidFill>
                <a:latin typeface="Verdana"/>
              </a:rPr>
              <a:t>This mechanism is known as </a:t>
            </a:r>
            <a:r>
              <a:rPr b="1" lang="en-IN" sz="1400" spc="-1" strike="noStrike" u="sng">
                <a:solidFill>
                  <a:srgbClr val="000000"/>
                </a:solidFill>
                <a:uFillTx/>
                <a:latin typeface="Verdana"/>
              </a:rPr>
              <a:t>pipelining</a:t>
            </a:r>
            <a:r>
              <a:rPr b="1" lang="en-IN" sz="1400" spc="-1" strike="noStrike">
                <a:solidFill>
                  <a:srgbClr val="000000"/>
                </a:solidFill>
                <a:latin typeface="Verdana"/>
              </a:rPr>
              <a:t>.  </a:t>
            </a:r>
            <a:endParaRPr b="0" lang="en-IN" sz="1400" spc="-1" strike="noStrike">
              <a:latin typeface="Arial"/>
            </a:endParaRPr>
          </a:p>
        </p:txBody>
      </p:sp>
      <p:sp>
        <p:nvSpPr>
          <p:cNvPr id="1463" name="CustomShape 6"/>
          <p:cNvSpPr/>
          <p:nvPr/>
        </p:nvSpPr>
        <p:spPr>
          <a:xfrm>
            <a:off x="6010560" y="1104840"/>
            <a:ext cx="3047760" cy="342720"/>
          </a:xfrm>
          <a:prstGeom prst="borderCallout2">
            <a:avLst>
              <a:gd name="adj1" fmla="val 18750"/>
              <a:gd name="adj2" fmla="val -192"/>
              <a:gd name="adj3" fmla="val 18750"/>
              <a:gd name="adj4" fmla="val -16667"/>
              <a:gd name="adj5" fmla="val 789117"/>
              <a:gd name="adj6" fmla="val -56518"/>
            </a:avLst>
          </a:prstGeom>
          <a:solidFill>
            <a:srgbClr val="ff99ff"/>
          </a:solidFill>
          <a:ln w="3240">
            <a:solidFill>
              <a:srgbClr val="ff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400" spc="-1" strike="noStrike">
                <a:solidFill>
                  <a:srgbClr val="000000"/>
                </a:solidFill>
                <a:latin typeface="Verdana"/>
                <a:ea typeface="Verdana"/>
              </a:rPr>
              <a:t>Instruction queue</a:t>
            </a:r>
            <a:endParaRPr b="0" lang="en-IN" sz="1400" spc="-1" strike="noStrike">
              <a:latin typeface="Arial"/>
            </a:endParaRPr>
          </a:p>
        </p:txBody>
      </p:sp>
    </p:spTree>
  </p:cSld>
  <mc:AlternateContent>
    <mc:Choice Requires="p14">
      <p:transition spd="slow" p14:dur="2000"/>
    </mc:Choice>
    <mc:Fallback>
      <p:transition spd="slow"/>
    </mc:Fallback>
  </mc:AlternateContent>
  <p:timing>
    <p:tnLst>
      <p:par>
        <p:cTn id="932" dur="indefinite" restart="never" nodeType="tmRoot">
          <p:childTnLst>
            <p:seq>
              <p:cTn id="933" dur="indefinite" nodeType="mainSeq"/>
              <p:prevCondLst>
                <p:cond delay="0" evt="onPrev">
                  <p:tgtEl>
                    <p:sldTgt/>
                  </p:tgtEl>
                </p:cond>
              </p:prevCondLst>
              <p:nextCondLst>
                <p:cond delay="0" evt="onNext">
                  <p:tgtEl>
                    <p:sldTgt/>
                  </p:tgtEl>
                </p:cond>
              </p:nextCondLst>
            </p:seq>
          </p:childTnLst>
        </p:cTn>
      </p:par>
    </p:tnLst>
  </p:timing>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4" name="TextShape 1"/>
          <p:cNvSpPr txBox="1"/>
          <p:nvPr/>
        </p:nvSpPr>
        <p:spPr>
          <a:xfrm>
            <a:off x="2895480" y="110880"/>
            <a:ext cx="6019560" cy="487080"/>
          </a:xfrm>
          <a:prstGeom prst="rect">
            <a:avLst/>
          </a:prstGeom>
          <a:noFill/>
          <a:ln>
            <a:noFill/>
          </a:ln>
        </p:spPr>
        <p:txBody>
          <a:bodyPr anchor="ctr">
            <a:normAutofit/>
          </a:bodyPr>
          <a:p>
            <a:pPr>
              <a:lnSpc>
                <a:spcPct val="100000"/>
              </a:lnSpc>
            </a:pPr>
            <a:r>
              <a:rPr b="1" lang="en-US" sz="2000" spc="-1" strike="noStrike">
                <a:solidFill>
                  <a:srgbClr val="ff0066"/>
                </a:solidFill>
                <a:latin typeface="Verdana"/>
                <a:ea typeface="Verdana"/>
              </a:rPr>
              <a:t>Architecture</a:t>
            </a:r>
            <a:endParaRPr b="0" lang="en-US" sz="2000" spc="-1" strike="noStrike">
              <a:solidFill>
                <a:srgbClr val="000000"/>
              </a:solidFill>
              <a:latin typeface="Verdana"/>
            </a:endParaRPr>
          </a:p>
        </p:txBody>
      </p:sp>
      <p:sp>
        <p:nvSpPr>
          <p:cNvPr id="1465" name="CustomShape 2"/>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1466" name="TextShape 3"/>
          <p:cNvSpPr txBox="1"/>
          <p:nvPr/>
        </p:nvSpPr>
        <p:spPr>
          <a:xfrm>
            <a:off x="6553080" y="6356520"/>
            <a:ext cx="2133360" cy="364680"/>
          </a:xfrm>
          <a:prstGeom prst="rect">
            <a:avLst/>
          </a:prstGeom>
          <a:noFill/>
          <a:ln>
            <a:noFill/>
          </a:ln>
        </p:spPr>
        <p:txBody>
          <a:bodyPr anchor="ctr"/>
          <a:p>
            <a:pPr algn="r">
              <a:lnSpc>
                <a:spcPct val="100000"/>
              </a:lnSpc>
            </a:pPr>
            <a:fld id="{A2B58050-9317-4819-902F-9C861F614B50}" type="slidenum">
              <a:rPr b="0" lang="en-IN" sz="1200" spc="-1" strike="noStrike">
                <a:solidFill>
                  <a:srgbClr val="8b8b8b"/>
                </a:solidFill>
                <a:latin typeface="Verdana"/>
                <a:ea typeface="Verdana"/>
              </a:rPr>
              <a:t>86</a:t>
            </a:fld>
            <a:endParaRPr b="0" lang="en-IN" sz="1200" spc="-1" strike="noStrike">
              <a:latin typeface="Times New Roman"/>
            </a:endParaRPr>
          </a:p>
        </p:txBody>
      </p:sp>
      <p:sp>
        <p:nvSpPr>
          <p:cNvPr id="1467" name="CustomShape 4"/>
          <p:cNvSpPr/>
          <p:nvPr/>
        </p:nvSpPr>
        <p:spPr>
          <a:xfrm>
            <a:off x="3581280" y="5349600"/>
            <a:ext cx="3885840" cy="1476360"/>
          </a:xfrm>
          <a:prstGeom prst="rect">
            <a:avLst/>
          </a:prstGeom>
          <a:solidFill>
            <a:srgbClr val="99ffcc"/>
          </a:solidFill>
          <a:ln>
            <a:noFill/>
          </a:ln>
        </p:spPr>
        <p:style>
          <a:lnRef idx="0"/>
          <a:fillRef idx="0"/>
          <a:effectRef idx="0"/>
          <a:fontRef idx="minor"/>
        </p:style>
        <p:txBody>
          <a:bodyPr lIns="90000" rIns="90000" tIns="45000" bIns="45000"/>
          <a:p>
            <a:pPr algn="ctr">
              <a:lnSpc>
                <a:spcPct val="100000"/>
              </a:lnSpc>
            </a:pPr>
            <a:r>
              <a:rPr b="1" lang="en-IN" sz="1300" spc="-1" strike="noStrike">
                <a:solidFill>
                  <a:srgbClr val="000000"/>
                </a:solidFill>
                <a:latin typeface="Verdana"/>
                <a:ea typeface="Verdana"/>
              </a:rPr>
              <a:t>Some of the 16 bit registers can be used as two 8 bit registers as :</a:t>
            </a:r>
            <a:endParaRPr b="0" lang="en-IN" sz="1300" spc="-1" strike="noStrike">
              <a:latin typeface="Arial"/>
            </a:endParaRPr>
          </a:p>
          <a:p>
            <a:pPr algn="ctr">
              <a:lnSpc>
                <a:spcPct val="100000"/>
              </a:lnSpc>
            </a:pPr>
            <a:endParaRPr b="0" lang="en-IN" sz="1300" spc="-1" strike="noStrike">
              <a:latin typeface="Arial"/>
            </a:endParaRPr>
          </a:p>
          <a:p>
            <a:pPr algn="ctr">
              <a:lnSpc>
                <a:spcPct val="100000"/>
              </a:lnSpc>
            </a:pPr>
            <a:r>
              <a:rPr b="1" lang="en-IN" sz="1300" spc="-1" strike="noStrike">
                <a:solidFill>
                  <a:srgbClr val="000000"/>
                </a:solidFill>
                <a:latin typeface="Verdana"/>
                <a:ea typeface="Verdana"/>
              </a:rPr>
              <a:t>AX can be used as AH and AL</a:t>
            </a:r>
            <a:endParaRPr b="0" lang="en-IN" sz="1300" spc="-1" strike="noStrike">
              <a:latin typeface="Arial"/>
            </a:endParaRPr>
          </a:p>
          <a:p>
            <a:pPr algn="ctr">
              <a:lnSpc>
                <a:spcPct val="100000"/>
              </a:lnSpc>
            </a:pPr>
            <a:r>
              <a:rPr b="1" lang="en-IN" sz="1300" spc="-1" strike="noStrike">
                <a:solidFill>
                  <a:srgbClr val="000000"/>
                </a:solidFill>
                <a:latin typeface="Verdana"/>
                <a:ea typeface="Verdana"/>
              </a:rPr>
              <a:t>BX can be used as BH and BL</a:t>
            </a:r>
            <a:endParaRPr b="0" lang="en-IN" sz="1300" spc="-1" strike="noStrike">
              <a:latin typeface="Arial"/>
            </a:endParaRPr>
          </a:p>
          <a:p>
            <a:pPr algn="ctr">
              <a:lnSpc>
                <a:spcPct val="100000"/>
              </a:lnSpc>
            </a:pPr>
            <a:r>
              <a:rPr b="1" lang="en-IN" sz="1300" spc="-1" strike="noStrike">
                <a:solidFill>
                  <a:srgbClr val="000000"/>
                </a:solidFill>
                <a:latin typeface="Verdana"/>
                <a:ea typeface="Verdana"/>
              </a:rPr>
              <a:t>CX can be used as CH and CL</a:t>
            </a:r>
            <a:endParaRPr b="0" lang="en-IN" sz="1300" spc="-1" strike="noStrike">
              <a:latin typeface="Arial"/>
            </a:endParaRPr>
          </a:p>
          <a:p>
            <a:pPr algn="ctr">
              <a:lnSpc>
                <a:spcPct val="100000"/>
              </a:lnSpc>
            </a:pPr>
            <a:r>
              <a:rPr b="1" lang="en-IN" sz="1300" spc="-1" strike="noStrike">
                <a:solidFill>
                  <a:srgbClr val="000000"/>
                </a:solidFill>
                <a:latin typeface="Verdana"/>
                <a:ea typeface="Verdana"/>
              </a:rPr>
              <a:t>DX can be used as DH and DL</a:t>
            </a:r>
            <a:endParaRPr b="0" lang="en-IN" sz="1300" spc="-1" strike="noStrike">
              <a:latin typeface="Arial"/>
            </a:endParaRPr>
          </a:p>
        </p:txBody>
      </p:sp>
      <p:sp>
        <p:nvSpPr>
          <p:cNvPr id="1468" name="CustomShape 5"/>
          <p:cNvSpPr/>
          <p:nvPr/>
        </p:nvSpPr>
        <p:spPr>
          <a:xfrm>
            <a:off x="5239440" y="152280"/>
            <a:ext cx="3657240" cy="3646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800" spc="-1" strike="noStrike">
                <a:solidFill>
                  <a:srgbClr val="000000"/>
                </a:solidFill>
                <a:latin typeface="Verdana"/>
                <a:ea typeface="Verdana"/>
              </a:rPr>
              <a:t>Execution Unit (EU)</a:t>
            </a:r>
            <a:endParaRPr b="0" lang="en-IN" sz="1800" spc="-1" strike="noStrike">
              <a:latin typeface="Arial"/>
            </a:endParaRPr>
          </a:p>
        </p:txBody>
      </p:sp>
      <p:pic>
        <p:nvPicPr>
          <p:cNvPr id="1469" name="Picture 2" descr=""/>
          <p:cNvPicPr/>
          <p:nvPr/>
        </p:nvPicPr>
        <p:blipFill>
          <a:blip r:embed="rId1"/>
          <a:stretch/>
        </p:blipFill>
        <p:spPr>
          <a:xfrm>
            <a:off x="3309480" y="852840"/>
            <a:ext cx="5765040" cy="4296240"/>
          </a:xfrm>
          <a:prstGeom prst="rect">
            <a:avLst/>
          </a:prstGeom>
          <a:ln>
            <a:noFill/>
          </a:ln>
        </p:spPr>
      </p:pic>
      <p:sp>
        <p:nvSpPr>
          <p:cNvPr id="1470" name="CustomShape 6"/>
          <p:cNvSpPr/>
          <p:nvPr/>
        </p:nvSpPr>
        <p:spPr>
          <a:xfrm>
            <a:off x="76320" y="914400"/>
            <a:ext cx="2971440" cy="155052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376092"/>
                </a:solidFill>
                <a:latin typeface="Verdana"/>
                <a:ea typeface="Verdana"/>
              </a:rPr>
              <a:t>EU decodes and executes instructions. </a:t>
            </a:r>
            <a:endParaRPr b="0" lang="en-IN" sz="1600" spc="-1" strike="noStrike">
              <a:latin typeface="Arial"/>
            </a:endParaRPr>
          </a:p>
          <a:p>
            <a:pPr algn="ctr">
              <a:lnSpc>
                <a:spcPct val="100000"/>
              </a:lnSpc>
            </a:pPr>
            <a:endParaRPr b="0" lang="en-IN" sz="1600" spc="-1" strike="noStrike">
              <a:latin typeface="Arial"/>
            </a:endParaRPr>
          </a:p>
          <a:p>
            <a:pPr algn="ctr">
              <a:lnSpc>
                <a:spcPct val="100000"/>
              </a:lnSpc>
            </a:pPr>
            <a:r>
              <a:rPr b="1" lang="en-IN" sz="1600" spc="-1" strike="noStrike">
                <a:solidFill>
                  <a:srgbClr val="376092"/>
                </a:solidFill>
                <a:latin typeface="Verdana"/>
                <a:ea typeface="Verdana"/>
              </a:rPr>
              <a:t>A decoder in the EU control system translates instructions.</a:t>
            </a:r>
            <a:endParaRPr b="0" lang="en-IN" sz="1600" spc="-1" strike="noStrike">
              <a:latin typeface="Arial"/>
            </a:endParaRPr>
          </a:p>
        </p:txBody>
      </p:sp>
      <p:sp>
        <p:nvSpPr>
          <p:cNvPr id="1471" name="CustomShape 7"/>
          <p:cNvSpPr/>
          <p:nvPr/>
        </p:nvSpPr>
        <p:spPr>
          <a:xfrm>
            <a:off x="90000" y="2674440"/>
            <a:ext cx="2500560" cy="653400"/>
          </a:xfrm>
          <a:prstGeom prst="borderCallout2">
            <a:avLst>
              <a:gd name="adj1" fmla="val 47981"/>
              <a:gd name="adj2" fmla="val 99405"/>
              <a:gd name="adj3" fmla="val 47981"/>
              <a:gd name="adj4" fmla="val 117030"/>
              <a:gd name="adj5" fmla="val 196143"/>
              <a:gd name="adj6" fmla="val 169403"/>
            </a:avLst>
          </a:prstGeom>
          <a:solidFill>
            <a:srgbClr val="ff99ff"/>
          </a:solidFill>
          <a:ln w="3240">
            <a:solidFill>
              <a:srgbClr val="ff0066"/>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just">
              <a:lnSpc>
                <a:spcPct val="100000"/>
              </a:lnSpc>
            </a:pPr>
            <a:r>
              <a:rPr b="1" lang="en-IN" sz="1400" spc="-1" strike="noStrike">
                <a:solidFill>
                  <a:srgbClr val="000000"/>
                </a:solidFill>
                <a:latin typeface="Verdana"/>
                <a:ea typeface="Verdana"/>
              </a:rPr>
              <a:t>16-bit ALU for performing arithmetic and logic operation</a:t>
            </a:r>
            <a:endParaRPr b="0" lang="en-IN" sz="1400" spc="-1" strike="noStrike">
              <a:latin typeface="Arial"/>
            </a:endParaRPr>
          </a:p>
        </p:txBody>
      </p:sp>
      <p:sp>
        <p:nvSpPr>
          <p:cNvPr id="1472" name="CustomShape 8"/>
          <p:cNvSpPr/>
          <p:nvPr/>
        </p:nvSpPr>
        <p:spPr>
          <a:xfrm>
            <a:off x="107640" y="3809880"/>
            <a:ext cx="2863800" cy="2361960"/>
          </a:xfrm>
          <a:prstGeom prst="borderCallout2">
            <a:avLst>
              <a:gd name="adj1" fmla="val 47981"/>
              <a:gd name="adj2" fmla="val 99405"/>
              <a:gd name="adj3" fmla="val 47981"/>
              <a:gd name="adj4" fmla="val 117030"/>
              <a:gd name="adj5" fmla="val -65066"/>
              <a:gd name="adj6" fmla="val 150283"/>
            </a:avLst>
          </a:prstGeom>
          <a:solidFill>
            <a:srgbClr val="ff99ff"/>
          </a:solidFill>
          <a:ln w="3240">
            <a:solidFill>
              <a:srgbClr val="ff0066"/>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00000"/>
              </a:lnSpc>
            </a:pPr>
            <a:r>
              <a:rPr b="1" lang="en-IN" sz="1400" spc="-1" strike="noStrike">
                <a:solidFill>
                  <a:srgbClr val="000000"/>
                </a:solidFill>
                <a:latin typeface="Verdana"/>
                <a:ea typeface="Verdana"/>
              </a:rPr>
              <a:t>Four general purpose registers(AX, BX, CX, DX);</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ea typeface="Verdana"/>
              </a:rPr>
              <a:t>Pointer registers (Stack Pointer, Base Pointer); </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ea typeface="Verdana"/>
              </a:rPr>
              <a:t>and                     </a:t>
            </a:r>
            <a:endParaRPr b="0" lang="en-IN" sz="1400" spc="-1" strike="noStrike">
              <a:latin typeface="Arial"/>
            </a:endParaRPr>
          </a:p>
          <a:p>
            <a:pPr>
              <a:lnSpc>
                <a:spcPct val="100000"/>
              </a:lnSpc>
            </a:pPr>
            <a:endParaRPr b="0" lang="en-IN" sz="1400" spc="-1" strike="noStrike">
              <a:latin typeface="Arial"/>
            </a:endParaRPr>
          </a:p>
          <a:p>
            <a:pPr>
              <a:lnSpc>
                <a:spcPct val="100000"/>
              </a:lnSpc>
            </a:pPr>
            <a:r>
              <a:rPr b="1" lang="en-IN" sz="1400" spc="-1" strike="noStrike">
                <a:solidFill>
                  <a:srgbClr val="000000"/>
                </a:solidFill>
                <a:latin typeface="Verdana"/>
                <a:ea typeface="Verdana"/>
              </a:rPr>
              <a:t>Index registers (Source Index, Destination Index) each of 16-bits </a:t>
            </a:r>
            <a:endParaRPr b="0" lang="en-IN" sz="1400" spc="-1" strike="noStrike">
              <a:latin typeface="Arial"/>
            </a:endParaRPr>
          </a:p>
        </p:txBody>
      </p:sp>
    </p:spTree>
  </p:cSld>
  <mc:AlternateContent>
    <mc:Choice Requires="p14">
      <p:transition spd="slow" p14:dur="2000"/>
    </mc:Choice>
    <mc:Fallback>
      <p:transition spd="slow"/>
    </mc:Fallback>
  </mc:AlternateContent>
  <p:timing>
    <p:tnLst>
      <p:par>
        <p:cTn id="934" dur="indefinite" restart="never" nodeType="tmRoot">
          <p:childTnLst>
            <p:seq>
              <p:cTn id="935" dur="indefinite" nodeType="mainSeq">
                <p:childTnLst>
                  <p:par>
                    <p:cTn id="936" fill="hold">
                      <p:stCondLst>
                        <p:cond delay="indefinite"/>
                      </p:stCondLst>
                      <p:childTnLst>
                        <p:par>
                          <p:cTn id="937" fill="hold">
                            <p:stCondLst>
                              <p:cond delay="0"/>
                            </p:stCondLst>
                            <p:childTnLst>
                              <p:par>
                                <p:cTn id="938" nodeType="clickEffect" fill="hold" presetClass="entr" presetID="1">
                                  <p:stCondLst>
                                    <p:cond delay="0"/>
                                  </p:stCondLst>
                                  <p:childTnLst>
                                    <p:set>
                                      <p:cBhvr>
                                        <p:cTn id="939" dur="1" fill="hold">
                                          <p:stCondLst>
                                            <p:cond delay="0"/>
                                          </p:stCondLst>
                                        </p:cTn>
                                        <p:tgtEl>
                                          <p:spTgt spid="1471"/>
                                        </p:tgtEl>
                                        <p:attrNameLst>
                                          <p:attrName>style.visibility</p:attrName>
                                        </p:attrNameLst>
                                      </p:cBhvr>
                                      <p:to>
                                        <p:strVal val="visible"/>
                                      </p:to>
                                    </p:set>
                                  </p:childTnLst>
                                </p:cTn>
                              </p:par>
                            </p:childTnLst>
                          </p:cTn>
                        </p:par>
                      </p:childTnLst>
                    </p:cTn>
                  </p:par>
                  <p:par>
                    <p:cTn id="940" fill="hold">
                      <p:stCondLst>
                        <p:cond delay="indefinite"/>
                      </p:stCondLst>
                      <p:childTnLst>
                        <p:par>
                          <p:cTn id="941" fill="hold">
                            <p:stCondLst>
                              <p:cond delay="0"/>
                            </p:stCondLst>
                            <p:childTnLst>
                              <p:par>
                                <p:cTn id="942" nodeType="clickEffect" fill="hold" presetClass="entr" presetID="1">
                                  <p:stCondLst>
                                    <p:cond delay="0"/>
                                  </p:stCondLst>
                                  <p:childTnLst>
                                    <p:set>
                                      <p:cBhvr>
                                        <p:cTn id="943" dur="1" fill="hold">
                                          <p:stCondLst>
                                            <p:cond delay="0"/>
                                          </p:stCondLst>
                                        </p:cTn>
                                        <p:tgtEl>
                                          <p:spTgt spid="1472"/>
                                        </p:tgtEl>
                                        <p:attrNameLst>
                                          <p:attrName>style.visibility</p:attrName>
                                        </p:attrNameLst>
                                      </p:cBhvr>
                                      <p:to>
                                        <p:strVal val="visible"/>
                                      </p:to>
                                    </p:set>
                                  </p:childTnLst>
                                </p:cTn>
                              </p:par>
                            </p:childTnLst>
                          </p:cTn>
                        </p:par>
                      </p:childTnLst>
                    </p:cTn>
                  </p:par>
                  <p:par>
                    <p:cTn id="944" fill="hold">
                      <p:stCondLst>
                        <p:cond delay="indefinite"/>
                      </p:stCondLst>
                      <p:childTnLst>
                        <p:par>
                          <p:cTn id="945" fill="hold">
                            <p:stCondLst>
                              <p:cond delay="0"/>
                            </p:stCondLst>
                            <p:childTnLst>
                              <p:par>
                                <p:cTn id="946" nodeType="clickEffect" fill="hold" presetClass="entr" presetID="1">
                                  <p:stCondLst>
                                    <p:cond delay="0"/>
                                  </p:stCondLst>
                                  <p:childTnLst>
                                    <p:set>
                                      <p:cBhvr>
                                        <p:cTn id="947" dur="1" fill="hold">
                                          <p:stCondLst>
                                            <p:cond delay="0"/>
                                          </p:stCondLst>
                                        </p:cTn>
                                        <p:tgtEl>
                                          <p:spTgt spid="1467"/>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3" name="TextShape 1"/>
          <p:cNvSpPr txBox="1"/>
          <p:nvPr/>
        </p:nvSpPr>
        <p:spPr>
          <a:xfrm>
            <a:off x="2895480" y="110880"/>
            <a:ext cx="6019560" cy="487080"/>
          </a:xfrm>
          <a:prstGeom prst="rect">
            <a:avLst/>
          </a:prstGeom>
          <a:noFill/>
          <a:ln>
            <a:noFill/>
          </a:ln>
        </p:spPr>
        <p:txBody>
          <a:bodyPr anchor="ctr">
            <a:normAutofit/>
          </a:bodyPr>
          <a:p>
            <a:pPr>
              <a:lnSpc>
                <a:spcPct val="100000"/>
              </a:lnSpc>
            </a:pPr>
            <a:r>
              <a:rPr b="1" lang="en-US" sz="2000" spc="-1" strike="noStrike">
                <a:solidFill>
                  <a:srgbClr val="ff0066"/>
                </a:solidFill>
                <a:latin typeface="Verdana"/>
                <a:ea typeface="Verdana"/>
              </a:rPr>
              <a:t>Architecture</a:t>
            </a:r>
            <a:endParaRPr b="0" lang="en-US" sz="2000" spc="-1" strike="noStrike">
              <a:solidFill>
                <a:srgbClr val="000000"/>
              </a:solidFill>
              <a:latin typeface="Verdana"/>
            </a:endParaRPr>
          </a:p>
        </p:txBody>
      </p:sp>
      <p:sp>
        <p:nvSpPr>
          <p:cNvPr id="1474" name="CustomShape 2"/>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1475" name="TextShape 3"/>
          <p:cNvSpPr txBox="1"/>
          <p:nvPr/>
        </p:nvSpPr>
        <p:spPr>
          <a:xfrm>
            <a:off x="6553080" y="6356520"/>
            <a:ext cx="2133360" cy="364680"/>
          </a:xfrm>
          <a:prstGeom prst="rect">
            <a:avLst/>
          </a:prstGeom>
          <a:noFill/>
          <a:ln>
            <a:noFill/>
          </a:ln>
        </p:spPr>
        <p:txBody>
          <a:bodyPr anchor="ctr"/>
          <a:p>
            <a:pPr algn="r">
              <a:lnSpc>
                <a:spcPct val="100000"/>
              </a:lnSpc>
            </a:pPr>
            <a:fld id="{3D3878BF-7A64-49D4-BDCF-28837B83D551}" type="slidenum">
              <a:rPr b="0" lang="en-IN" sz="1200" spc="-1" strike="noStrike">
                <a:solidFill>
                  <a:srgbClr val="8b8b8b"/>
                </a:solidFill>
                <a:latin typeface="Verdana"/>
                <a:ea typeface="Verdana"/>
              </a:rPr>
              <a:t>87</a:t>
            </a:fld>
            <a:endParaRPr b="0" lang="en-IN" sz="1200" spc="-1" strike="noStrike">
              <a:latin typeface="Times New Roman"/>
            </a:endParaRPr>
          </a:p>
        </p:txBody>
      </p:sp>
      <p:sp>
        <p:nvSpPr>
          <p:cNvPr id="1476" name="CustomShape 4"/>
          <p:cNvSpPr/>
          <p:nvPr/>
        </p:nvSpPr>
        <p:spPr>
          <a:xfrm>
            <a:off x="650160" y="1106280"/>
            <a:ext cx="1403280" cy="639000"/>
          </a:xfrm>
          <a:prstGeom prst="rect">
            <a:avLst/>
          </a:prstGeom>
          <a:noFill/>
          <a:ln>
            <a:noFill/>
          </a:ln>
        </p:spPr>
        <p:style>
          <a:lnRef idx="0"/>
          <a:fillRef idx="0"/>
          <a:effectRef idx="0"/>
          <a:fontRef idx="minor"/>
        </p:style>
        <p:txBody>
          <a:bodyPr wrap="none" lIns="90000" rIns="90000" tIns="45000" bIns="45000"/>
          <a:p>
            <a:pPr algn="r">
              <a:lnSpc>
                <a:spcPct val="100000"/>
              </a:lnSpc>
            </a:pPr>
            <a:r>
              <a:rPr b="1" lang="en-IN" sz="1800" spc="-1" strike="noStrike">
                <a:solidFill>
                  <a:srgbClr val="000000"/>
                </a:solidFill>
                <a:latin typeface="Verdana"/>
                <a:ea typeface="Verdana"/>
              </a:rPr>
              <a:t>EU</a:t>
            </a:r>
            <a:endParaRPr b="0" lang="en-IN" sz="1800" spc="-1" strike="noStrike">
              <a:latin typeface="Arial"/>
            </a:endParaRPr>
          </a:p>
          <a:p>
            <a:pPr algn="r">
              <a:lnSpc>
                <a:spcPct val="100000"/>
              </a:lnSpc>
            </a:pPr>
            <a:r>
              <a:rPr b="1" lang="en-IN" sz="1800" spc="-1" strike="noStrike">
                <a:solidFill>
                  <a:srgbClr val="000000"/>
                </a:solidFill>
                <a:latin typeface="Verdana"/>
                <a:ea typeface="Verdana"/>
              </a:rPr>
              <a:t>Registers</a:t>
            </a:r>
            <a:endParaRPr b="0" lang="en-IN" sz="1800" spc="-1" strike="noStrike">
              <a:latin typeface="Arial"/>
            </a:endParaRPr>
          </a:p>
        </p:txBody>
      </p:sp>
      <p:sp>
        <p:nvSpPr>
          <p:cNvPr id="1477" name="Line 5"/>
          <p:cNvSpPr/>
          <p:nvPr/>
        </p:nvSpPr>
        <p:spPr>
          <a:xfrm>
            <a:off x="2033640" y="1218960"/>
            <a:ext cx="360" cy="2973240"/>
          </a:xfrm>
          <a:prstGeom prst="line">
            <a:avLst/>
          </a:prstGeom>
          <a:ln>
            <a:solidFill>
              <a:srgbClr val="ff0000"/>
            </a:solidFill>
            <a:round/>
          </a:ln>
        </p:spPr>
        <p:style>
          <a:lnRef idx="1">
            <a:schemeClr val="accent1"/>
          </a:lnRef>
          <a:fillRef idx="0">
            <a:schemeClr val="accent1"/>
          </a:fillRef>
          <a:effectRef idx="0">
            <a:schemeClr val="accent1"/>
          </a:effectRef>
          <a:fontRef idx="minor"/>
        </p:style>
      </p:sp>
      <p:sp>
        <p:nvSpPr>
          <p:cNvPr id="1478" name="CustomShape 6"/>
          <p:cNvSpPr/>
          <p:nvPr/>
        </p:nvSpPr>
        <p:spPr>
          <a:xfrm>
            <a:off x="2500920" y="1110240"/>
            <a:ext cx="6395760" cy="3196440"/>
          </a:xfrm>
          <a:prstGeom prst="rect">
            <a:avLst/>
          </a:prstGeom>
          <a:noFill/>
          <a:ln>
            <a:noFill/>
          </a:ln>
        </p:spPr>
        <p:style>
          <a:lnRef idx="0"/>
          <a:fillRef idx="0"/>
          <a:effectRef idx="0"/>
          <a:fontRef idx="minor"/>
        </p:style>
        <p:txBody>
          <a:bodyPr lIns="90000" rIns="90000" tIns="45000" bIns="45000"/>
          <a:p>
            <a:pPr>
              <a:lnSpc>
                <a:spcPct val="100000"/>
              </a:lnSpc>
            </a:pPr>
            <a:r>
              <a:rPr b="1" lang="en-IN" sz="1800" spc="-1" strike="noStrike">
                <a:solidFill>
                  <a:srgbClr val="0070c0"/>
                </a:solidFill>
                <a:latin typeface="Verdana"/>
                <a:ea typeface="Verdana"/>
              </a:rPr>
              <a:t>Accumulator Register (AX)</a:t>
            </a:r>
            <a:endParaRPr b="0" lang="en-IN" sz="1800" spc="-1" strike="noStrike">
              <a:latin typeface="Arial"/>
            </a:endParaRPr>
          </a:p>
          <a:p>
            <a:pPr>
              <a:lnSpc>
                <a:spcPct val="100000"/>
              </a:lnSpc>
            </a:pPr>
            <a:endParaRPr b="0" lang="en-IN" sz="1800" spc="-1" strike="noStrike">
              <a:latin typeface="Arial"/>
            </a:endParaRPr>
          </a:p>
          <a:p>
            <a:pPr>
              <a:lnSpc>
                <a:spcPct val="100000"/>
              </a:lnSpc>
            </a:pPr>
            <a:endParaRPr b="0" lang="en-IN" sz="1800" spc="-1" strike="noStrike">
              <a:latin typeface="Arial"/>
            </a:endParaRPr>
          </a:p>
          <a:p>
            <a:pPr marL="285840" indent="-285480" algn="just">
              <a:lnSpc>
                <a:spcPct val="100000"/>
              </a:lnSpc>
              <a:buSzPct val="100000"/>
              <a:buBlip>
                <a:blip r:embed="rId1"/>
              </a:buBlip>
            </a:pPr>
            <a:r>
              <a:rPr b="1" lang="en-IN" sz="1400" spc="-1" strike="noStrike">
                <a:solidFill>
                  <a:srgbClr val="000000"/>
                </a:solidFill>
                <a:latin typeface="Verdana"/>
                <a:ea typeface="Verdana"/>
              </a:rPr>
              <a:t>Consists of two 8-bit registers AL and AH, which can be combined together and used as a 16-bit register AX. </a:t>
            </a:r>
            <a:endParaRPr b="0" lang="en-IN" sz="1400" spc="-1" strike="noStrike">
              <a:latin typeface="Arial"/>
            </a:endParaRPr>
          </a:p>
          <a:p>
            <a:pPr algn="just">
              <a:lnSpc>
                <a:spcPct val="100000"/>
              </a:lnSpc>
            </a:pPr>
            <a:endParaRPr b="0" lang="en-IN" sz="1400" spc="-1" strike="noStrike">
              <a:latin typeface="Arial"/>
            </a:endParaRPr>
          </a:p>
          <a:p>
            <a:pPr marL="285840" indent="-285480" algn="just">
              <a:lnSpc>
                <a:spcPct val="100000"/>
              </a:lnSpc>
              <a:buSzPct val="100000"/>
              <a:buBlip>
                <a:blip r:embed="rId2"/>
              </a:buBlip>
            </a:pPr>
            <a:r>
              <a:rPr b="1" lang="en-IN" sz="1400" spc="-1" strike="noStrike">
                <a:solidFill>
                  <a:srgbClr val="000000"/>
                </a:solidFill>
                <a:latin typeface="Verdana"/>
                <a:ea typeface="Verdana"/>
              </a:rPr>
              <a:t>AL in this case contains the low order byte of the word, and AH contains the high-order byte. </a:t>
            </a:r>
            <a:endParaRPr b="0" lang="en-IN" sz="1400" spc="-1" strike="noStrike">
              <a:latin typeface="Arial"/>
            </a:endParaRPr>
          </a:p>
          <a:p>
            <a:pPr algn="just">
              <a:lnSpc>
                <a:spcPct val="100000"/>
              </a:lnSpc>
            </a:pPr>
            <a:endParaRPr b="0" lang="en-IN" sz="1400" spc="-1" strike="noStrike">
              <a:latin typeface="Arial"/>
            </a:endParaRPr>
          </a:p>
          <a:p>
            <a:pPr marL="285840" indent="-285480" algn="just">
              <a:lnSpc>
                <a:spcPct val="100000"/>
              </a:lnSpc>
              <a:buSzPct val="100000"/>
              <a:buBlip>
                <a:blip r:embed="rId3"/>
              </a:buBlip>
            </a:pPr>
            <a:r>
              <a:rPr b="1" lang="en-IN" sz="1400" spc="-1" strike="noStrike">
                <a:solidFill>
                  <a:srgbClr val="000000"/>
                </a:solidFill>
                <a:latin typeface="Verdana"/>
                <a:ea typeface="Verdana"/>
              </a:rPr>
              <a:t>The I/O instructions use the AX or AL for inputting / outputting 16 or 8 bit data to or from an I/O port.</a:t>
            </a:r>
            <a:endParaRPr b="0" lang="en-IN" sz="1400" spc="-1" strike="noStrike">
              <a:latin typeface="Arial"/>
            </a:endParaRPr>
          </a:p>
          <a:p>
            <a:pPr algn="just">
              <a:lnSpc>
                <a:spcPct val="100000"/>
              </a:lnSpc>
            </a:pPr>
            <a:endParaRPr b="0" lang="en-IN" sz="1400" spc="-1" strike="noStrike">
              <a:latin typeface="Arial"/>
            </a:endParaRPr>
          </a:p>
          <a:p>
            <a:pPr marL="285840" indent="-285480" algn="just">
              <a:lnSpc>
                <a:spcPct val="100000"/>
              </a:lnSpc>
              <a:buSzPct val="100000"/>
              <a:buBlip>
                <a:blip r:embed="rId4"/>
              </a:buBlip>
            </a:pPr>
            <a:r>
              <a:rPr b="1" lang="en-IN" sz="1400" spc="-1" strike="noStrike">
                <a:solidFill>
                  <a:srgbClr val="000000"/>
                </a:solidFill>
                <a:latin typeface="Verdana"/>
                <a:ea typeface="Verdana"/>
              </a:rPr>
              <a:t>Multiplication and Division instructions also use the AX or AL.</a:t>
            </a:r>
            <a:endParaRPr b="0" lang="en-IN" sz="1400" spc="-1" strike="noStrike">
              <a:latin typeface="Arial"/>
            </a:endParaRPr>
          </a:p>
        </p:txBody>
      </p:sp>
      <p:sp>
        <p:nvSpPr>
          <p:cNvPr id="1479" name="CustomShape 7"/>
          <p:cNvSpPr/>
          <p:nvPr/>
        </p:nvSpPr>
        <p:spPr>
          <a:xfrm>
            <a:off x="5239440" y="152280"/>
            <a:ext cx="3657240" cy="3646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800" spc="-1" strike="noStrike">
                <a:solidFill>
                  <a:srgbClr val="000000"/>
                </a:solidFill>
                <a:latin typeface="Verdana"/>
                <a:ea typeface="Verdana"/>
              </a:rPr>
              <a:t>Execution Unit (EU)</a:t>
            </a:r>
            <a:endParaRPr b="0" lang="en-IN" sz="1800" spc="-1" strike="noStrike">
              <a:latin typeface="Arial"/>
            </a:endParaRPr>
          </a:p>
        </p:txBody>
      </p:sp>
      <p:pic>
        <p:nvPicPr>
          <p:cNvPr id="1480" name="Picture 2" descr=""/>
          <p:cNvPicPr/>
          <p:nvPr/>
        </p:nvPicPr>
        <p:blipFill>
          <a:blip r:embed="rId5"/>
          <a:stretch/>
        </p:blipFill>
        <p:spPr>
          <a:xfrm>
            <a:off x="65880" y="4300560"/>
            <a:ext cx="2600640" cy="2557080"/>
          </a:xfrm>
          <a:prstGeom prst="rect">
            <a:avLst/>
          </a:prstGeom>
          <a:ln>
            <a:noFill/>
          </a:ln>
        </p:spPr>
      </p:pic>
    </p:spTree>
  </p:cSld>
  <mc:AlternateContent>
    <mc:Choice Requires="p14">
      <p:transition spd="slow" p14:dur="2000"/>
    </mc:Choice>
    <mc:Fallback>
      <p:transition spd="slow"/>
    </mc:Fallback>
  </mc:AlternateContent>
  <p:timing>
    <p:tnLst>
      <p:par>
        <p:cTn id="948" dur="indefinite" restart="never" nodeType="tmRoot">
          <p:childTnLst>
            <p:seq>
              <p:cTn id="949" dur="indefinite" nodeType="mainSeq"/>
              <p:prevCondLst>
                <p:cond delay="0" evt="onPrev">
                  <p:tgtEl>
                    <p:sldTgt/>
                  </p:tgtEl>
                </p:cond>
              </p:prevCondLst>
              <p:nextCondLst>
                <p:cond delay="0" evt="onNext">
                  <p:tgtEl>
                    <p:sldTgt/>
                  </p:tgtEl>
                </p:cond>
              </p:nextCondLst>
            </p:seq>
          </p:childTnLst>
        </p:cTn>
      </p:par>
    </p:tnLst>
  </p:timing>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1" name="TextShape 1"/>
          <p:cNvSpPr txBox="1"/>
          <p:nvPr/>
        </p:nvSpPr>
        <p:spPr>
          <a:xfrm>
            <a:off x="2895480" y="110880"/>
            <a:ext cx="6019560" cy="487080"/>
          </a:xfrm>
          <a:prstGeom prst="rect">
            <a:avLst/>
          </a:prstGeom>
          <a:noFill/>
          <a:ln>
            <a:noFill/>
          </a:ln>
        </p:spPr>
        <p:txBody>
          <a:bodyPr anchor="ctr">
            <a:normAutofit/>
          </a:bodyPr>
          <a:p>
            <a:pPr>
              <a:lnSpc>
                <a:spcPct val="100000"/>
              </a:lnSpc>
            </a:pPr>
            <a:r>
              <a:rPr b="1" lang="en-US" sz="2000" spc="-1" strike="noStrike">
                <a:solidFill>
                  <a:srgbClr val="ff0066"/>
                </a:solidFill>
                <a:latin typeface="Verdana"/>
                <a:ea typeface="Verdana"/>
              </a:rPr>
              <a:t>Architecture</a:t>
            </a:r>
            <a:endParaRPr b="0" lang="en-US" sz="2000" spc="-1" strike="noStrike">
              <a:solidFill>
                <a:srgbClr val="000000"/>
              </a:solidFill>
              <a:latin typeface="Verdana"/>
            </a:endParaRPr>
          </a:p>
        </p:txBody>
      </p:sp>
      <p:sp>
        <p:nvSpPr>
          <p:cNvPr id="1482" name="CustomShape 2"/>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1483" name="TextShape 3"/>
          <p:cNvSpPr txBox="1"/>
          <p:nvPr/>
        </p:nvSpPr>
        <p:spPr>
          <a:xfrm>
            <a:off x="6553080" y="6356520"/>
            <a:ext cx="2133360" cy="364680"/>
          </a:xfrm>
          <a:prstGeom prst="rect">
            <a:avLst/>
          </a:prstGeom>
          <a:noFill/>
          <a:ln>
            <a:noFill/>
          </a:ln>
        </p:spPr>
        <p:txBody>
          <a:bodyPr anchor="ctr"/>
          <a:p>
            <a:pPr algn="r">
              <a:lnSpc>
                <a:spcPct val="100000"/>
              </a:lnSpc>
            </a:pPr>
            <a:fld id="{D30F9220-7190-448F-89C1-429C1E4219FC}" type="slidenum">
              <a:rPr b="0" lang="en-IN" sz="1200" spc="-1" strike="noStrike">
                <a:solidFill>
                  <a:srgbClr val="8b8b8b"/>
                </a:solidFill>
                <a:latin typeface="Verdana"/>
                <a:ea typeface="Verdana"/>
              </a:rPr>
              <a:t>88</a:t>
            </a:fld>
            <a:endParaRPr b="0" lang="en-IN" sz="1200" spc="-1" strike="noStrike">
              <a:latin typeface="Times New Roman"/>
            </a:endParaRPr>
          </a:p>
        </p:txBody>
      </p:sp>
      <p:sp>
        <p:nvSpPr>
          <p:cNvPr id="1484" name="CustomShape 4"/>
          <p:cNvSpPr/>
          <p:nvPr/>
        </p:nvSpPr>
        <p:spPr>
          <a:xfrm>
            <a:off x="650160" y="1106280"/>
            <a:ext cx="1403280" cy="639000"/>
          </a:xfrm>
          <a:prstGeom prst="rect">
            <a:avLst/>
          </a:prstGeom>
          <a:noFill/>
          <a:ln>
            <a:noFill/>
          </a:ln>
        </p:spPr>
        <p:style>
          <a:lnRef idx="0"/>
          <a:fillRef idx="0"/>
          <a:effectRef idx="0"/>
          <a:fontRef idx="minor"/>
        </p:style>
        <p:txBody>
          <a:bodyPr wrap="none" lIns="90000" rIns="90000" tIns="45000" bIns="45000"/>
          <a:p>
            <a:pPr algn="r">
              <a:lnSpc>
                <a:spcPct val="100000"/>
              </a:lnSpc>
            </a:pPr>
            <a:r>
              <a:rPr b="1" lang="en-IN" sz="1800" spc="-1" strike="noStrike">
                <a:solidFill>
                  <a:srgbClr val="000000"/>
                </a:solidFill>
                <a:latin typeface="Verdana"/>
                <a:ea typeface="Verdana"/>
              </a:rPr>
              <a:t>EU</a:t>
            </a:r>
            <a:endParaRPr b="0" lang="en-IN" sz="1800" spc="-1" strike="noStrike">
              <a:latin typeface="Arial"/>
            </a:endParaRPr>
          </a:p>
          <a:p>
            <a:pPr algn="r">
              <a:lnSpc>
                <a:spcPct val="100000"/>
              </a:lnSpc>
            </a:pPr>
            <a:r>
              <a:rPr b="1" lang="en-IN" sz="1800" spc="-1" strike="noStrike">
                <a:solidFill>
                  <a:srgbClr val="000000"/>
                </a:solidFill>
                <a:latin typeface="Verdana"/>
                <a:ea typeface="Verdana"/>
              </a:rPr>
              <a:t>Registers</a:t>
            </a:r>
            <a:endParaRPr b="0" lang="en-IN" sz="1800" spc="-1" strike="noStrike">
              <a:latin typeface="Arial"/>
            </a:endParaRPr>
          </a:p>
        </p:txBody>
      </p:sp>
      <p:sp>
        <p:nvSpPr>
          <p:cNvPr id="1485" name="Line 5"/>
          <p:cNvSpPr/>
          <p:nvPr/>
        </p:nvSpPr>
        <p:spPr>
          <a:xfrm>
            <a:off x="2033640" y="1218960"/>
            <a:ext cx="360" cy="2973240"/>
          </a:xfrm>
          <a:prstGeom prst="line">
            <a:avLst/>
          </a:prstGeom>
          <a:ln>
            <a:solidFill>
              <a:srgbClr val="ff0000"/>
            </a:solidFill>
            <a:round/>
          </a:ln>
        </p:spPr>
        <p:style>
          <a:lnRef idx="1">
            <a:schemeClr val="accent1"/>
          </a:lnRef>
          <a:fillRef idx="0">
            <a:schemeClr val="accent1"/>
          </a:fillRef>
          <a:effectRef idx="0">
            <a:schemeClr val="accent1"/>
          </a:effectRef>
          <a:fontRef idx="minor"/>
        </p:style>
      </p:sp>
      <p:sp>
        <p:nvSpPr>
          <p:cNvPr id="1486" name="CustomShape 6"/>
          <p:cNvSpPr/>
          <p:nvPr/>
        </p:nvSpPr>
        <p:spPr>
          <a:xfrm>
            <a:off x="2500920" y="1110240"/>
            <a:ext cx="6395760" cy="3196440"/>
          </a:xfrm>
          <a:prstGeom prst="rect">
            <a:avLst/>
          </a:prstGeom>
          <a:noFill/>
          <a:ln>
            <a:noFill/>
          </a:ln>
        </p:spPr>
        <p:style>
          <a:lnRef idx="0"/>
          <a:fillRef idx="0"/>
          <a:effectRef idx="0"/>
          <a:fontRef idx="minor"/>
        </p:style>
        <p:txBody>
          <a:bodyPr lIns="90000" rIns="90000" tIns="45000" bIns="45000"/>
          <a:p>
            <a:pPr>
              <a:lnSpc>
                <a:spcPct val="100000"/>
              </a:lnSpc>
            </a:pPr>
            <a:r>
              <a:rPr b="1" lang="en-IN" sz="1800" spc="-1" strike="noStrike">
                <a:solidFill>
                  <a:srgbClr val="0070c0"/>
                </a:solidFill>
                <a:latin typeface="Verdana"/>
                <a:ea typeface="Verdana"/>
              </a:rPr>
              <a:t>Base Register (BX)</a:t>
            </a:r>
            <a:endParaRPr b="0" lang="en-IN" sz="1800" spc="-1" strike="noStrike">
              <a:latin typeface="Arial"/>
            </a:endParaRPr>
          </a:p>
          <a:p>
            <a:pPr>
              <a:lnSpc>
                <a:spcPct val="100000"/>
              </a:lnSpc>
            </a:pPr>
            <a:endParaRPr b="0" lang="en-IN" sz="1800" spc="-1" strike="noStrike">
              <a:latin typeface="Arial"/>
            </a:endParaRPr>
          </a:p>
          <a:p>
            <a:pPr>
              <a:lnSpc>
                <a:spcPct val="100000"/>
              </a:lnSpc>
            </a:pPr>
            <a:endParaRPr b="0" lang="en-IN" sz="1800" spc="-1" strike="noStrike">
              <a:latin typeface="Arial"/>
            </a:endParaRPr>
          </a:p>
          <a:p>
            <a:pPr marL="285840" indent="-285480" algn="just">
              <a:lnSpc>
                <a:spcPct val="100000"/>
              </a:lnSpc>
              <a:buSzPct val="100000"/>
              <a:buBlip>
                <a:blip r:embed="rId1"/>
              </a:buBlip>
            </a:pPr>
            <a:r>
              <a:rPr b="1" lang="en-IN" sz="1400" spc="-1" strike="noStrike">
                <a:solidFill>
                  <a:srgbClr val="000000"/>
                </a:solidFill>
                <a:latin typeface="Verdana"/>
                <a:ea typeface="Verdana"/>
              </a:rPr>
              <a:t>Consists of two 8-bit registers BL and BH, which can be combined together and used as a 16-bit register BX. </a:t>
            </a:r>
            <a:endParaRPr b="0" lang="en-IN" sz="1400" spc="-1" strike="noStrike">
              <a:latin typeface="Arial"/>
            </a:endParaRPr>
          </a:p>
          <a:p>
            <a:pPr algn="just">
              <a:lnSpc>
                <a:spcPct val="100000"/>
              </a:lnSpc>
            </a:pPr>
            <a:endParaRPr b="0" lang="en-IN" sz="1400" spc="-1" strike="noStrike">
              <a:latin typeface="Arial"/>
            </a:endParaRPr>
          </a:p>
          <a:p>
            <a:pPr marL="285840" indent="-285480" algn="just">
              <a:lnSpc>
                <a:spcPct val="100000"/>
              </a:lnSpc>
              <a:buSzPct val="100000"/>
              <a:buBlip>
                <a:blip r:embed="rId2"/>
              </a:buBlip>
            </a:pPr>
            <a:r>
              <a:rPr b="1" lang="en-IN" sz="1400" spc="-1" strike="noStrike">
                <a:solidFill>
                  <a:srgbClr val="000000"/>
                </a:solidFill>
                <a:latin typeface="Verdana"/>
                <a:ea typeface="Verdana"/>
              </a:rPr>
              <a:t>BL in this case contains the low-order byte of the word, and BH contains the high-order byte. </a:t>
            </a:r>
            <a:endParaRPr b="0" lang="en-IN" sz="1400" spc="-1" strike="noStrike">
              <a:latin typeface="Arial"/>
            </a:endParaRPr>
          </a:p>
          <a:p>
            <a:pPr algn="just">
              <a:lnSpc>
                <a:spcPct val="100000"/>
              </a:lnSpc>
            </a:pPr>
            <a:endParaRPr b="0" lang="en-IN" sz="1400" spc="-1" strike="noStrike">
              <a:latin typeface="Arial"/>
            </a:endParaRPr>
          </a:p>
          <a:p>
            <a:pPr marL="285840" indent="-285480" algn="just">
              <a:lnSpc>
                <a:spcPct val="100000"/>
              </a:lnSpc>
              <a:buSzPct val="100000"/>
              <a:buBlip>
                <a:blip r:embed="rId3"/>
              </a:buBlip>
            </a:pPr>
            <a:r>
              <a:rPr b="1" lang="en-IN" sz="1400" spc="-1" strike="noStrike">
                <a:solidFill>
                  <a:srgbClr val="000000"/>
                </a:solidFill>
                <a:latin typeface="Verdana"/>
                <a:ea typeface="Verdana"/>
              </a:rPr>
              <a:t>This is the only general purpose register whose contents can be used for addressing the 8086 memory.</a:t>
            </a:r>
            <a:endParaRPr b="0" lang="en-IN" sz="1400" spc="-1" strike="noStrike">
              <a:latin typeface="Arial"/>
            </a:endParaRPr>
          </a:p>
          <a:p>
            <a:pPr algn="just">
              <a:lnSpc>
                <a:spcPct val="100000"/>
              </a:lnSpc>
            </a:pPr>
            <a:endParaRPr b="0" lang="en-IN" sz="1400" spc="-1" strike="noStrike">
              <a:latin typeface="Arial"/>
            </a:endParaRPr>
          </a:p>
          <a:p>
            <a:pPr marL="285840" indent="-285480" algn="just">
              <a:lnSpc>
                <a:spcPct val="100000"/>
              </a:lnSpc>
              <a:buSzPct val="100000"/>
              <a:buBlip>
                <a:blip r:embed="rId4"/>
              </a:buBlip>
            </a:pPr>
            <a:r>
              <a:rPr b="1" lang="en-IN" sz="1400" spc="-1" strike="noStrike">
                <a:solidFill>
                  <a:srgbClr val="000000"/>
                </a:solidFill>
                <a:latin typeface="Verdana"/>
                <a:ea typeface="Verdana"/>
              </a:rPr>
              <a:t>All memory references utilizing this register content for addressing use DS as the default segment register.</a:t>
            </a:r>
            <a:endParaRPr b="0" lang="en-IN" sz="1400" spc="-1" strike="noStrike">
              <a:latin typeface="Arial"/>
            </a:endParaRPr>
          </a:p>
        </p:txBody>
      </p:sp>
      <p:sp>
        <p:nvSpPr>
          <p:cNvPr id="1487" name="CustomShape 7"/>
          <p:cNvSpPr/>
          <p:nvPr/>
        </p:nvSpPr>
        <p:spPr>
          <a:xfrm>
            <a:off x="5239440" y="152280"/>
            <a:ext cx="3657240" cy="3646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800" spc="-1" strike="noStrike">
                <a:solidFill>
                  <a:srgbClr val="000000"/>
                </a:solidFill>
                <a:latin typeface="Verdana"/>
                <a:ea typeface="Verdana"/>
              </a:rPr>
              <a:t>Execution Unit (EU)</a:t>
            </a:r>
            <a:endParaRPr b="0" lang="en-IN" sz="1800" spc="-1" strike="noStrike">
              <a:latin typeface="Arial"/>
            </a:endParaRPr>
          </a:p>
        </p:txBody>
      </p:sp>
      <p:pic>
        <p:nvPicPr>
          <p:cNvPr id="1488" name="Picture 2" descr=""/>
          <p:cNvPicPr/>
          <p:nvPr/>
        </p:nvPicPr>
        <p:blipFill>
          <a:blip r:embed="rId5"/>
          <a:stretch/>
        </p:blipFill>
        <p:spPr>
          <a:xfrm>
            <a:off x="65880" y="4300560"/>
            <a:ext cx="2600640" cy="2557080"/>
          </a:xfrm>
          <a:prstGeom prst="rect">
            <a:avLst/>
          </a:prstGeom>
          <a:ln>
            <a:noFill/>
          </a:ln>
        </p:spPr>
      </p:pic>
    </p:spTree>
  </p:cSld>
  <mc:AlternateContent>
    <mc:Choice Requires="p14">
      <p:transition spd="slow" p14:dur="2000"/>
    </mc:Choice>
    <mc:Fallback>
      <p:transition spd="slow"/>
    </mc:Fallback>
  </mc:AlternateContent>
  <p:timing>
    <p:tnLst>
      <p:par>
        <p:cTn id="950" dur="indefinite" restart="never" nodeType="tmRoot">
          <p:childTnLst>
            <p:seq>
              <p:cTn id="951" dur="indefinite" nodeType="mainSeq"/>
              <p:prevCondLst>
                <p:cond delay="0" evt="onPrev">
                  <p:tgtEl>
                    <p:sldTgt/>
                  </p:tgtEl>
                </p:cond>
              </p:prevCondLst>
              <p:nextCondLst>
                <p:cond delay="0" evt="onNext">
                  <p:tgtEl>
                    <p:sldTgt/>
                  </p:tgtEl>
                </p:cond>
              </p:nextCondLst>
            </p:seq>
          </p:childTnLst>
        </p:cTn>
      </p:par>
    </p:tnLst>
  </p:timing>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9" name="TextShape 1"/>
          <p:cNvSpPr txBox="1"/>
          <p:nvPr/>
        </p:nvSpPr>
        <p:spPr>
          <a:xfrm>
            <a:off x="2895480" y="110880"/>
            <a:ext cx="6019560" cy="487080"/>
          </a:xfrm>
          <a:prstGeom prst="rect">
            <a:avLst/>
          </a:prstGeom>
          <a:noFill/>
          <a:ln>
            <a:noFill/>
          </a:ln>
        </p:spPr>
        <p:txBody>
          <a:bodyPr anchor="ctr">
            <a:normAutofit/>
          </a:bodyPr>
          <a:p>
            <a:pPr>
              <a:lnSpc>
                <a:spcPct val="100000"/>
              </a:lnSpc>
            </a:pPr>
            <a:r>
              <a:rPr b="1" lang="en-US" sz="2000" spc="-1" strike="noStrike">
                <a:solidFill>
                  <a:srgbClr val="ff0066"/>
                </a:solidFill>
                <a:latin typeface="Verdana"/>
                <a:ea typeface="Verdana"/>
              </a:rPr>
              <a:t>Architecture</a:t>
            </a:r>
            <a:endParaRPr b="0" lang="en-US" sz="2000" spc="-1" strike="noStrike">
              <a:solidFill>
                <a:srgbClr val="000000"/>
              </a:solidFill>
              <a:latin typeface="Verdana"/>
            </a:endParaRPr>
          </a:p>
        </p:txBody>
      </p:sp>
      <p:sp>
        <p:nvSpPr>
          <p:cNvPr id="1490" name="CustomShape 2"/>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1491" name="TextShape 3"/>
          <p:cNvSpPr txBox="1"/>
          <p:nvPr/>
        </p:nvSpPr>
        <p:spPr>
          <a:xfrm>
            <a:off x="6553080" y="6356520"/>
            <a:ext cx="2133360" cy="364680"/>
          </a:xfrm>
          <a:prstGeom prst="rect">
            <a:avLst/>
          </a:prstGeom>
          <a:noFill/>
          <a:ln>
            <a:noFill/>
          </a:ln>
        </p:spPr>
        <p:txBody>
          <a:bodyPr anchor="ctr"/>
          <a:p>
            <a:pPr algn="r">
              <a:lnSpc>
                <a:spcPct val="100000"/>
              </a:lnSpc>
            </a:pPr>
            <a:fld id="{186E9BD8-B669-478E-8CFF-65E1354C71CD}" type="slidenum">
              <a:rPr b="0" lang="en-IN" sz="1200" spc="-1" strike="noStrike">
                <a:solidFill>
                  <a:srgbClr val="8b8b8b"/>
                </a:solidFill>
                <a:latin typeface="Verdana"/>
                <a:ea typeface="Verdana"/>
              </a:rPr>
              <a:t>89</a:t>
            </a:fld>
            <a:endParaRPr b="0" lang="en-IN" sz="1200" spc="-1" strike="noStrike">
              <a:latin typeface="Times New Roman"/>
            </a:endParaRPr>
          </a:p>
        </p:txBody>
      </p:sp>
      <p:sp>
        <p:nvSpPr>
          <p:cNvPr id="1492" name="CustomShape 4"/>
          <p:cNvSpPr/>
          <p:nvPr/>
        </p:nvSpPr>
        <p:spPr>
          <a:xfrm>
            <a:off x="650160" y="1106280"/>
            <a:ext cx="1403280" cy="639000"/>
          </a:xfrm>
          <a:prstGeom prst="rect">
            <a:avLst/>
          </a:prstGeom>
          <a:noFill/>
          <a:ln>
            <a:noFill/>
          </a:ln>
        </p:spPr>
        <p:style>
          <a:lnRef idx="0"/>
          <a:fillRef idx="0"/>
          <a:effectRef idx="0"/>
          <a:fontRef idx="minor"/>
        </p:style>
        <p:txBody>
          <a:bodyPr wrap="none" lIns="90000" rIns="90000" tIns="45000" bIns="45000"/>
          <a:p>
            <a:pPr algn="r">
              <a:lnSpc>
                <a:spcPct val="100000"/>
              </a:lnSpc>
            </a:pPr>
            <a:r>
              <a:rPr b="1" lang="en-IN" sz="1800" spc="-1" strike="noStrike">
                <a:solidFill>
                  <a:srgbClr val="000000"/>
                </a:solidFill>
                <a:latin typeface="Verdana"/>
                <a:ea typeface="Verdana"/>
              </a:rPr>
              <a:t>EU</a:t>
            </a:r>
            <a:endParaRPr b="0" lang="en-IN" sz="1800" spc="-1" strike="noStrike">
              <a:latin typeface="Arial"/>
            </a:endParaRPr>
          </a:p>
          <a:p>
            <a:pPr algn="r">
              <a:lnSpc>
                <a:spcPct val="100000"/>
              </a:lnSpc>
            </a:pPr>
            <a:r>
              <a:rPr b="1" lang="en-IN" sz="1800" spc="-1" strike="noStrike">
                <a:solidFill>
                  <a:srgbClr val="000000"/>
                </a:solidFill>
                <a:latin typeface="Verdana"/>
                <a:ea typeface="Verdana"/>
              </a:rPr>
              <a:t>Registers</a:t>
            </a:r>
            <a:endParaRPr b="0" lang="en-IN" sz="1800" spc="-1" strike="noStrike">
              <a:latin typeface="Arial"/>
            </a:endParaRPr>
          </a:p>
        </p:txBody>
      </p:sp>
      <p:sp>
        <p:nvSpPr>
          <p:cNvPr id="1493" name="Line 5"/>
          <p:cNvSpPr/>
          <p:nvPr/>
        </p:nvSpPr>
        <p:spPr>
          <a:xfrm>
            <a:off x="2033640" y="1218960"/>
            <a:ext cx="360" cy="2973240"/>
          </a:xfrm>
          <a:prstGeom prst="line">
            <a:avLst/>
          </a:prstGeom>
          <a:ln>
            <a:solidFill>
              <a:srgbClr val="ff0000"/>
            </a:solidFill>
            <a:round/>
          </a:ln>
        </p:spPr>
        <p:style>
          <a:lnRef idx="1">
            <a:schemeClr val="accent1"/>
          </a:lnRef>
          <a:fillRef idx="0">
            <a:schemeClr val="accent1"/>
          </a:fillRef>
          <a:effectRef idx="0">
            <a:schemeClr val="accent1"/>
          </a:effectRef>
          <a:fontRef idx="minor"/>
        </p:style>
      </p:sp>
      <p:sp>
        <p:nvSpPr>
          <p:cNvPr id="1494" name="CustomShape 6"/>
          <p:cNvSpPr/>
          <p:nvPr/>
        </p:nvSpPr>
        <p:spPr>
          <a:xfrm>
            <a:off x="2500920" y="1110240"/>
            <a:ext cx="6395760" cy="2343960"/>
          </a:xfrm>
          <a:prstGeom prst="rect">
            <a:avLst/>
          </a:prstGeom>
          <a:noFill/>
          <a:ln>
            <a:noFill/>
          </a:ln>
        </p:spPr>
        <p:style>
          <a:lnRef idx="0"/>
          <a:fillRef idx="0"/>
          <a:effectRef idx="0"/>
          <a:fontRef idx="minor"/>
        </p:style>
        <p:txBody>
          <a:bodyPr lIns="90000" rIns="90000" tIns="45000" bIns="45000"/>
          <a:p>
            <a:pPr>
              <a:lnSpc>
                <a:spcPct val="100000"/>
              </a:lnSpc>
            </a:pPr>
            <a:r>
              <a:rPr b="1" lang="en-IN" sz="1800" spc="-1" strike="noStrike">
                <a:solidFill>
                  <a:srgbClr val="0070c0"/>
                </a:solidFill>
                <a:latin typeface="Verdana"/>
                <a:ea typeface="Verdana"/>
              </a:rPr>
              <a:t>Counter Register (CX)</a:t>
            </a:r>
            <a:endParaRPr b="0" lang="en-IN" sz="1800" spc="-1" strike="noStrike">
              <a:latin typeface="Arial"/>
            </a:endParaRPr>
          </a:p>
          <a:p>
            <a:pPr>
              <a:lnSpc>
                <a:spcPct val="100000"/>
              </a:lnSpc>
            </a:pPr>
            <a:endParaRPr b="0" lang="en-IN" sz="1800" spc="-1" strike="noStrike">
              <a:latin typeface="Arial"/>
            </a:endParaRPr>
          </a:p>
          <a:p>
            <a:pPr marL="285840" indent="-285480" algn="just">
              <a:lnSpc>
                <a:spcPct val="100000"/>
              </a:lnSpc>
              <a:buSzPct val="100000"/>
              <a:buBlip>
                <a:blip r:embed="rId1"/>
              </a:buBlip>
            </a:pPr>
            <a:r>
              <a:rPr b="1" lang="en-IN" sz="1400" spc="-1" strike="noStrike">
                <a:solidFill>
                  <a:srgbClr val="000000"/>
                </a:solidFill>
                <a:latin typeface="Verdana"/>
                <a:ea typeface="Verdana"/>
              </a:rPr>
              <a:t>Consists of two 8-bit registers CL and CH, which can be combined together and used as a 16-bit register CX. </a:t>
            </a:r>
            <a:endParaRPr b="0" lang="en-IN" sz="1400" spc="-1" strike="noStrike">
              <a:latin typeface="Arial"/>
            </a:endParaRPr>
          </a:p>
          <a:p>
            <a:pPr algn="just">
              <a:lnSpc>
                <a:spcPct val="100000"/>
              </a:lnSpc>
            </a:pPr>
            <a:endParaRPr b="0" lang="en-IN" sz="1400" spc="-1" strike="noStrike">
              <a:latin typeface="Arial"/>
            </a:endParaRPr>
          </a:p>
          <a:p>
            <a:pPr marL="285840" indent="-285480" algn="just">
              <a:lnSpc>
                <a:spcPct val="100000"/>
              </a:lnSpc>
              <a:buSzPct val="100000"/>
              <a:buBlip>
                <a:blip r:embed="rId2"/>
              </a:buBlip>
            </a:pPr>
            <a:r>
              <a:rPr b="1" lang="en-IN" sz="1400" spc="-1" strike="noStrike">
                <a:solidFill>
                  <a:srgbClr val="000000"/>
                </a:solidFill>
                <a:latin typeface="Verdana"/>
                <a:ea typeface="Verdana"/>
              </a:rPr>
              <a:t>When combined, CL register contains the low order byte of the word, and CH contains the high-order byte. </a:t>
            </a:r>
            <a:endParaRPr b="0" lang="en-IN" sz="1400" spc="-1" strike="noStrike">
              <a:latin typeface="Arial"/>
            </a:endParaRPr>
          </a:p>
          <a:p>
            <a:pPr algn="just">
              <a:lnSpc>
                <a:spcPct val="100000"/>
              </a:lnSpc>
            </a:pPr>
            <a:endParaRPr b="0" lang="en-IN" sz="1400" spc="-1" strike="noStrike">
              <a:latin typeface="Arial"/>
            </a:endParaRPr>
          </a:p>
          <a:p>
            <a:pPr marL="285840" indent="-285480" algn="just">
              <a:lnSpc>
                <a:spcPct val="100000"/>
              </a:lnSpc>
              <a:buSzPct val="100000"/>
              <a:buBlip>
                <a:blip r:embed="rId3"/>
              </a:buBlip>
            </a:pPr>
            <a:r>
              <a:rPr b="1" lang="en-IN" sz="1400" spc="-1" strike="noStrike">
                <a:solidFill>
                  <a:srgbClr val="000000"/>
                </a:solidFill>
                <a:latin typeface="Verdana"/>
                <a:ea typeface="Verdana"/>
              </a:rPr>
              <a:t>Instructions such as </a:t>
            </a:r>
            <a:r>
              <a:rPr b="1" lang="en-IN" sz="1400" spc="-1" strike="noStrike">
                <a:solidFill>
                  <a:srgbClr val="953735"/>
                </a:solidFill>
                <a:latin typeface="Verdana"/>
                <a:ea typeface="Verdana"/>
              </a:rPr>
              <a:t>SHIFT</a:t>
            </a:r>
            <a:r>
              <a:rPr b="1" lang="en-IN" sz="1400" spc="-1" strike="noStrike">
                <a:solidFill>
                  <a:srgbClr val="000000"/>
                </a:solidFill>
                <a:latin typeface="Verdana"/>
                <a:ea typeface="Verdana"/>
              </a:rPr>
              <a:t>, </a:t>
            </a:r>
            <a:r>
              <a:rPr b="1" lang="en-IN" sz="1400" spc="-1" strike="noStrike">
                <a:solidFill>
                  <a:srgbClr val="953735"/>
                </a:solidFill>
                <a:latin typeface="Verdana"/>
                <a:ea typeface="Verdana"/>
              </a:rPr>
              <a:t>ROTATE</a:t>
            </a:r>
            <a:r>
              <a:rPr b="1" lang="en-IN" sz="1400" spc="-1" strike="noStrike">
                <a:solidFill>
                  <a:srgbClr val="000000"/>
                </a:solidFill>
                <a:latin typeface="Verdana"/>
                <a:ea typeface="Verdana"/>
              </a:rPr>
              <a:t> and </a:t>
            </a:r>
            <a:r>
              <a:rPr b="1" lang="en-IN" sz="1400" spc="-1" strike="noStrike">
                <a:solidFill>
                  <a:srgbClr val="953735"/>
                </a:solidFill>
                <a:latin typeface="Verdana"/>
                <a:ea typeface="Verdana"/>
              </a:rPr>
              <a:t>LOOP</a:t>
            </a:r>
            <a:r>
              <a:rPr b="1" lang="en-IN" sz="1400" spc="-1" strike="noStrike">
                <a:solidFill>
                  <a:srgbClr val="000000"/>
                </a:solidFill>
                <a:latin typeface="Verdana"/>
                <a:ea typeface="Verdana"/>
              </a:rPr>
              <a:t> use the contents of CX as a counter.</a:t>
            </a:r>
            <a:endParaRPr b="0" lang="en-IN" sz="1400" spc="-1" strike="noStrike">
              <a:latin typeface="Arial"/>
            </a:endParaRPr>
          </a:p>
        </p:txBody>
      </p:sp>
      <p:sp>
        <p:nvSpPr>
          <p:cNvPr id="1495" name="CustomShape 7"/>
          <p:cNvSpPr/>
          <p:nvPr/>
        </p:nvSpPr>
        <p:spPr>
          <a:xfrm>
            <a:off x="5239440" y="152280"/>
            <a:ext cx="3657240" cy="3646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800" spc="-1" strike="noStrike">
                <a:solidFill>
                  <a:srgbClr val="000000"/>
                </a:solidFill>
                <a:latin typeface="Verdana"/>
                <a:ea typeface="Verdana"/>
              </a:rPr>
              <a:t>Execution Unit (EU)</a:t>
            </a:r>
            <a:endParaRPr b="0" lang="en-IN" sz="1800" spc="-1" strike="noStrike">
              <a:latin typeface="Arial"/>
            </a:endParaRPr>
          </a:p>
        </p:txBody>
      </p:sp>
      <p:pic>
        <p:nvPicPr>
          <p:cNvPr id="1496" name="Picture 2" descr=""/>
          <p:cNvPicPr/>
          <p:nvPr/>
        </p:nvPicPr>
        <p:blipFill>
          <a:blip r:embed="rId4"/>
          <a:stretch/>
        </p:blipFill>
        <p:spPr>
          <a:xfrm>
            <a:off x="65880" y="4300560"/>
            <a:ext cx="2600640" cy="2557080"/>
          </a:xfrm>
          <a:prstGeom prst="rect">
            <a:avLst/>
          </a:prstGeom>
          <a:ln>
            <a:noFill/>
          </a:ln>
        </p:spPr>
      </p:pic>
      <p:sp>
        <p:nvSpPr>
          <p:cNvPr id="1497" name="CustomShape 8"/>
          <p:cNvSpPr/>
          <p:nvPr/>
        </p:nvSpPr>
        <p:spPr>
          <a:xfrm>
            <a:off x="3110400" y="4177440"/>
            <a:ext cx="5786280" cy="1795320"/>
          </a:xfrm>
          <a:prstGeom prst="rect">
            <a:avLst/>
          </a:prstGeom>
          <a:noFill/>
          <a:ln>
            <a:noFill/>
          </a:ln>
        </p:spPr>
        <p:style>
          <a:lnRef idx="0"/>
          <a:fillRef idx="0"/>
          <a:effectRef idx="0"/>
          <a:fontRef idx="minor"/>
        </p:style>
        <p:txBody>
          <a:bodyPr lIns="90000" rIns="90000" tIns="45000" bIns="45000"/>
          <a:p>
            <a:pPr algn="just">
              <a:lnSpc>
                <a:spcPct val="100000"/>
              </a:lnSpc>
            </a:pPr>
            <a:r>
              <a:rPr b="1" lang="en-IN" sz="1400" spc="-1" strike="noStrike">
                <a:solidFill>
                  <a:srgbClr val="ff0000"/>
                </a:solidFill>
                <a:latin typeface="Verdana"/>
                <a:ea typeface="Verdana"/>
              </a:rPr>
              <a:t>Example:</a:t>
            </a:r>
            <a:endParaRPr b="0" lang="en-IN" sz="1400" spc="-1" strike="noStrike">
              <a:latin typeface="Arial"/>
            </a:endParaRPr>
          </a:p>
          <a:p>
            <a:pPr algn="just">
              <a:lnSpc>
                <a:spcPct val="100000"/>
              </a:lnSpc>
            </a:pPr>
            <a:endParaRPr b="0" lang="en-IN" sz="1400" spc="-1" strike="noStrike">
              <a:latin typeface="Arial"/>
            </a:endParaRPr>
          </a:p>
          <a:p>
            <a:pPr algn="just">
              <a:lnSpc>
                <a:spcPct val="100000"/>
              </a:lnSpc>
            </a:pPr>
            <a:r>
              <a:rPr b="1" lang="en-IN" sz="1400" spc="-1" strike="noStrike">
                <a:solidFill>
                  <a:srgbClr val="000000"/>
                </a:solidFill>
                <a:latin typeface="Verdana"/>
                <a:ea typeface="Verdana"/>
              </a:rPr>
              <a:t>The instruction </a:t>
            </a:r>
            <a:r>
              <a:rPr b="1" lang="en-IN" sz="1400" spc="-1" strike="noStrike">
                <a:solidFill>
                  <a:srgbClr val="c00000"/>
                </a:solidFill>
                <a:latin typeface="Verdana"/>
                <a:ea typeface="Verdana"/>
              </a:rPr>
              <a:t>LOOP START</a:t>
            </a:r>
            <a:r>
              <a:rPr b="1" lang="en-IN" sz="1400" spc="-1" strike="noStrike">
                <a:solidFill>
                  <a:srgbClr val="000000"/>
                </a:solidFill>
                <a:latin typeface="Verdana"/>
                <a:ea typeface="Verdana"/>
              </a:rPr>
              <a:t> automatically decrements CX by 1 without affecting flags and will check if [CX] = 0. </a:t>
            </a:r>
            <a:endParaRPr b="0" lang="en-IN" sz="1400" spc="-1" strike="noStrike">
              <a:latin typeface="Arial"/>
            </a:endParaRPr>
          </a:p>
          <a:p>
            <a:pPr algn="just">
              <a:lnSpc>
                <a:spcPct val="100000"/>
              </a:lnSpc>
            </a:pPr>
            <a:endParaRPr b="0" lang="en-IN" sz="1400" spc="-1" strike="noStrike">
              <a:latin typeface="Arial"/>
            </a:endParaRPr>
          </a:p>
          <a:p>
            <a:pPr algn="just">
              <a:lnSpc>
                <a:spcPct val="100000"/>
              </a:lnSpc>
            </a:pPr>
            <a:r>
              <a:rPr b="1" lang="en-IN" sz="1400" spc="-1" strike="noStrike">
                <a:solidFill>
                  <a:srgbClr val="000000"/>
                </a:solidFill>
                <a:latin typeface="Verdana"/>
                <a:ea typeface="Verdana"/>
              </a:rPr>
              <a:t>If it is  zero, 8086 executes the next instruction; otherwise the 8086 branches to the label START.</a:t>
            </a:r>
            <a:endParaRPr b="0" lang="en-IN" sz="1400" spc="-1" strike="noStrike">
              <a:latin typeface="Arial"/>
            </a:endParaRPr>
          </a:p>
        </p:txBody>
      </p:sp>
    </p:spTree>
  </p:cSld>
  <mc:AlternateContent>
    <mc:Choice Requires="p14">
      <p:transition spd="slow" p14:dur="2000"/>
    </mc:Choice>
    <mc:Fallback>
      <p:transition spd="slow"/>
    </mc:Fallback>
  </mc:AlternateContent>
  <p:timing>
    <p:tnLst>
      <p:par>
        <p:cTn id="952" dur="indefinite" restart="never" nodeType="tmRoot">
          <p:childTnLst>
            <p:seq>
              <p:cTn id="953"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TextShape 1"/>
          <p:cNvSpPr txBox="1"/>
          <p:nvPr/>
        </p:nvSpPr>
        <p:spPr>
          <a:xfrm>
            <a:off x="457200" y="152280"/>
            <a:ext cx="8229240" cy="807840"/>
          </a:xfrm>
          <a:prstGeom prst="rect">
            <a:avLst/>
          </a:prstGeom>
          <a:noFill/>
          <a:ln>
            <a:noFill/>
          </a:ln>
        </p:spPr>
        <p:txBody>
          <a:bodyPr anchor="ctr"/>
          <a:p>
            <a:pPr algn="ctr">
              <a:lnSpc>
                <a:spcPct val="100000"/>
              </a:lnSpc>
            </a:pPr>
            <a:r>
              <a:rPr b="1" i="1" lang="en-US" sz="4400" spc="-1" strike="noStrike" u="sng">
                <a:solidFill>
                  <a:srgbClr val="ff0000"/>
                </a:solidFill>
                <a:uFillTx/>
                <a:latin typeface="Calibri"/>
              </a:rPr>
              <a:t>8085 Registers </a:t>
            </a:r>
            <a:endParaRPr b="0" lang="en-US" sz="4400" spc="-1" strike="noStrike">
              <a:solidFill>
                <a:srgbClr val="000000"/>
              </a:solidFill>
              <a:latin typeface="Calibri"/>
            </a:endParaRPr>
          </a:p>
        </p:txBody>
      </p:sp>
      <p:sp>
        <p:nvSpPr>
          <p:cNvPr id="471" name="TextShape 2"/>
          <p:cNvSpPr txBox="1"/>
          <p:nvPr/>
        </p:nvSpPr>
        <p:spPr>
          <a:xfrm>
            <a:off x="228600" y="914400"/>
            <a:ext cx="8534160" cy="5790960"/>
          </a:xfrm>
          <a:prstGeom prst="rect">
            <a:avLst/>
          </a:prstGeom>
          <a:noFill/>
          <a:ln>
            <a:noFill/>
          </a:ln>
        </p:spPr>
        <p:txBody>
          <a:bodyPr>
            <a:normAutofit fontScale="78000"/>
          </a:bodyPr>
          <a:p>
            <a:pPr marL="343080" indent="-342720">
              <a:lnSpc>
                <a:spcPct val="100000"/>
              </a:lnSpc>
              <a:spcBef>
                <a:spcPts val="641"/>
              </a:spcBef>
              <a:buClr>
                <a:srgbClr val="000099"/>
              </a:buClr>
              <a:buFont typeface="Arial"/>
              <a:buChar char="•"/>
            </a:pPr>
            <a:r>
              <a:rPr b="0" lang="en-US" sz="3200" spc="-1" strike="noStrike">
                <a:solidFill>
                  <a:srgbClr val="000000"/>
                </a:solidFill>
                <a:latin typeface="Calibri"/>
              </a:rPr>
              <a:t>Registers:</a:t>
            </a:r>
            <a:endParaRPr b="0" lang="en-US" sz="3200" spc="-1" strike="noStrike">
              <a:solidFill>
                <a:srgbClr val="000000"/>
              </a:solidFill>
              <a:latin typeface="Calibri"/>
            </a:endParaRPr>
          </a:p>
          <a:p>
            <a:pPr lvl="1" marL="743040" indent="-285480">
              <a:lnSpc>
                <a:spcPct val="100000"/>
              </a:lnSpc>
              <a:spcBef>
                <a:spcPts val="561"/>
              </a:spcBef>
              <a:buClr>
                <a:srgbClr val="000099"/>
              </a:buClr>
              <a:buFont typeface="Arial"/>
              <a:buChar char="–"/>
            </a:pPr>
            <a:r>
              <a:rPr b="0" lang="en-US" sz="2800" spc="-1" strike="noStrike">
                <a:solidFill>
                  <a:srgbClr val="000000"/>
                </a:solidFill>
                <a:latin typeface="Calibri"/>
              </a:rPr>
              <a:t>Six general purpose 8-bit registers: B, C, D, E, H,L</a:t>
            </a:r>
            <a:endParaRPr b="0" lang="en-US" sz="2800" spc="-1" strike="noStrike">
              <a:solidFill>
                <a:srgbClr val="000000"/>
              </a:solidFill>
              <a:latin typeface="Calibri"/>
            </a:endParaRPr>
          </a:p>
          <a:p>
            <a:pPr lvl="1" marL="743040" indent="-285480">
              <a:lnSpc>
                <a:spcPct val="100000"/>
              </a:lnSpc>
              <a:spcBef>
                <a:spcPts val="561"/>
              </a:spcBef>
              <a:buClr>
                <a:srgbClr val="000099"/>
              </a:buClr>
              <a:buFont typeface="Arial"/>
              <a:buChar char="–"/>
            </a:pPr>
            <a:r>
              <a:rPr b="0" lang="en-US" sz="2800" spc="-1" strike="noStrike">
                <a:solidFill>
                  <a:srgbClr val="000000"/>
                </a:solidFill>
                <a:latin typeface="Calibri"/>
              </a:rPr>
              <a:t>Combined as register pairs to perform 16-bit operations: BC, DE, HL </a:t>
            </a:r>
            <a:endParaRPr b="0" lang="en-US" sz="2800" spc="-1" strike="noStrike">
              <a:solidFill>
                <a:srgbClr val="000000"/>
              </a:solidFill>
              <a:latin typeface="Calibri"/>
            </a:endParaRPr>
          </a:p>
          <a:p>
            <a:pPr lvl="1" marL="743040" indent="-285480">
              <a:lnSpc>
                <a:spcPct val="100000"/>
              </a:lnSpc>
              <a:spcBef>
                <a:spcPts val="561"/>
              </a:spcBef>
              <a:buClr>
                <a:srgbClr val="000099"/>
              </a:buClr>
              <a:buFont typeface="Arial"/>
              <a:buChar char="–"/>
            </a:pPr>
            <a:r>
              <a:rPr b="0" lang="en-US" sz="2800" spc="-1" strike="noStrike">
                <a:solidFill>
                  <a:srgbClr val="000000"/>
                </a:solidFill>
                <a:latin typeface="Calibri"/>
              </a:rPr>
              <a:t>Registers are programmable (load, move, etc.)</a:t>
            </a:r>
            <a:endParaRPr b="0" lang="en-US" sz="2800" spc="-1" strike="noStrike">
              <a:solidFill>
                <a:srgbClr val="000000"/>
              </a:solidFill>
              <a:latin typeface="Calibri"/>
            </a:endParaRPr>
          </a:p>
          <a:p>
            <a:pPr marL="343080" indent="-342720">
              <a:lnSpc>
                <a:spcPct val="100000"/>
              </a:lnSpc>
              <a:spcBef>
                <a:spcPts val="641"/>
              </a:spcBef>
              <a:buClr>
                <a:srgbClr val="c0504d"/>
              </a:buClr>
              <a:buFont typeface="Arial"/>
              <a:buChar char="•"/>
            </a:pPr>
            <a:r>
              <a:rPr b="0" lang="en-US" sz="3200" spc="-1" strike="noStrike">
                <a:solidFill>
                  <a:srgbClr val="000000"/>
                </a:solidFill>
                <a:latin typeface="Calibri"/>
              </a:rPr>
              <a:t>Stack Pointer (SP)</a:t>
            </a:r>
            <a:endParaRPr b="0" lang="en-US" sz="3200" spc="-1" strike="noStrike">
              <a:solidFill>
                <a:srgbClr val="000000"/>
              </a:solidFill>
              <a:latin typeface="Calibri"/>
            </a:endParaRPr>
          </a:p>
          <a:p>
            <a:pPr marL="343080" indent="-342720">
              <a:lnSpc>
                <a:spcPct val="100000"/>
              </a:lnSpc>
              <a:spcBef>
                <a:spcPts val="641"/>
              </a:spcBef>
              <a:buClr>
                <a:srgbClr val="c0504d"/>
              </a:buClr>
              <a:buFont typeface="Arial"/>
              <a:buChar char="•"/>
            </a:pPr>
            <a:r>
              <a:rPr b="0" lang="en-US" sz="3200" spc="-1" strike="noStrike">
                <a:solidFill>
                  <a:srgbClr val="000000"/>
                </a:solidFill>
                <a:latin typeface="Calibri"/>
              </a:rPr>
              <a:t>Accumulator &amp; Flag Register </a:t>
            </a:r>
            <a:endParaRPr b="0" lang="en-US" sz="3200" spc="-1" strike="noStrike">
              <a:solidFill>
                <a:srgbClr val="000000"/>
              </a:solidFill>
              <a:latin typeface="Calibri"/>
            </a:endParaRPr>
          </a:p>
          <a:p>
            <a:pPr lvl="1" marL="743040" indent="-285480">
              <a:lnSpc>
                <a:spcPct val="100000"/>
              </a:lnSpc>
              <a:spcBef>
                <a:spcPts val="561"/>
              </a:spcBef>
              <a:buClr>
                <a:srgbClr val="c0504d"/>
              </a:buClr>
              <a:buFont typeface="Arial"/>
              <a:buChar char="–"/>
            </a:pPr>
            <a:r>
              <a:rPr b="0" lang="en-US" sz="2800" spc="-1" strike="noStrike">
                <a:solidFill>
                  <a:srgbClr val="000000"/>
                </a:solidFill>
                <a:latin typeface="Calibri"/>
              </a:rPr>
              <a:t>(Zero, Sign, Carry, Parity, AuxCarry)</a:t>
            </a:r>
            <a:endParaRPr b="0" lang="en-US" sz="2800" spc="-1" strike="noStrike">
              <a:solidFill>
                <a:srgbClr val="000000"/>
              </a:solidFill>
              <a:latin typeface="Calibri"/>
            </a:endParaRPr>
          </a:p>
          <a:p>
            <a:pPr marL="343080" indent="-342720">
              <a:lnSpc>
                <a:spcPct val="100000"/>
              </a:lnSpc>
              <a:spcBef>
                <a:spcPts val="641"/>
              </a:spcBef>
              <a:buClr>
                <a:srgbClr val="c0504d"/>
              </a:buClr>
              <a:buFont typeface="Arial"/>
              <a:buChar char="•"/>
            </a:pPr>
            <a:r>
              <a:rPr b="0" lang="en-US" sz="3200" spc="-1" strike="noStrike">
                <a:solidFill>
                  <a:srgbClr val="000000"/>
                </a:solidFill>
                <a:latin typeface="Calibri"/>
              </a:rPr>
              <a:t>Program Counter (PC)</a:t>
            </a:r>
            <a:endParaRPr b="0" lang="en-US" sz="3200" spc="-1" strike="noStrike">
              <a:solidFill>
                <a:srgbClr val="000000"/>
              </a:solidFill>
              <a:latin typeface="Calibri"/>
            </a:endParaRPr>
          </a:p>
          <a:p>
            <a:pPr lvl="1" marL="743040" indent="-285480">
              <a:lnSpc>
                <a:spcPct val="100000"/>
              </a:lnSpc>
              <a:spcBef>
                <a:spcPts val="561"/>
              </a:spcBef>
              <a:buClr>
                <a:srgbClr val="c0504d"/>
              </a:buClr>
              <a:buFont typeface="Arial"/>
              <a:buChar char="–"/>
            </a:pPr>
            <a:r>
              <a:rPr b="0" lang="en-US" sz="2800" spc="-1" strike="noStrike">
                <a:solidFill>
                  <a:srgbClr val="000000"/>
                </a:solidFill>
                <a:latin typeface="Calibri"/>
              </a:rPr>
              <a:t>Contains the memory address (16 bits) of the  instruction that will be executed in the next step.</a:t>
            </a:r>
            <a:endParaRPr b="0" lang="en-US" sz="2800" spc="-1" strike="noStrike">
              <a:solidFill>
                <a:srgbClr val="000000"/>
              </a:solidFill>
              <a:latin typeface="Calibri"/>
            </a:endParaRPr>
          </a:p>
        </p:txBody>
      </p:sp>
      <p:sp>
        <p:nvSpPr>
          <p:cNvPr id="472" name="CustomShape 3"/>
          <p:cNvSpPr/>
          <p:nvPr/>
        </p:nvSpPr>
        <p:spPr>
          <a:xfrm>
            <a:off x="7053480" y="3429000"/>
            <a:ext cx="816480" cy="349560"/>
          </a:xfrm>
          <a:prstGeom prst="rect">
            <a:avLst/>
          </a:prstGeom>
          <a:ln>
            <a:solidFill>
              <a:srgbClr val="be4b48"/>
            </a:solidFill>
            <a:round/>
          </a:ln>
          <a:effectLst>
            <a:outerShdw blurRad="40000" dir="5400000" dist="20160" rotWithShape="0">
              <a:srgbClr val="000000">
                <a:alpha val="38000"/>
              </a:srgbClr>
            </a:outerShdw>
          </a:effectLst>
        </p:spPr>
        <p:style>
          <a:lnRef idx="1">
            <a:schemeClr val="accent2"/>
          </a:lnRef>
          <a:fillRef idx="2">
            <a:schemeClr val="accent2"/>
          </a:fillRef>
          <a:effectRef idx="1">
            <a:schemeClr val="accent2"/>
          </a:effectRef>
          <a:fontRef idx="minor"/>
        </p:style>
        <p:txBody>
          <a:bodyPr lIns="90000" rIns="90000" tIns="45000" bIns="45000" anchor="ctr"/>
          <a:p>
            <a:pPr algn="ctr">
              <a:lnSpc>
                <a:spcPct val="100000"/>
              </a:lnSpc>
            </a:pPr>
            <a:r>
              <a:rPr b="1" lang="en-IN" sz="1800" spc="-1" strike="noStrike">
                <a:solidFill>
                  <a:srgbClr val="000000"/>
                </a:solidFill>
                <a:latin typeface="Calibri"/>
              </a:rPr>
              <a:t>B</a:t>
            </a:r>
            <a:endParaRPr b="0" lang="en-IN" sz="1800" spc="-1" strike="noStrike">
              <a:latin typeface="Arial"/>
            </a:endParaRPr>
          </a:p>
        </p:txBody>
      </p:sp>
      <p:sp>
        <p:nvSpPr>
          <p:cNvPr id="473" name="CustomShape 4"/>
          <p:cNvSpPr/>
          <p:nvPr/>
        </p:nvSpPr>
        <p:spPr>
          <a:xfrm>
            <a:off x="7869960" y="3429000"/>
            <a:ext cx="816480" cy="349560"/>
          </a:xfrm>
          <a:prstGeom prst="rect">
            <a:avLst/>
          </a:prstGeom>
          <a:ln>
            <a:solidFill>
              <a:srgbClr val="be4b48"/>
            </a:solidFill>
            <a:round/>
          </a:ln>
          <a:effectLst>
            <a:outerShdw blurRad="40000" dir="5400000" dist="20160" rotWithShape="0">
              <a:srgbClr val="000000">
                <a:alpha val="38000"/>
              </a:srgbClr>
            </a:outerShdw>
          </a:effectLst>
        </p:spPr>
        <p:style>
          <a:lnRef idx="1">
            <a:schemeClr val="accent2"/>
          </a:lnRef>
          <a:fillRef idx="2">
            <a:schemeClr val="accent2"/>
          </a:fillRef>
          <a:effectRef idx="1">
            <a:schemeClr val="accent2"/>
          </a:effectRef>
          <a:fontRef idx="minor"/>
        </p:style>
        <p:txBody>
          <a:bodyPr lIns="90000" rIns="90000" tIns="45000" bIns="45000" anchor="ctr"/>
          <a:p>
            <a:pPr algn="ctr">
              <a:lnSpc>
                <a:spcPct val="100000"/>
              </a:lnSpc>
            </a:pPr>
            <a:r>
              <a:rPr b="1" lang="en-IN" sz="1800" spc="-1" strike="noStrike">
                <a:solidFill>
                  <a:srgbClr val="000000"/>
                </a:solidFill>
                <a:latin typeface="Calibri"/>
              </a:rPr>
              <a:t>C</a:t>
            </a:r>
            <a:endParaRPr b="0" lang="en-IN" sz="1800" spc="-1" strike="noStrike">
              <a:latin typeface="Arial"/>
            </a:endParaRPr>
          </a:p>
        </p:txBody>
      </p:sp>
      <p:sp>
        <p:nvSpPr>
          <p:cNvPr id="474" name="CustomShape 5"/>
          <p:cNvSpPr/>
          <p:nvPr/>
        </p:nvSpPr>
        <p:spPr>
          <a:xfrm>
            <a:off x="7053480" y="3778920"/>
            <a:ext cx="816480" cy="349560"/>
          </a:xfrm>
          <a:prstGeom prst="rect">
            <a:avLst/>
          </a:prstGeom>
          <a:ln>
            <a:solidFill>
              <a:srgbClr val="be4b48"/>
            </a:solidFill>
            <a:round/>
          </a:ln>
          <a:effectLst>
            <a:outerShdw blurRad="40000" dir="5400000" dist="20160" rotWithShape="0">
              <a:srgbClr val="000000">
                <a:alpha val="38000"/>
              </a:srgbClr>
            </a:outerShdw>
          </a:effectLst>
        </p:spPr>
        <p:style>
          <a:lnRef idx="1">
            <a:schemeClr val="accent2"/>
          </a:lnRef>
          <a:fillRef idx="2">
            <a:schemeClr val="accent2"/>
          </a:fillRef>
          <a:effectRef idx="1">
            <a:schemeClr val="accent2"/>
          </a:effectRef>
          <a:fontRef idx="minor"/>
        </p:style>
        <p:txBody>
          <a:bodyPr lIns="90000" rIns="90000" tIns="45000" bIns="45000" anchor="ctr"/>
          <a:p>
            <a:pPr algn="ctr">
              <a:lnSpc>
                <a:spcPct val="100000"/>
              </a:lnSpc>
            </a:pPr>
            <a:r>
              <a:rPr b="1" lang="en-IN" sz="1800" spc="-1" strike="noStrike">
                <a:solidFill>
                  <a:srgbClr val="000000"/>
                </a:solidFill>
                <a:latin typeface="Calibri"/>
              </a:rPr>
              <a:t>D</a:t>
            </a:r>
            <a:endParaRPr b="0" lang="en-IN" sz="1800" spc="-1" strike="noStrike">
              <a:latin typeface="Arial"/>
            </a:endParaRPr>
          </a:p>
        </p:txBody>
      </p:sp>
      <p:sp>
        <p:nvSpPr>
          <p:cNvPr id="475" name="CustomShape 6"/>
          <p:cNvSpPr/>
          <p:nvPr/>
        </p:nvSpPr>
        <p:spPr>
          <a:xfrm>
            <a:off x="7869960" y="3778920"/>
            <a:ext cx="816480" cy="349560"/>
          </a:xfrm>
          <a:prstGeom prst="rect">
            <a:avLst/>
          </a:prstGeom>
          <a:ln>
            <a:solidFill>
              <a:srgbClr val="be4b48"/>
            </a:solidFill>
            <a:round/>
          </a:ln>
          <a:effectLst>
            <a:outerShdw blurRad="40000" dir="5400000" dist="20160" rotWithShape="0">
              <a:srgbClr val="000000">
                <a:alpha val="38000"/>
              </a:srgbClr>
            </a:outerShdw>
          </a:effectLst>
        </p:spPr>
        <p:style>
          <a:lnRef idx="1">
            <a:schemeClr val="accent2"/>
          </a:lnRef>
          <a:fillRef idx="2">
            <a:schemeClr val="accent2"/>
          </a:fillRef>
          <a:effectRef idx="1">
            <a:schemeClr val="accent2"/>
          </a:effectRef>
          <a:fontRef idx="minor"/>
        </p:style>
        <p:txBody>
          <a:bodyPr lIns="90000" rIns="90000" tIns="45000" bIns="45000" anchor="ctr"/>
          <a:p>
            <a:pPr algn="ctr">
              <a:lnSpc>
                <a:spcPct val="100000"/>
              </a:lnSpc>
            </a:pPr>
            <a:r>
              <a:rPr b="1" lang="en-IN" sz="1800" spc="-1" strike="noStrike">
                <a:solidFill>
                  <a:srgbClr val="000000"/>
                </a:solidFill>
                <a:latin typeface="Calibri"/>
              </a:rPr>
              <a:t>E</a:t>
            </a:r>
            <a:endParaRPr b="0" lang="en-IN" sz="1800" spc="-1" strike="noStrike">
              <a:latin typeface="Arial"/>
            </a:endParaRPr>
          </a:p>
        </p:txBody>
      </p:sp>
      <p:sp>
        <p:nvSpPr>
          <p:cNvPr id="476" name="CustomShape 7"/>
          <p:cNvSpPr/>
          <p:nvPr/>
        </p:nvSpPr>
        <p:spPr>
          <a:xfrm>
            <a:off x="7053480" y="4128840"/>
            <a:ext cx="816480" cy="349560"/>
          </a:xfrm>
          <a:prstGeom prst="rect">
            <a:avLst/>
          </a:prstGeom>
          <a:ln>
            <a:solidFill>
              <a:srgbClr val="be4b48"/>
            </a:solidFill>
            <a:round/>
          </a:ln>
          <a:effectLst>
            <a:outerShdw blurRad="40000" dir="5400000" dist="20160" rotWithShape="0">
              <a:srgbClr val="000000">
                <a:alpha val="38000"/>
              </a:srgbClr>
            </a:outerShdw>
          </a:effectLst>
        </p:spPr>
        <p:style>
          <a:lnRef idx="1">
            <a:schemeClr val="accent2"/>
          </a:lnRef>
          <a:fillRef idx="2">
            <a:schemeClr val="accent2"/>
          </a:fillRef>
          <a:effectRef idx="1">
            <a:schemeClr val="accent2"/>
          </a:effectRef>
          <a:fontRef idx="minor"/>
        </p:style>
        <p:txBody>
          <a:bodyPr lIns="90000" rIns="90000" tIns="45000" bIns="45000" anchor="ctr"/>
          <a:p>
            <a:pPr algn="ctr">
              <a:lnSpc>
                <a:spcPct val="100000"/>
              </a:lnSpc>
            </a:pPr>
            <a:r>
              <a:rPr b="1" lang="en-IN" sz="1800" spc="-1" strike="noStrike">
                <a:solidFill>
                  <a:srgbClr val="000000"/>
                </a:solidFill>
                <a:latin typeface="Calibri"/>
              </a:rPr>
              <a:t>H</a:t>
            </a:r>
            <a:endParaRPr b="0" lang="en-IN" sz="1800" spc="-1" strike="noStrike">
              <a:latin typeface="Arial"/>
            </a:endParaRPr>
          </a:p>
        </p:txBody>
      </p:sp>
      <p:sp>
        <p:nvSpPr>
          <p:cNvPr id="477" name="CustomShape 8"/>
          <p:cNvSpPr/>
          <p:nvPr/>
        </p:nvSpPr>
        <p:spPr>
          <a:xfrm>
            <a:off x="7869960" y="4128840"/>
            <a:ext cx="816480" cy="349560"/>
          </a:xfrm>
          <a:prstGeom prst="rect">
            <a:avLst/>
          </a:prstGeom>
          <a:ln>
            <a:solidFill>
              <a:srgbClr val="be4b48"/>
            </a:solidFill>
            <a:round/>
          </a:ln>
          <a:effectLst>
            <a:outerShdw blurRad="40000" dir="5400000" dist="20160" rotWithShape="0">
              <a:srgbClr val="000000">
                <a:alpha val="38000"/>
              </a:srgbClr>
            </a:outerShdw>
          </a:effectLst>
        </p:spPr>
        <p:style>
          <a:lnRef idx="1">
            <a:schemeClr val="accent2"/>
          </a:lnRef>
          <a:fillRef idx="2">
            <a:schemeClr val="accent2"/>
          </a:fillRef>
          <a:effectRef idx="1">
            <a:schemeClr val="accent2"/>
          </a:effectRef>
          <a:fontRef idx="minor"/>
        </p:style>
        <p:txBody>
          <a:bodyPr lIns="90000" rIns="90000" tIns="45000" bIns="45000" anchor="ctr"/>
          <a:p>
            <a:pPr algn="ctr">
              <a:lnSpc>
                <a:spcPct val="100000"/>
              </a:lnSpc>
            </a:pPr>
            <a:r>
              <a:rPr b="1" lang="en-IN" sz="1800" spc="-1" strike="noStrike">
                <a:solidFill>
                  <a:srgbClr val="000000"/>
                </a:solidFill>
                <a:latin typeface="Calibri"/>
              </a:rPr>
              <a:t>L</a:t>
            </a:r>
            <a:endParaRPr b="0" lang="en-IN" sz="1800" spc="-1" strike="noStrike">
              <a:latin typeface="Arial"/>
            </a:endParaRPr>
          </a:p>
        </p:txBody>
      </p:sp>
      <p:sp>
        <p:nvSpPr>
          <p:cNvPr id="478" name="CustomShape 9"/>
          <p:cNvSpPr/>
          <p:nvPr/>
        </p:nvSpPr>
        <p:spPr>
          <a:xfrm>
            <a:off x="7053480" y="4479120"/>
            <a:ext cx="1632960" cy="349560"/>
          </a:xfrm>
          <a:prstGeom prst="rect">
            <a:avLst/>
          </a:prstGeom>
          <a:ln>
            <a:solidFill>
              <a:srgbClr val="be4b48"/>
            </a:solidFill>
            <a:round/>
          </a:ln>
          <a:effectLst>
            <a:outerShdw blurRad="40000" dir="5400000" dist="20160" rotWithShape="0">
              <a:srgbClr val="000000">
                <a:alpha val="38000"/>
              </a:srgbClr>
            </a:outerShdw>
          </a:effectLst>
        </p:spPr>
        <p:style>
          <a:lnRef idx="1">
            <a:schemeClr val="accent2"/>
          </a:lnRef>
          <a:fillRef idx="2">
            <a:schemeClr val="accent2"/>
          </a:fillRef>
          <a:effectRef idx="1">
            <a:schemeClr val="accent2"/>
          </a:effectRef>
          <a:fontRef idx="minor"/>
        </p:style>
        <p:txBody>
          <a:bodyPr lIns="90000" rIns="90000" tIns="45000" bIns="45000" anchor="ctr"/>
          <a:p>
            <a:pPr algn="ctr">
              <a:lnSpc>
                <a:spcPct val="100000"/>
              </a:lnSpc>
            </a:pPr>
            <a:r>
              <a:rPr b="1" lang="en-IN" sz="1800" spc="-1" strike="noStrike">
                <a:solidFill>
                  <a:srgbClr val="000000"/>
                </a:solidFill>
                <a:latin typeface="Calibri"/>
              </a:rPr>
              <a:t>SP</a:t>
            </a:r>
            <a:endParaRPr b="0" lang="en-IN" sz="1800" spc="-1" strike="noStrike">
              <a:latin typeface="Arial"/>
            </a:endParaRPr>
          </a:p>
        </p:txBody>
      </p:sp>
      <p:sp>
        <p:nvSpPr>
          <p:cNvPr id="479" name="CustomShape 10"/>
          <p:cNvSpPr/>
          <p:nvPr/>
        </p:nvSpPr>
        <p:spPr>
          <a:xfrm>
            <a:off x="7053480" y="4829040"/>
            <a:ext cx="1632960" cy="349560"/>
          </a:xfrm>
          <a:prstGeom prst="rect">
            <a:avLst/>
          </a:prstGeom>
          <a:ln>
            <a:solidFill>
              <a:srgbClr val="be4b48"/>
            </a:solidFill>
            <a:round/>
          </a:ln>
          <a:effectLst>
            <a:outerShdw blurRad="40000" dir="5400000" dist="20160" rotWithShape="0">
              <a:srgbClr val="000000">
                <a:alpha val="38000"/>
              </a:srgbClr>
            </a:outerShdw>
          </a:effectLst>
        </p:spPr>
        <p:style>
          <a:lnRef idx="1">
            <a:schemeClr val="accent2"/>
          </a:lnRef>
          <a:fillRef idx="2">
            <a:schemeClr val="accent2"/>
          </a:fillRef>
          <a:effectRef idx="1">
            <a:schemeClr val="accent2"/>
          </a:effectRef>
          <a:fontRef idx="minor"/>
        </p:style>
        <p:txBody>
          <a:bodyPr lIns="90000" rIns="90000" tIns="45000" bIns="45000" anchor="ctr"/>
          <a:p>
            <a:pPr algn="ctr">
              <a:lnSpc>
                <a:spcPct val="100000"/>
              </a:lnSpc>
            </a:pPr>
            <a:r>
              <a:rPr b="1" lang="en-IN" sz="1800" spc="-1" strike="noStrike">
                <a:solidFill>
                  <a:srgbClr val="000000"/>
                </a:solidFill>
                <a:latin typeface="Calibri"/>
              </a:rPr>
              <a:t>PC</a:t>
            </a:r>
            <a:endParaRPr b="0" lang="en-IN" sz="1800" spc="-1" strike="noStrike">
              <a:latin typeface="Arial"/>
            </a:endParaRPr>
          </a:p>
        </p:txBody>
      </p:sp>
    </p:spTree>
  </p:cSld>
  <mc:AlternateContent>
    <mc:Choice Requires="p14">
      <p:transition spd="slow" p14:dur="2000"/>
    </mc:Choice>
    <mc:Fallback>
      <p:transition spd="slow"/>
    </mc:Fallback>
  </mc:AlternateContent>
  <p:timing>
    <p:tnLst>
      <p:par>
        <p:cTn id="56" dur="indefinite" restart="never" nodeType="tmRoot">
          <p:childTnLst>
            <p:seq>
              <p:cTn id="57" dur="indefinite" nodeType="mainSeq">
                <p:childTnLst>
                  <p:par>
                    <p:cTn id="58" fill="hold">
                      <p:stCondLst>
                        <p:cond delay="indefinite"/>
                      </p:stCondLst>
                      <p:childTnLst>
                        <p:par>
                          <p:cTn id="59" fill="hold">
                            <p:stCondLst>
                              <p:cond delay="0"/>
                            </p:stCondLst>
                            <p:childTnLst>
                              <p:par>
                                <p:cTn id="60" nodeType="clickEffect" fill="hold" presetClass="entr" presetID="3" presetSubtype="10">
                                  <p:stCondLst>
                                    <p:cond delay="0"/>
                                  </p:stCondLst>
                                  <p:childTnLst>
                                    <p:set>
                                      <p:cBhvr>
                                        <p:cTn id="61" dur="1" fill="hold">
                                          <p:stCondLst>
                                            <p:cond delay="0"/>
                                          </p:stCondLst>
                                        </p:cTn>
                                        <p:tgtEl>
                                          <p:spTgt spid="471">
                                            <p:txEl>
                                              <p:pRg st="0" end="0"/>
                                            </p:txEl>
                                          </p:spTgt>
                                        </p:tgtEl>
                                        <p:attrNameLst>
                                          <p:attrName>style.visibility</p:attrName>
                                        </p:attrNameLst>
                                      </p:cBhvr>
                                      <p:to>
                                        <p:strVal val="visible"/>
                                      </p:to>
                                    </p:set>
                                    <p:animEffect filter="blinds(horizontal)" transition="in">
                                      <p:cBhvr additive="repl">
                                        <p:cTn id="62" dur="500"/>
                                        <p:tgtEl>
                                          <p:spTgt spid="471">
                                            <p:txEl>
                                              <p:pRg st="0" end="0"/>
                                            </p:txEl>
                                          </p:spTgt>
                                        </p:tgtEl>
                                      </p:cBhvr>
                                    </p:animEffect>
                                  </p:childTnLst>
                                </p:cTn>
                              </p:par>
                              <p:par>
                                <p:cTn id="63" nodeType="withEffect" fill="hold" presetClass="entr" presetID="3" presetSubtype="10">
                                  <p:stCondLst>
                                    <p:cond delay="0"/>
                                  </p:stCondLst>
                                  <p:childTnLst>
                                    <p:set>
                                      <p:cBhvr>
                                        <p:cTn id="64" dur="1" fill="hold">
                                          <p:stCondLst>
                                            <p:cond delay="0"/>
                                          </p:stCondLst>
                                        </p:cTn>
                                        <p:tgtEl>
                                          <p:spTgt spid="471">
                                            <p:txEl>
                                              <p:pRg st="1" end="1"/>
                                            </p:txEl>
                                          </p:spTgt>
                                        </p:tgtEl>
                                        <p:attrNameLst>
                                          <p:attrName>style.visibility</p:attrName>
                                        </p:attrNameLst>
                                      </p:cBhvr>
                                      <p:to>
                                        <p:strVal val="visible"/>
                                      </p:to>
                                    </p:set>
                                    <p:animEffect filter="blinds(horizontal)" transition="in">
                                      <p:cBhvr additive="repl">
                                        <p:cTn id="65" dur="500"/>
                                        <p:tgtEl>
                                          <p:spTgt spid="471">
                                            <p:txEl>
                                              <p:pRg st="1" end="1"/>
                                            </p:txEl>
                                          </p:spTgt>
                                        </p:tgtEl>
                                      </p:cBhvr>
                                    </p:animEffect>
                                  </p:childTnLst>
                                </p:cTn>
                              </p:par>
                              <p:par>
                                <p:cTn id="66" nodeType="withEffect" fill="hold" presetClass="entr" presetID="3" presetSubtype="10">
                                  <p:stCondLst>
                                    <p:cond delay="0"/>
                                  </p:stCondLst>
                                  <p:childTnLst>
                                    <p:set>
                                      <p:cBhvr>
                                        <p:cTn id="67" dur="1" fill="hold">
                                          <p:stCondLst>
                                            <p:cond delay="0"/>
                                          </p:stCondLst>
                                        </p:cTn>
                                        <p:tgtEl>
                                          <p:spTgt spid="471">
                                            <p:txEl>
                                              <p:pRg st="2" end="2"/>
                                            </p:txEl>
                                          </p:spTgt>
                                        </p:tgtEl>
                                        <p:attrNameLst>
                                          <p:attrName>style.visibility</p:attrName>
                                        </p:attrNameLst>
                                      </p:cBhvr>
                                      <p:to>
                                        <p:strVal val="visible"/>
                                      </p:to>
                                    </p:set>
                                    <p:animEffect filter="blinds(horizontal)" transition="in">
                                      <p:cBhvr additive="repl">
                                        <p:cTn id="68" dur="500"/>
                                        <p:tgtEl>
                                          <p:spTgt spid="471">
                                            <p:txEl>
                                              <p:pRg st="2" end="2"/>
                                            </p:txEl>
                                          </p:spTgt>
                                        </p:tgtEl>
                                      </p:cBhvr>
                                    </p:animEffect>
                                  </p:childTnLst>
                                </p:cTn>
                              </p:par>
                              <p:par>
                                <p:cTn id="69" nodeType="withEffect" fill="hold" presetClass="entr" presetID="3" presetSubtype="10">
                                  <p:stCondLst>
                                    <p:cond delay="0"/>
                                  </p:stCondLst>
                                  <p:childTnLst>
                                    <p:set>
                                      <p:cBhvr>
                                        <p:cTn id="70" dur="1" fill="hold">
                                          <p:stCondLst>
                                            <p:cond delay="0"/>
                                          </p:stCondLst>
                                        </p:cTn>
                                        <p:tgtEl>
                                          <p:spTgt spid="471">
                                            <p:txEl>
                                              <p:pRg st="3" end="3"/>
                                            </p:txEl>
                                          </p:spTgt>
                                        </p:tgtEl>
                                        <p:attrNameLst>
                                          <p:attrName>style.visibility</p:attrName>
                                        </p:attrNameLst>
                                      </p:cBhvr>
                                      <p:to>
                                        <p:strVal val="visible"/>
                                      </p:to>
                                    </p:set>
                                    <p:animEffect filter="blinds(horizontal)" transition="in">
                                      <p:cBhvr additive="repl">
                                        <p:cTn id="71" dur="500"/>
                                        <p:tgtEl>
                                          <p:spTgt spid="471">
                                            <p:txEl>
                                              <p:pRg st="3" end="3"/>
                                            </p:txEl>
                                          </p:spTgt>
                                        </p:tgtEl>
                                      </p:cBhvr>
                                    </p:animEffect>
                                  </p:childTnLst>
                                </p:cTn>
                              </p:par>
                            </p:childTnLst>
                          </p:cTn>
                        </p:par>
                      </p:childTnLst>
                    </p:cTn>
                  </p:par>
                  <p:par>
                    <p:cTn id="72" fill="hold">
                      <p:stCondLst>
                        <p:cond delay="indefinite"/>
                      </p:stCondLst>
                      <p:childTnLst>
                        <p:par>
                          <p:cTn id="73" fill="hold">
                            <p:stCondLst>
                              <p:cond delay="0"/>
                            </p:stCondLst>
                            <p:childTnLst>
                              <p:par>
                                <p:cTn id="74" nodeType="clickEffect" fill="hold" presetClass="entr" presetID="3" presetSubtype="10">
                                  <p:stCondLst>
                                    <p:cond delay="0"/>
                                  </p:stCondLst>
                                  <p:childTnLst>
                                    <p:set>
                                      <p:cBhvr>
                                        <p:cTn id="75" dur="1" fill="hold">
                                          <p:stCondLst>
                                            <p:cond delay="0"/>
                                          </p:stCondLst>
                                        </p:cTn>
                                        <p:tgtEl>
                                          <p:spTgt spid="471">
                                            <p:txEl>
                                              <p:pRg st="4" end="4"/>
                                            </p:txEl>
                                          </p:spTgt>
                                        </p:tgtEl>
                                        <p:attrNameLst>
                                          <p:attrName>style.visibility</p:attrName>
                                        </p:attrNameLst>
                                      </p:cBhvr>
                                      <p:to>
                                        <p:strVal val="visible"/>
                                      </p:to>
                                    </p:set>
                                    <p:animEffect filter="blinds(horizontal)" transition="in">
                                      <p:cBhvr additive="repl">
                                        <p:cTn id="76" dur="500"/>
                                        <p:tgtEl>
                                          <p:spTgt spid="471">
                                            <p:txEl>
                                              <p:pRg st="4" end="4"/>
                                            </p:txEl>
                                          </p:spTgt>
                                        </p:tgtEl>
                                      </p:cBhvr>
                                    </p:animEffect>
                                  </p:childTnLst>
                                </p:cTn>
                              </p:par>
                              <p:par>
                                <p:cTn id="77" nodeType="withEffect" fill="hold" presetClass="entr" presetID="3" presetSubtype="10">
                                  <p:stCondLst>
                                    <p:cond delay="0"/>
                                  </p:stCondLst>
                                  <p:childTnLst>
                                    <p:set>
                                      <p:cBhvr>
                                        <p:cTn id="78" dur="1" fill="hold">
                                          <p:stCondLst>
                                            <p:cond delay="0"/>
                                          </p:stCondLst>
                                        </p:cTn>
                                        <p:tgtEl>
                                          <p:spTgt spid="471">
                                            <p:txEl>
                                              <p:pRg st="5" end="5"/>
                                            </p:txEl>
                                          </p:spTgt>
                                        </p:tgtEl>
                                        <p:attrNameLst>
                                          <p:attrName>style.visibility</p:attrName>
                                        </p:attrNameLst>
                                      </p:cBhvr>
                                      <p:to>
                                        <p:strVal val="visible"/>
                                      </p:to>
                                    </p:set>
                                    <p:animEffect filter="blinds(horizontal)" transition="in">
                                      <p:cBhvr additive="repl">
                                        <p:cTn id="79" dur="500"/>
                                        <p:tgtEl>
                                          <p:spTgt spid="471">
                                            <p:txEl>
                                              <p:pRg st="5" end="5"/>
                                            </p:txEl>
                                          </p:spTgt>
                                        </p:tgtEl>
                                      </p:cBhvr>
                                    </p:animEffect>
                                  </p:childTnLst>
                                </p:cTn>
                              </p:par>
                              <p:par>
                                <p:cTn id="80" nodeType="withEffect" fill="hold" presetClass="entr" presetID="3" presetSubtype="10">
                                  <p:stCondLst>
                                    <p:cond delay="0"/>
                                  </p:stCondLst>
                                  <p:childTnLst>
                                    <p:set>
                                      <p:cBhvr>
                                        <p:cTn id="81" dur="1" fill="hold">
                                          <p:stCondLst>
                                            <p:cond delay="0"/>
                                          </p:stCondLst>
                                        </p:cTn>
                                        <p:tgtEl>
                                          <p:spTgt spid="471">
                                            <p:txEl>
                                              <p:pRg st="6" end="6"/>
                                            </p:txEl>
                                          </p:spTgt>
                                        </p:tgtEl>
                                        <p:attrNameLst>
                                          <p:attrName>style.visibility</p:attrName>
                                        </p:attrNameLst>
                                      </p:cBhvr>
                                      <p:to>
                                        <p:strVal val="visible"/>
                                      </p:to>
                                    </p:set>
                                    <p:animEffect filter="blinds(horizontal)" transition="in">
                                      <p:cBhvr additive="repl">
                                        <p:cTn id="82" dur="500"/>
                                        <p:tgtEl>
                                          <p:spTgt spid="471">
                                            <p:txEl>
                                              <p:pRg st="6" end="6"/>
                                            </p:txEl>
                                          </p:spTgt>
                                        </p:tgtEl>
                                      </p:cBhvr>
                                    </p:animEffect>
                                  </p:childTnLst>
                                </p:cTn>
                              </p:par>
                            </p:childTnLst>
                          </p:cTn>
                        </p:par>
                      </p:childTnLst>
                    </p:cTn>
                  </p:par>
                  <p:par>
                    <p:cTn id="83" fill="hold">
                      <p:stCondLst>
                        <p:cond delay="indefinite"/>
                      </p:stCondLst>
                      <p:childTnLst>
                        <p:par>
                          <p:cTn id="84" fill="hold">
                            <p:stCondLst>
                              <p:cond delay="0"/>
                            </p:stCondLst>
                            <p:childTnLst>
                              <p:par>
                                <p:cTn id="85" nodeType="clickEffect" fill="hold" presetClass="entr" presetID="3" presetSubtype="10">
                                  <p:stCondLst>
                                    <p:cond delay="0"/>
                                  </p:stCondLst>
                                  <p:childTnLst>
                                    <p:set>
                                      <p:cBhvr>
                                        <p:cTn id="86" dur="1" fill="hold">
                                          <p:stCondLst>
                                            <p:cond delay="0"/>
                                          </p:stCondLst>
                                        </p:cTn>
                                        <p:tgtEl>
                                          <p:spTgt spid="471">
                                            <p:txEl>
                                              <p:pRg st="7" end="7"/>
                                            </p:txEl>
                                          </p:spTgt>
                                        </p:tgtEl>
                                        <p:attrNameLst>
                                          <p:attrName>style.visibility</p:attrName>
                                        </p:attrNameLst>
                                      </p:cBhvr>
                                      <p:to>
                                        <p:strVal val="visible"/>
                                      </p:to>
                                    </p:set>
                                    <p:animEffect filter="blinds(horizontal)" transition="in">
                                      <p:cBhvr additive="repl">
                                        <p:cTn id="87" dur="500"/>
                                        <p:tgtEl>
                                          <p:spTgt spid="471">
                                            <p:txEl>
                                              <p:pRg st="7" end="7"/>
                                            </p:txEl>
                                          </p:spTgt>
                                        </p:tgtEl>
                                      </p:cBhvr>
                                    </p:animEffect>
                                  </p:childTnLst>
                                </p:cTn>
                              </p:par>
                              <p:par>
                                <p:cTn id="88" nodeType="withEffect" fill="hold" presetClass="entr" presetID="3" presetSubtype="10">
                                  <p:stCondLst>
                                    <p:cond delay="0"/>
                                  </p:stCondLst>
                                  <p:childTnLst>
                                    <p:set>
                                      <p:cBhvr>
                                        <p:cTn id="89" dur="1" fill="hold">
                                          <p:stCondLst>
                                            <p:cond delay="0"/>
                                          </p:stCondLst>
                                        </p:cTn>
                                        <p:tgtEl>
                                          <p:spTgt spid="471">
                                            <p:txEl>
                                              <p:pRg st="8" end="8"/>
                                            </p:txEl>
                                          </p:spTgt>
                                        </p:tgtEl>
                                        <p:attrNameLst>
                                          <p:attrName>style.visibility</p:attrName>
                                        </p:attrNameLst>
                                      </p:cBhvr>
                                      <p:to>
                                        <p:strVal val="visible"/>
                                      </p:to>
                                    </p:set>
                                    <p:animEffect filter="blinds(horizontal)" transition="in">
                                      <p:cBhvr additive="repl">
                                        <p:cTn id="90" dur="500"/>
                                        <p:tgtEl>
                                          <p:spTgt spid="471">
                                            <p:txEl>
                                              <p:pRg st="8" end="8"/>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8" name="TextShape 1"/>
          <p:cNvSpPr txBox="1"/>
          <p:nvPr/>
        </p:nvSpPr>
        <p:spPr>
          <a:xfrm>
            <a:off x="2895480" y="110880"/>
            <a:ext cx="6019560" cy="487080"/>
          </a:xfrm>
          <a:prstGeom prst="rect">
            <a:avLst/>
          </a:prstGeom>
          <a:noFill/>
          <a:ln>
            <a:noFill/>
          </a:ln>
        </p:spPr>
        <p:txBody>
          <a:bodyPr anchor="ctr">
            <a:normAutofit/>
          </a:bodyPr>
          <a:p>
            <a:pPr>
              <a:lnSpc>
                <a:spcPct val="100000"/>
              </a:lnSpc>
            </a:pPr>
            <a:r>
              <a:rPr b="1" lang="en-US" sz="2000" spc="-1" strike="noStrike">
                <a:solidFill>
                  <a:srgbClr val="ff0066"/>
                </a:solidFill>
                <a:latin typeface="Verdana"/>
                <a:ea typeface="Verdana"/>
              </a:rPr>
              <a:t>Architecture</a:t>
            </a:r>
            <a:endParaRPr b="0" lang="en-US" sz="2000" spc="-1" strike="noStrike">
              <a:solidFill>
                <a:srgbClr val="000000"/>
              </a:solidFill>
              <a:latin typeface="Verdana"/>
            </a:endParaRPr>
          </a:p>
        </p:txBody>
      </p:sp>
      <p:sp>
        <p:nvSpPr>
          <p:cNvPr id="1499" name="CustomShape 2"/>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1500" name="TextShape 3"/>
          <p:cNvSpPr txBox="1"/>
          <p:nvPr/>
        </p:nvSpPr>
        <p:spPr>
          <a:xfrm>
            <a:off x="6553080" y="6356520"/>
            <a:ext cx="2133360" cy="364680"/>
          </a:xfrm>
          <a:prstGeom prst="rect">
            <a:avLst/>
          </a:prstGeom>
          <a:noFill/>
          <a:ln>
            <a:noFill/>
          </a:ln>
        </p:spPr>
        <p:txBody>
          <a:bodyPr anchor="ctr"/>
          <a:p>
            <a:pPr algn="r">
              <a:lnSpc>
                <a:spcPct val="100000"/>
              </a:lnSpc>
            </a:pPr>
            <a:fld id="{0731C6D4-C7BF-46E9-8AA3-E1964B583087}" type="slidenum">
              <a:rPr b="0" lang="en-IN" sz="1200" spc="-1" strike="noStrike">
                <a:solidFill>
                  <a:srgbClr val="8b8b8b"/>
                </a:solidFill>
                <a:latin typeface="Verdana"/>
                <a:ea typeface="Verdana"/>
              </a:rPr>
              <a:t>90</a:t>
            </a:fld>
            <a:endParaRPr b="0" lang="en-IN" sz="1200" spc="-1" strike="noStrike">
              <a:latin typeface="Times New Roman"/>
            </a:endParaRPr>
          </a:p>
        </p:txBody>
      </p:sp>
      <p:sp>
        <p:nvSpPr>
          <p:cNvPr id="1501" name="CustomShape 4"/>
          <p:cNvSpPr/>
          <p:nvPr/>
        </p:nvSpPr>
        <p:spPr>
          <a:xfrm>
            <a:off x="650160" y="1106280"/>
            <a:ext cx="1403280" cy="639000"/>
          </a:xfrm>
          <a:prstGeom prst="rect">
            <a:avLst/>
          </a:prstGeom>
          <a:noFill/>
          <a:ln>
            <a:noFill/>
          </a:ln>
        </p:spPr>
        <p:style>
          <a:lnRef idx="0"/>
          <a:fillRef idx="0"/>
          <a:effectRef idx="0"/>
          <a:fontRef idx="minor"/>
        </p:style>
        <p:txBody>
          <a:bodyPr wrap="none" lIns="90000" rIns="90000" tIns="45000" bIns="45000"/>
          <a:p>
            <a:pPr algn="r">
              <a:lnSpc>
                <a:spcPct val="100000"/>
              </a:lnSpc>
            </a:pPr>
            <a:r>
              <a:rPr b="1" lang="en-IN" sz="1800" spc="-1" strike="noStrike">
                <a:solidFill>
                  <a:srgbClr val="000000"/>
                </a:solidFill>
                <a:latin typeface="Verdana"/>
                <a:ea typeface="Verdana"/>
              </a:rPr>
              <a:t>EU</a:t>
            </a:r>
            <a:endParaRPr b="0" lang="en-IN" sz="1800" spc="-1" strike="noStrike">
              <a:latin typeface="Arial"/>
            </a:endParaRPr>
          </a:p>
          <a:p>
            <a:pPr algn="r">
              <a:lnSpc>
                <a:spcPct val="100000"/>
              </a:lnSpc>
            </a:pPr>
            <a:r>
              <a:rPr b="1" lang="en-IN" sz="1800" spc="-1" strike="noStrike">
                <a:solidFill>
                  <a:srgbClr val="000000"/>
                </a:solidFill>
                <a:latin typeface="Verdana"/>
                <a:ea typeface="Verdana"/>
              </a:rPr>
              <a:t>Registers</a:t>
            </a:r>
            <a:endParaRPr b="0" lang="en-IN" sz="1800" spc="-1" strike="noStrike">
              <a:latin typeface="Arial"/>
            </a:endParaRPr>
          </a:p>
        </p:txBody>
      </p:sp>
      <p:sp>
        <p:nvSpPr>
          <p:cNvPr id="1502" name="Line 5"/>
          <p:cNvSpPr/>
          <p:nvPr/>
        </p:nvSpPr>
        <p:spPr>
          <a:xfrm>
            <a:off x="2033640" y="1218960"/>
            <a:ext cx="360" cy="2973240"/>
          </a:xfrm>
          <a:prstGeom prst="line">
            <a:avLst/>
          </a:prstGeom>
          <a:ln>
            <a:solidFill>
              <a:srgbClr val="ff0000"/>
            </a:solidFill>
            <a:round/>
          </a:ln>
        </p:spPr>
        <p:style>
          <a:lnRef idx="1">
            <a:schemeClr val="accent1"/>
          </a:lnRef>
          <a:fillRef idx="0">
            <a:schemeClr val="accent1"/>
          </a:fillRef>
          <a:effectRef idx="0">
            <a:schemeClr val="accent1"/>
          </a:effectRef>
          <a:fontRef idx="minor"/>
        </p:style>
      </p:sp>
      <p:sp>
        <p:nvSpPr>
          <p:cNvPr id="1503" name="CustomShape 6"/>
          <p:cNvSpPr/>
          <p:nvPr/>
        </p:nvSpPr>
        <p:spPr>
          <a:xfrm>
            <a:off x="2500920" y="1110240"/>
            <a:ext cx="6395760" cy="2584800"/>
          </a:xfrm>
          <a:prstGeom prst="rect">
            <a:avLst/>
          </a:prstGeom>
          <a:blipFill rotWithShape="0">
            <a:blip r:embed="rId1"/>
            <a:stretch>
              <a:fillRect l="-756" t="-1167" r="-283" b="-1411"/>
            </a:stretch>
          </a:blipFill>
          <a:ln>
            <a:noFill/>
          </a:ln>
        </p:spPr>
        <p:style>
          <a:lnRef idx="0"/>
          <a:fillRef idx="0"/>
          <a:effectRef idx="0"/>
          <a:fontRef idx="minor"/>
        </p:style>
        <p:txBody>
          <a:bodyPr lIns="90000" rIns="90000" tIns="45000" bIns="45000"/>
          <a:p>
            <a:pPr>
              <a:lnSpc>
                <a:spcPct val="100000"/>
              </a:lnSpc>
            </a:pPr>
            <a:r>
              <a:rPr b="0" lang="en-IN" sz="1800" spc="-1" strike="noStrike">
                <a:latin typeface="Verdana"/>
              </a:rPr>
              <a:t> </a:t>
            </a:r>
            <a:endParaRPr b="0" lang="en-IN" sz="1800" spc="-1" strike="noStrike">
              <a:latin typeface="Arial"/>
            </a:endParaRPr>
          </a:p>
        </p:txBody>
      </p:sp>
      <p:sp>
        <p:nvSpPr>
          <p:cNvPr id="1504" name="CustomShape 7"/>
          <p:cNvSpPr/>
          <p:nvPr/>
        </p:nvSpPr>
        <p:spPr>
          <a:xfrm>
            <a:off x="5239440" y="152280"/>
            <a:ext cx="3657240" cy="3646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800" spc="-1" strike="noStrike">
                <a:solidFill>
                  <a:srgbClr val="000000"/>
                </a:solidFill>
                <a:latin typeface="Verdana"/>
                <a:ea typeface="Verdana"/>
              </a:rPr>
              <a:t>Execution Unit (EU)</a:t>
            </a:r>
            <a:endParaRPr b="0" lang="en-IN" sz="1800" spc="-1" strike="noStrike">
              <a:latin typeface="Arial"/>
            </a:endParaRPr>
          </a:p>
        </p:txBody>
      </p:sp>
      <p:pic>
        <p:nvPicPr>
          <p:cNvPr id="1505" name="Picture 2" descr=""/>
          <p:cNvPicPr/>
          <p:nvPr/>
        </p:nvPicPr>
        <p:blipFill>
          <a:blip r:embed="rId2"/>
          <a:stretch/>
        </p:blipFill>
        <p:spPr>
          <a:xfrm>
            <a:off x="65880" y="4300560"/>
            <a:ext cx="2600640" cy="2557080"/>
          </a:xfrm>
          <a:prstGeom prst="rect">
            <a:avLst/>
          </a:prstGeom>
          <a:ln>
            <a:noFill/>
          </a:ln>
        </p:spPr>
      </p:pic>
    </p:spTree>
  </p:cSld>
  <mc:AlternateContent>
    <mc:Choice Requires="p14">
      <p:transition spd="slow" p14:dur="2000"/>
    </mc:Choice>
    <mc:Fallback>
      <p:transition spd="slow"/>
    </mc:Fallback>
  </mc:AlternateContent>
  <p:timing>
    <p:tnLst>
      <p:par>
        <p:cTn id="954" dur="indefinite" restart="never" nodeType="tmRoot">
          <p:childTnLst>
            <p:seq>
              <p:cTn id="955" dur="indefinite" nodeType="mainSeq"/>
              <p:prevCondLst>
                <p:cond delay="0" evt="onPrev">
                  <p:tgtEl>
                    <p:sldTgt/>
                  </p:tgtEl>
                </p:cond>
              </p:prevCondLst>
              <p:nextCondLst>
                <p:cond delay="0" evt="onNext">
                  <p:tgtEl>
                    <p:sldTgt/>
                  </p:tgtEl>
                </p:cond>
              </p:nextCondLst>
            </p:seq>
          </p:childTnLst>
        </p:cTn>
      </p:par>
    </p:tnLst>
  </p:timing>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6" name="TextShape 1"/>
          <p:cNvSpPr txBox="1"/>
          <p:nvPr/>
        </p:nvSpPr>
        <p:spPr>
          <a:xfrm>
            <a:off x="2895480" y="110880"/>
            <a:ext cx="6019560" cy="487080"/>
          </a:xfrm>
          <a:prstGeom prst="rect">
            <a:avLst/>
          </a:prstGeom>
          <a:noFill/>
          <a:ln>
            <a:noFill/>
          </a:ln>
        </p:spPr>
        <p:txBody>
          <a:bodyPr anchor="ctr">
            <a:normAutofit/>
          </a:bodyPr>
          <a:p>
            <a:pPr>
              <a:lnSpc>
                <a:spcPct val="100000"/>
              </a:lnSpc>
            </a:pPr>
            <a:r>
              <a:rPr b="1" lang="en-US" sz="2000" spc="-1" strike="noStrike">
                <a:solidFill>
                  <a:srgbClr val="ff0066"/>
                </a:solidFill>
                <a:latin typeface="Verdana"/>
                <a:ea typeface="Verdana"/>
              </a:rPr>
              <a:t>Architecture</a:t>
            </a:r>
            <a:endParaRPr b="0" lang="en-US" sz="2000" spc="-1" strike="noStrike">
              <a:solidFill>
                <a:srgbClr val="000000"/>
              </a:solidFill>
              <a:latin typeface="Verdana"/>
            </a:endParaRPr>
          </a:p>
        </p:txBody>
      </p:sp>
      <p:sp>
        <p:nvSpPr>
          <p:cNvPr id="1507" name="CustomShape 2"/>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1508" name="TextShape 3"/>
          <p:cNvSpPr txBox="1"/>
          <p:nvPr/>
        </p:nvSpPr>
        <p:spPr>
          <a:xfrm>
            <a:off x="6553080" y="6356520"/>
            <a:ext cx="2133360" cy="364680"/>
          </a:xfrm>
          <a:prstGeom prst="rect">
            <a:avLst/>
          </a:prstGeom>
          <a:noFill/>
          <a:ln>
            <a:noFill/>
          </a:ln>
        </p:spPr>
        <p:txBody>
          <a:bodyPr anchor="ctr"/>
          <a:p>
            <a:pPr algn="r">
              <a:lnSpc>
                <a:spcPct val="100000"/>
              </a:lnSpc>
            </a:pPr>
            <a:fld id="{CEE20E0F-48B1-4816-92D3-AE7F74D94547}" type="slidenum">
              <a:rPr b="0" lang="en-IN" sz="1200" spc="-1" strike="noStrike">
                <a:solidFill>
                  <a:srgbClr val="8b8b8b"/>
                </a:solidFill>
                <a:latin typeface="Verdana"/>
                <a:ea typeface="Verdana"/>
              </a:rPr>
              <a:t>91</a:t>
            </a:fld>
            <a:endParaRPr b="0" lang="en-IN" sz="1200" spc="-1" strike="noStrike">
              <a:latin typeface="Times New Roman"/>
            </a:endParaRPr>
          </a:p>
        </p:txBody>
      </p:sp>
      <p:sp>
        <p:nvSpPr>
          <p:cNvPr id="1509" name="CustomShape 4"/>
          <p:cNvSpPr/>
          <p:nvPr/>
        </p:nvSpPr>
        <p:spPr>
          <a:xfrm>
            <a:off x="650160" y="1106280"/>
            <a:ext cx="1403280" cy="639000"/>
          </a:xfrm>
          <a:prstGeom prst="rect">
            <a:avLst/>
          </a:prstGeom>
          <a:noFill/>
          <a:ln>
            <a:noFill/>
          </a:ln>
        </p:spPr>
        <p:style>
          <a:lnRef idx="0"/>
          <a:fillRef idx="0"/>
          <a:effectRef idx="0"/>
          <a:fontRef idx="minor"/>
        </p:style>
        <p:txBody>
          <a:bodyPr wrap="none" lIns="90000" rIns="90000" tIns="45000" bIns="45000"/>
          <a:p>
            <a:pPr algn="r">
              <a:lnSpc>
                <a:spcPct val="100000"/>
              </a:lnSpc>
            </a:pPr>
            <a:r>
              <a:rPr b="1" lang="en-IN" sz="1800" spc="-1" strike="noStrike">
                <a:solidFill>
                  <a:srgbClr val="000000"/>
                </a:solidFill>
                <a:latin typeface="Verdana"/>
                <a:ea typeface="Verdana"/>
              </a:rPr>
              <a:t>EU</a:t>
            </a:r>
            <a:endParaRPr b="0" lang="en-IN" sz="1800" spc="-1" strike="noStrike">
              <a:latin typeface="Arial"/>
            </a:endParaRPr>
          </a:p>
          <a:p>
            <a:pPr algn="r">
              <a:lnSpc>
                <a:spcPct val="100000"/>
              </a:lnSpc>
            </a:pPr>
            <a:r>
              <a:rPr b="1" lang="en-IN" sz="1800" spc="-1" strike="noStrike">
                <a:solidFill>
                  <a:srgbClr val="000000"/>
                </a:solidFill>
                <a:latin typeface="Verdana"/>
                <a:ea typeface="Verdana"/>
              </a:rPr>
              <a:t>Registers</a:t>
            </a:r>
            <a:endParaRPr b="0" lang="en-IN" sz="1800" spc="-1" strike="noStrike">
              <a:latin typeface="Arial"/>
            </a:endParaRPr>
          </a:p>
        </p:txBody>
      </p:sp>
      <p:sp>
        <p:nvSpPr>
          <p:cNvPr id="1510" name="Line 5"/>
          <p:cNvSpPr/>
          <p:nvPr/>
        </p:nvSpPr>
        <p:spPr>
          <a:xfrm>
            <a:off x="2033640" y="1218960"/>
            <a:ext cx="360" cy="2973240"/>
          </a:xfrm>
          <a:prstGeom prst="line">
            <a:avLst/>
          </a:prstGeom>
          <a:ln>
            <a:solidFill>
              <a:srgbClr val="ff0000"/>
            </a:solidFill>
            <a:round/>
          </a:ln>
        </p:spPr>
        <p:style>
          <a:lnRef idx="1">
            <a:schemeClr val="accent1"/>
          </a:lnRef>
          <a:fillRef idx="0">
            <a:schemeClr val="accent1"/>
          </a:fillRef>
          <a:effectRef idx="0">
            <a:schemeClr val="accent1"/>
          </a:effectRef>
          <a:fontRef idx="minor"/>
        </p:style>
      </p:sp>
      <p:sp>
        <p:nvSpPr>
          <p:cNvPr id="1511" name="CustomShape 6"/>
          <p:cNvSpPr/>
          <p:nvPr/>
        </p:nvSpPr>
        <p:spPr>
          <a:xfrm>
            <a:off x="2500920" y="1110240"/>
            <a:ext cx="6395760" cy="3196440"/>
          </a:xfrm>
          <a:prstGeom prst="rect">
            <a:avLst/>
          </a:prstGeom>
          <a:noFill/>
          <a:ln>
            <a:noFill/>
          </a:ln>
        </p:spPr>
        <p:style>
          <a:lnRef idx="0"/>
          <a:fillRef idx="0"/>
          <a:effectRef idx="0"/>
          <a:fontRef idx="minor"/>
        </p:style>
        <p:txBody>
          <a:bodyPr lIns="90000" rIns="90000" tIns="45000" bIns="45000"/>
          <a:p>
            <a:pPr>
              <a:lnSpc>
                <a:spcPct val="100000"/>
              </a:lnSpc>
            </a:pPr>
            <a:r>
              <a:rPr b="1" lang="en-IN" sz="1800" spc="-1" strike="noStrike">
                <a:solidFill>
                  <a:srgbClr val="0070c0"/>
                </a:solidFill>
                <a:latin typeface="Verdana"/>
                <a:ea typeface="Verdana"/>
              </a:rPr>
              <a:t>Stack Pointer (SP) and Base Pointer (BP)</a:t>
            </a:r>
            <a:endParaRPr b="0" lang="en-IN" sz="1800" spc="-1" strike="noStrike">
              <a:latin typeface="Arial"/>
            </a:endParaRPr>
          </a:p>
          <a:p>
            <a:pPr>
              <a:lnSpc>
                <a:spcPct val="100000"/>
              </a:lnSpc>
            </a:pPr>
            <a:endParaRPr b="0" lang="en-IN" sz="1800" spc="-1" strike="noStrike">
              <a:latin typeface="Arial"/>
            </a:endParaRPr>
          </a:p>
          <a:p>
            <a:pPr marL="285840" indent="-285480" algn="just">
              <a:lnSpc>
                <a:spcPct val="100000"/>
              </a:lnSpc>
              <a:buSzPct val="100000"/>
              <a:buBlip>
                <a:blip r:embed="rId1"/>
              </a:buBlip>
            </a:pPr>
            <a:r>
              <a:rPr b="1" lang="en-IN" sz="1400" spc="-1" strike="noStrike">
                <a:solidFill>
                  <a:srgbClr val="000000"/>
                </a:solidFill>
                <a:latin typeface="Verdana"/>
                <a:ea typeface="Verdana"/>
              </a:rPr>
              <a:t>SP and BP are used to access data in the stack segment.</a:t>
            </a:r>
            <a:endParaRPr b="0" lang="en-IN" sz="1400" spc="-1" strike="noStrike">
              <a:latin typeface="Arial"/>
            </a:endParaRPr>
          </a:p>
          <a:p>
            <a:pPr algn="just">
              <a:lnSpc>
                <a:spcPct val="100000"/>
              </a:lnSpc>
            </a:pPr>
            <a:endParaRPr b="0" lang="en-IN" sz="1400" spc="-1" strike="noStrike">
              <a:latin typeface="Arial"/>
            </a:endParaRPr>
          </a:p>
          <a:p>
            <a:pPr marL="285840" indent="-285480" algn="just">
              <a:lnSpc>
                <a:spcPct val="100000"/>
              </a:lnSpc>
              <a:buSzPct val="100000"/>
              <a:buBlip>
                <a:blip r:embed="rId2"/>
              </a:buBlip>
            </a:pPr>
            <a:r>
              <a:rPr b="1" lang="en-IN" sz="1400" spc="-1" strike="noStrike">
                <a:solidFill>
                  <a:srgbClr val="000000"/>
                </a:solidFill>
                <a:latin typeface="Verdana"/>
                <a:ea typeface="Verdana"/>
              </a:rPr>
              <a:t>SP is used as an offset from the current SS during execution of instructions that involve the stack segment in the external memory.</a:t>
            </a:r>
            <a:endParaRPr b="0" lang="en-IN" sz="1400" spc="-1" strike="noStrike">
              <a:latin typeface="Arial"/>
            </a:endParaRPr>
          </a:p>
          <a:p>
            <a:pPr algn="just">
              <a:lnSpc>
                <a:spcPct val="100000"/>
              </a:lnSpc>
            </a:pPr>
            <a:endParaRPr b="0" lang="en-IN" sz="1400" spc="-1" strike="noStrike">
              <a:latin typeface="Arial"/>
            </a:endParaRPr>
          </a:p>
          <a:p>
            <a:pPr marL="285840" indent="-285480" algn="just">
              <a:lnSpc>
                <a:spcPct val="100000"/>
              </a:lnSpc>
              <a:buSzPct val="100000"/>
              <a:buBlip>
                <a:blip r:embed="rId3"/>
              </a:buBlip>
            </a:pPr>
            <a:r>
              <a:rPr b="1" lang="en-IN" sz="1400" spc="-1" strike="noStrike">
                <a:solidFill>
                  <a:srgbClr val="000000"/>
                </a:solidFill>
                <a:latin typeface="Verdana"/>
                <a:ea typeface="Verdana"/>
              </a:rPr>
              <a:t>SP contents are automatically updated (incremented/ decremented) due to execution of a POP or PUSH instruction.</a:t>
            </a:r>
            <a:endParaRPr b="0" lang="en-IN" sz="1400" spc="-1" strike="noStrike">
              <a:latin typeface="Arial"/>
            </a:endParaRPr>
          </a:p>
          <a:p>
            <a:pPr algn="just">
              <a:lnSpc>
                <a:spcPct val="100000"/>
              </a:lnSpc>
            </a:pPr>
            <a:endParaRPr b="0" lang="en-IN" sz="1400" spc="-1" strike="noStrike">
              <a:latin typeface="Arial"/>
            </a:endParaRPr>
          </a:p>
          <a:p>
            <a:pPr marL="285840" indent="-285480" algn="just">
              <a:lnSpc>
                <a:spcPct val="100000"/>
              </a:lnSpc>
              <a:buSzPct val="100000"/>
              <a:buBlip>
                <a:blip r:embed="rId4"/>
              </a:buBlip>
            </a:pPr>
            <a:r>
              <a:rPr b="1" lang="en-IN" sz="1400" spc="-1" strike="noStrike">
                <a:solidFill>
                  <a:srgbClr val="000000"/>
                </a:solidFill>
                <a:latin typeface="Verdana"/>
                <a:ea typeface="Verdana"/>
              </a:rPr>
              <a:t>BP contains an offset address in the current SS, which is used by instructions utilizing the based addressing mode.</a:t>
            </a:r>
            <a:endParaRPr b="0" lang="en-IN" sz="1400" spc="-1" strike="noStrike">
              <a:latin typeface="Arial"/>
            </a:endParaRPr>
          </a:p>
        </p:txBody>
      </p:sp>
      <p:sp>
        <p:nvSpPr>
          <p:cNvPr id="1512" name="CustomShape 7"/>
          <p:cNvSpPr/>
          <p:nvPr/>
        </p:nvSpPr>
        <p:spPr>
          <a:xfrm>
            <a:off x="5239440" y="152280"/>
            <a:ext cx="3657240" cy="3646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800" spc="-1" strike="noStrike">
                <a:solidFill>
                  <a:srgbClr val="000000"/>
                </a:solidFill>
                <a:latin typeface="Verdana"/>
                <a:ea typeface="Verdana"/>
              </a:rPr>
              <a:t>Execution Unit (EU)</a:t>
            </a:r>
            <a:endParaRPr b="0" lang="en-IN" sz="1800" spc="-1" strike="noStrike">
              <a:latin typeface="Arial"/>
            </a:endParaRPr>
          </a:p>
        </p:txBody>
      </p:sp>
      <p:pic>
        <p:nvPicPr>
          <p:cNvPr id="1513" name="Picture 2" descr=""/>
          <p:cNvPicPr/>
          <p:nvPr/>
        </p:nvPicPr>
        <p:blipFill>
          <a:blip r:embed="rId5"/>
          <a:stretch/>
        </p:blipFill>
        <p:spPr>
          <a:xfrm>
            <a:off x="65880" y="4300560"/>
            <a:ext cx="2600640" cy="2557080"/>
          </a:xfrm>
          <a:prstGeom prst="rect">
            <a:avLst/>
          </a:prstGeom>
          <a:ln>
            <a:noFill/>
          </a:ln>
        </p:spPr>
      </p:pic>
    </p:spTree>
  </p:cSld>
  <mc:AlternateContent>
    <mc:Choice Requires="p14">
      <p:transition spd="slow" p14:dur="2000"/>
    </mc:Choice>
    <mc:Fallback>
      <p:transition spd="slow"/>
    </mc:Fallback>
  </mc:AlternateContent>
  <p:timing>
    <p:tnLst>
      <p:par>
        <p:cTn id="956" dur="indefinite" restart="never" nodeType="tmRoot">
          <p:childTnLst>
            <p:seq>
              <p:cTn id="957" dur="indefinite" nodeType="mainSeq"/>
              <p:prevCondLst>
                <p:cond delay="0" evt="onPrev">
                  <p:tgtEl>
                    <p:sldTgt/>
                  </p:tgtEl>
                </p:cond>
              </p:prevCondLst>
              <p:nextCondLst>
                <p:cond delay="0" evt="onNext">
                  <p:tgtEl>
                    <p:sldTgt/>
                  </p:tgtEl>
                </p:cond>
              </p:nextCondLst>
            </p:seq>
          </p:childTnLst>
        </p:cTn>
      </p:par>
    </p:tnLst>
  </p:timing>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4" name="TextShape 1"/>
          <p:cNvSpPr txBox="1"/>
          <p:nvPr/>
        </p:nvSpPr>
        <p:spPr>
          <a:xfrm>
            <a:off x="2895480" y="110880"/>
            <a:ext cx="6019560" cy="487080"/>
          </a:xfrm>
          <a:prstGeom prst="rect">
            <a:avLst/>
          </a:prstGeom>
          <a:noFill/>
          <a:ln>
            <a:noFill/>
          </a:ln>
        </p:spPr>
        <p:txBody>
          <a:bodyPr anchor="ctr">
            <a:normAutofit/>
          </a:bodyPr>
          <a:p>
            <a:pPr>
              <a:lnSpc>
                <a:spcPct val="100000"/>
              </a:lnSpc>
            </a:pPr>
            <a:r>
              <a:rPr b="1" lang="en-US" sz="2000" spc="-1" strike="noStrike">
                <a:solidFill>
                  <a:srgbClr val="ff0066"/>
                </a:solidFill>
                <a:latin typeface="Verdana"/>
                <a:ea typeface="Verdana"/>
              </a:rPr>
              <a:t>Architecture</a:t>
            </a:r>
            <a:endParaRPr b="0" lang="en-US" sz="2000" spc="-1" strike="noStrike">
              <a:solidFill>
                <a:srgbClr val="000000"/>
              </a:solidFill>
              <a:latin typeface="Verdana"/>
            </a:endParaRPr>
          </a:p>
        </p:txBody>
      </p:sp>
      <p:sp>
        <p:nvSpPr>
          <p:cNvPr id="1515" name="CustomShape 2"/>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1516" name="TextShape 3"/>
          <p:cNvSpPr txBox="1"/>
          <p:nvPr/>
        </p:nvSpPr>
        <p:spPr>
          <a:xfrm>
            <a:off x="6553080" y="6356520"/>
            <a:ext cx="2133360" cy="364680"/>
          </a:xfrm>
          <a:prstGeom prst="rect">
            <a:avLst/>
          </a:prstGeom>
          <a:noFill/>
          <a:ln>
            <a:noFill/>
          </a:ln>
        </p:spPr>
        <p:txBody>
          <a:bodyPr anchor="ctr"/>
          <a:p>
            <a:pPr algn="r">
              <a:lnSpc>
                <a:spcPct val="100000"/>
              </a:lnSpc>
            </a:pPr>
            <a:fld id="{F53BFAD2-06B9-4BA4-8676-F9D96D1E43E1}" type="slidenum">
              <a:rPr b="0" lang="en-IN" sz="1200" spc="-1" strike="noStrike">
                <a:solidFill>
                  <a:srgbClr val="8b8b8b"/>
                </a:solidFill>
                <a:latin typeface="Verdana"/>
                <a:ea typeface="Verdana"/>
              </a:rPr>
              <a:t>92</a:t>
            </a:fld>
            <a:endParaRPr b="0" lang="en-IN" sz="1200" spc="-1" strike="noStrike">
              <a:latin typeface="Times New Roman"/>
            </a:endParaRPr>
          </a:p>
        </p:txBody>
      </p:sp>
      <p:sp>
        <p:nvSpPr>
          <p:cNvPr id="1517" name="CustomShape 4"/>
          <p:cNvSpPr/>
          <p:nvPr/>
        </p:nvSpPr>
        <p:spPr>
          <a:xfrm>
            <a:off x="650160" y="1106280"/>
            <a:ext cx="1403280" cy="639000"/>
          </a:xfrm>
          <a:prstGeom prst="rect">
            <a:avLst/>
          </a:prstGeom>
          <a:noFill/>
          <a:ln>
            <a:noFill/>
          </a:ln>
        </p:spPr>
        <p:style>
          <a:lnRef idx="0"/>
          <a:fillRef idx="0"/>
          <a:effectRef idx="0"/>
          <a:fontRef idx="minor"/>
        </p:style>
        <p:txBody>
          <a:bodyPr wrap="none" lIns="90000" rIns="90000" tIns="45000" bIns="45000"/>
          <a:p>
            <a:pPr algn="r">
              <a:lnSpc>
                <a:spcPct val="100000"/>
              </a:lnSpc>
            </a:pPr>
            <a:r>
              <a:rPr b="1" lang="en-IN" sz="1800" spc="-1" strike="noStrike">
                <a:solidFill>
                  <a:srgbClr val="000000"/>
                </a:solidFill>
                <a:latin typeface="Verdana"/>
                <a:ea typeface="Verdana"/>
              </a:rPr>
              <a:t>EU</a:t>
            </a:r>
            <a:endParaRPr b="0" lang="en-IN" sz="1800" spc="-1" strike="noStrike">
              <a:latin typeface="Arial"/>
            </a:endParaRPr>
          </a:p>
          <a:p>
            <a:pPr algn="r">
              <a:lnSpc>
                <a:spcPct val="100000"/>
              </a:lnSpc>
            </a:pPr>
            <a:r>
              <a:rPr b="1" lang="en-IN" sz="1800" spc="-1" strike="noStrike">
                <a:solidFill>
                  <a:srgbClr val="000000"/>
                </a:solidFill>
                <a:latin typeface="Verdana"/>
                <a:ea typeface="Verdana"/>
              </a:rPr>
              <a:t>Registers</a:t>
            </a:r>
            <a:endParaRPr b="0" lang="en-IN" sz="1800" spc="-1" strike="noStrike">
              <a:latin typeface="Arial"/>
            </a:endParaRPr>
          </a:p>
        </p:txBody>
      </p:sp>
      <p:sp>
        <p:nvSpPr>
          <p:cNvPr id="1518" name="Line 5"/>
          <p:cNvSpPr/>
          <p:nvPr/>
        </p:nvSpPr>
        <p:spPr>
          <a:xfrm>
            <a:off x="2033640" y="1218960"/>
            <a:ext cx="360" cy="2973240"/>
          </a:xfrm>
          <a:prstGeom prst="line">
            <a:avLst/>
          </a:prstGeom>
          <a:ln>
            <a:solidFill>
              <a:srgbClr val="ff0000"/>
            </a:solidFill>
            <a:round/>
          </a:ln>
        </p:spPr>
        <p:style>
          <a:lnRef idx="1">
            <a:schemeClr val="accent1"/>
          </a:lnRef>
          <a:fillRef idx="0">
            <a:schemeClr val="accent1"/>
          </a:fillRef>
          <a:effectRef idx="0">
            <a:schemeClr val="accent1"/>
          </a:effectRef>
          <a:fontRef idx="minor"/>
        </p:style>
      </p:sp>
      <p:sp>
        <p:nvSpPr>
          <p:cNvPr id="1519" name="CustomShape 6"/>
          <p:cNvSpPr/>
          <p:nvPr/>
        </p:nvSpPr>
        <p:spPr>
          <a:xfrm>
            <a:off x="2500920" y="1110240"/>
            <a:ext cx="6395760" cy="2130120"/>
          </a:xfrm>
          <a:prstGeom prst="rect">
            <a:avLst/>
          </a:prstGeom>
          <a:noFill/>
          <a:ln>
            <a:noFill/>
          </a:ln>
        </p:spPr>
        <p:style>
          <a:lnRef idx="0"/>
          <a:fillRef idx="0"/>
          <a:effectRef idx="0"/>
          <a:fontRef idx="minor"/>
        </p:style>
        <p:txBody>
          <a:bodyPr lIns="90000" rIns="90000" tIns="45000" bIns="45000"/>
          <a:p>
            <a:pPr>
              <a:lnSpc>
                <a:spcPct val="100000"/>
              </a:lnSpc>
            </a:pPr>
            <a:r>
              <a:rPr b="1" lang="en-IN" sz="1800" spc="-1" strike="noStrike">
                <a:solidFill>
                  <a:srgbClr val="0070c0"/>
                </a:solidFill>
                <a:latin typeface="Verdana"/>
                <a:ea typeface="Verdana"/>
              </a:rPr>
              <a:t>Source Index (SI) and Destination Index (DI)</a:t>
            </a:r>
            <a:endParaRPr b="0" lang="en-IN" sz="1800" spc="-1" strike="noStrike">
              <a:latin typeface="Arial"/>
            </a:endParaRPr>
          </a:p>
          <a:p>
            <a:pPr>
              <a:lnSpc>
                <a:spcPct val="100000"/>
              </a:lnSpc>
            </a:pPr>
            <a:endParaRPr b="0" lang="en-IN" sz="1800" spc="-1" strike="noStrike">
              <a:latin typeface="Arial"/>
            </a:endParaRPr>
          </a:p>
          <a:p>
            <a:pPr marL="285840" indent="-285480" algn="just">
              <a:lnSpc>
                <a:spcPct val="100000"/>
              </a:lnSpc>
              <a:buSzPct val="100000"/>
              <a:buBlip>
                <a:blip r:embed="rId1"/>
              </a:buBlip>
            </a:pPr>
            <a:r>
              <a:rPr b="1" lang="en-IN" sz="1400" spc="-1" strike="noStrike">
                <a:solidFill>
                  <a:srgbClr val="000000"/>
                </a:solidFill>
                <a:latin typeface="Verdana"/>
                <a:ea typeface="Verdana"/>
              </a:rPr>
              <a:t>Used in indexed addressing.</a:t>
            </a:r>
            <a:endParaRPr b="0" lang="en-IN" sz="1400" spc="-1" strike="noStrike">
              <a:latin typeface="Arial"/>
            </a:endParaRPr>
          </a:p>
          <a:p>
            <a:pPr algn="just">
              <a:lnSpc>
                <a:spcPct val="100000"/>
              </a:lnSpc>
            </a:pPr>
            <a:endParaRPr b="0" lang="en-IN" sz="1400" spc="-1" strike="noStrike">
              <a:latin typeface="Arial"/>
            </a:endParaRPr>
          </a:p>
          <a:p>
            <a:pPr marL="285840" indent="-285480" algn="just">
              <a:lnSpc>
                <a:spcPct val="100000"/>
              </a:lnSpc>
              <a:buSzPct val="100000"/>
              <a:buBlip>
                <a:blip r:embed="rId2"/>
              </a:buBlip>
            </a:pPr>
            <a:r>
              <a:rPr b="1" lang="en-IN" sz="1400" spc="-1" strike="noStrike">
                <a:solidFill>
                  <a:srgbClr val="000000"/>
                </a:solidFill>
                <a:latin typeface="Verdana"/>
                <a:ea typeface="Verdana"/>
              </a:rPr>
              <a:t>Instructions that process data strings use the SI and DI registers together with DS and ES respectively  in order to distinguish between the source and destination addresses.</a:t>
            </a:r>
            <a:endParaRPr b="0" lang="en-IN" sz="1400" spc="-1" strike="noStrike">
              <a:latin typeface="Arial"/>
            </a:endParaRPr>
          </a:p>
          <a:p>
            <a:pPr algn="just">
              <a:lnSpc>
                <a:spcPct val="100000"/>
              </a:lnSpc>
            </a:pPr>
            <a:endParaRPr b="0" lang="en-IN" sz="1400" spc="-1" strike="noStrike">
              <a:latin typeface="Arial"/>
            </a:endParaRPr>
          </a:p>
        </p:txBody>
      </p:sp>
      <p:sp>
        <p:nvSpPr>
          <p:cNvPr id="1520" name="CustomShape 7"/>
          <p:cNvSpPr/>
          <p:nvPr/>
        </p:nvSpPr>
        <p:spPr>
          <a:xfrm>
            <a:off x="5239440" y="152280"/>
            <a:ext cx="3657240" cy="3646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800" spc="-1" strike="noStrike">
                <a:solidFill>
                  <a:srgbClr val="000000"/>
                </a:solidFill>
                <a:latin typeface="Verdana"/>
                <a:ea typeface="Verdana"/>
              </a:rPr>
              <a:t>Execution Unit (EU)</a:t>
            </a:r>
            <a:endParaRPr b="0" lang="en-IN" sz="1800" spc="-1" strike="noStrike">
              <a:latin typeface="Arial"/>
            </a:endParaRPr>
          </a:p>
        </p:txBody>
      </p:sp>
      <p:pic>
        <p:nvPicPr>
          <p:cNvPr id="1521" name="Picture 2" descr=""/>
          <p:cNvPicPr/>
          <p:nvPr/>
        </p:nvPicPr>
        <p:blipFill>
          <a:blip r:embed="rId3"/>
          <a:stretch/>
        </p:blipFill>
        <p:spPr>
          <a:xfrm>
            <a:off x="65880" y="4300560"/>
            <a:ext cx="2600640" cy="2557080"/>
          </a:xfrm>
          <a:prstGeom prst="rect">
            <a:avLst/>
          </a:prstGeom>
          <a:ln>
            <a:noFill/>
          </a:ln>
        </p:spPr>
      </p:pic>
    </p:spTree>
  </p:cSld>
  <mc:AlternateContent>
    <mc:Choice Requires="p14">
      <p:transition spd="slow" p14:dur="2000"/>
    </mc:Choice>
    <mc:Fallback>
      <p:transition spd="slow"/>
    </mc:Fallback>
  </mc:AlternateContent>
  <p:timing>
    <p:tnLst>
      <p:par>
        <p:cTn id="958" dur="indefinite" restart="never" nodeType="tmRoot">
          <p:childTnLst>
            <p:seq>
              <p:cTn id="959" dur="indefinite" nodeType="mainSeq"/>
              <p:prevCondLst>
                <p:cond delay="0" evt="onPrev">
                  <p:tgtEl>
                    <p:sldTgt/>
                  </p:tgtEl>
                </p:cond>
              </p:prevCondLst>
              <p:nextCondLst>
                <p:cond delay="0" evt="onNext">
                  <p:tgtEl>
                    <p:sldTgt/>
                  </p:tgtEl>
                </p:cond>
              </p:nextCondLst>
            </p:seq>
          </p:childTnLst>
        </p:cTn>
      </p:par>
    </p:tnLst>
  </p:timing>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2" name="TextShape 1"/>
          <p:cNvSpPr txBox="1"/>
          <p:nvPr/>
        </p:nvSpPr>
        <p:spPr>
          <a:xfrm>
            <a:off x="2895480" y="110880"/>
            <a:ext cx="6019560" cy="487080"/>
          </a:xfrm>
          <a:prstGeom prst="rect">
            <a:avLst/>
          </a:prstGeom>
          <a:noFill/>
          <a:ln>
            <a:noFill/>
          </a:ln>
        </p:spPr>
        <p:txBody>
          <a:bodyPr anchor="ctr">
            <a:normAutofit/>
          </a:bodyPr>
          <a:p>
            <a:pPr>
              <a:lnSpc>
                <a:spcPct val="100000"/>
              </a:lnSpc>
            </a:pPr>
            <a:r>
              <a:rPr b="1" lang="en-US" sz="2000" spc="-1" strike="noStrike">
                <a:solidFill>
                  <a:srgbClr val="ff0066"/>
                </a:solidFill>
                <a:latin typeface="Verdana"/>
                <a:ea typeface="Verdana"/>
              </a:rPr>
              <a:t>Architecture</a:t>
            </a:r>
            <a:endParaRPr b="0" lang="en-US" sz="2000" spc="-1" strike="noStrike">
              <a:solidFill>
                <a:srgbClr val="000000"/>
              </a:solidFill>
              <a:latin typeface="Verdana"/>
            </a:endParaRPr>
          </a:p>
        </p:txBody>
      </p:sp>
      <p:sp>
        <p:nvSpPr>
          <p:cNvPr id="1523" name="CustomShape 2"/>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1524" name="TextShape 3"/>
          <p:cNvSpPr txBox="1"/>
          <p:nvPr/>
        </p:nvSpPr>
        <p:spPr>
          <a:xfrm>
            <a:off x="6553080" y="6356520"/>
            <a:ext cx="2133360" cy="364680"/>
          </a:xfrm>
          <a:prstGeom prst="rect">
            <a:avLst/>
          </a:prstGeom>
          <a:noFill/>
          <a:ln>
            <a:noFill/>
          </a:ln>
        </p:spPr>
        <p:txBody>
          <a:bodyPr anchor="ctr"/>
          <a:p>
            <a:pPr algn="r">
              <a:lnSpc>
                <a:spcPct val="100000"/>
              </a:lnSpc>
            </a:pPr>
            <a:fld id="{6E872D99-874F-4C5A-872B-B3C935CCB3FB}" type="slidenum">
              <a:rPr b="0" lang="en-IN" sz="1200" spc="-1" strike="noStrike">
                <a:solidFill>
                  <a:srgbClr val="8b8b8b"/>
                </a:solidFill>
                <a:latin typeface="Verdana"/>
                <a:ea typeface="Verdana"/>
              </a:rPr>
              <a:t>93</a:t>
            </a:fld>
            <a:endParaRPr b="0" lang="en-IN" sz="1200" spc="-1" strike="noStrike">
              <a:latin typeface="Times New Roman"/>
            </a:endParaRPr>
          </a:p>
        </p:txBody>
      </p:sp>
      <p:sp>
        <p:nvSpPr>
          <p:cNvPr id="1525" name="CustomShape 4"/>
          <p:cNvSpPr/>
          <p:nvPr/>
        </p:nvSpPr>
        <p:spPr>
          <a:xfrm>
            <a:off x="650160" y="1106280"/>
            <a:ext cx="1403280" cy="639000"/>
          </a:xfrm>
          <a:prstGeom prst="rect">
            <a:avLst/>
          </a:prstGeom>
          <a:noFill/>
          <a:ln>
            <a:noFill/>
          </a:ln>
        </p:spPr>
        <p:style>
          <a:lnRef idx="0"/>
          <a:fillRef idx="0"/>
          <a:effectRef idx="0"/>
          <a:fontRef idx="minor"/>
        </p:style>
        <p:txBody>
          <a:bodyPr wrap="none" lIns="90000" rIns="90000" tIns="45000" bIns="45000"/>
          <a:p>
            <a:pPr algn="r">
              <a:lnSpc>
                <a:spcPct val="100000"/>
              </a:lnSpc>
            </a:pPr>
            <a:r>
              <a:rPr b="1" lang="en-IN" sz="1800" spc="-1" strike="noStrike">
                <a:solidFill>
                  <a:srgbClr val="000000"/>
                </a:solidFill>
                <a:latin typeface="Verdana"/>
                <a:ea typeface="Verdana"/>
              </a:rPr>
              <a:t>EU</a:t>
            </a:r>
            <a:endParaRPr b="0" lang="en-IN" sz="1800" spc="-1" strike="noStrike">
              <a:latin typeface="Arial"/>
            </a:endParaRPr>
          </a:p>
          <a:p>
            <a:pPr algn="r">
              <a:lnSpc>
                <a:spcPct val="100000"/>
              </a:lnSpc>
            </a:pPr>
            <a:r>
              <a:rPr b="1" lang="en-IN" sz="1800" spc="-1" strike="noStrike">
                <a:solidFill>
                  <a:srgbClr val="000000"/>
                </a:solidFill>
                <a:latin typeface="Verdana"/>
                <a:ea typeface="Verdana"/>
              </a:rPr>
              <a:t>Registers</a:t>
            </a:r>
            <a:endParaRPr b="0" lang="en-IN" sz="1800" spc="-1" strike="noStrike">
              <a:latin typeface="Arial"/>
            </a:endParaRPr>
          </a:p>
        </p:txBody>
      </p:sp>
      <p:sp>
        <p:nvSpPr>
          <p:cNvPr id="1526" name="Line 5"/>
          <p:cNvSpPr/>
          <p:nvPr/>
        </p:nvSpPr>
        <p:spPr>
          <a:xfrm>
            <a:off x="2033640" y="1218960"/>
            <a:ext cx="360" cy="2973240"/>
          </a:xfrm>
          <a:prstGeom prst="line">
            <a:avLst/>
          </a:prstGeom>
          <a:ln>
            <a:solidFill>
              <a:srgbClr val="ff0000"/>
            </a:solidFill>
            <a:round/>
          </a:ln>
        </p:spPr>
        <p:style>
          <a:lnRef idx="1">
            <a:schemeClr val="accent1"/>
          </a:lnRef>
          <a:fillRef idx="0">
            <a:schemeClr val="accent1"/>
          </a:fillRef>
          <a:effectRef idx="0">
            <a:schemeClr val="accent1"/>
          </a:effectRef>
          <a:fontRef idx="minor"/>
        </p:style>
      </p:sp>
      <p:sp>
        <p:nvSpPr>
          <p:cNvPr id="1527" name="CustomShape 6"/>
          <p:cNvSpPr/>
          <p:nvPr/>
        </p:nvSpPr>
        <p:spPr>
          <a:xfrm>
            <a:off x="2500920" y="1110240"/>
            <a:ext cx="6395760" cy="2130120"/>
          </a:xfrm>
          <a:prstGeom prst="rect">
            <a:avLst/>
          </a:prstGeom>
          <a:noFill/>
          <a:ln>
            <a:noFill/>
          </a:ln>
        </p:spPr>
        <p:style>
          <a:lnRef idx="0"/>
          <a:fillRef idx="0"/>
          <a:effectRef idx="0"/>
          <a:fontRef idx="minor"/>
        </p:style>
        <p:txBody>
          <a:bodyPr lIns="90000" rIns="90000" tIns="45000" bIns="45000"/>
          <a:p>
            <a:pPr>
              <a:lnSpc>
                <a:spcPct val="100000"/>
              </a:lnSpc>
            </a:pPr>
            <a:r>
              <a:rPr b="1" lang="en-IN" sz="1800" spc="-1" strike="noStrike">
                <a:solidFill>
                  <a:srgbClr val="0070c0"/>
                </a:solidFill>
                <a:latin typeface="Verdana"/>
                <a:ea typeface="Verdana"/>
              </a:rPr>
              <a:t>Source Index (SI) and Destination Index (DI)</a:t>
            </a:r>
            <a:endParaRPr b="0" lang="en-IN" sz="1800" spc="-1" strike="noStrike">
              <a:latin typeface="Arial"/>
            </a:endParaRPr>
          </a:p>
          <a:p>
            <a:pPr>
              <a:lnSpc>
                <a:spcPct val="100000"/>
              </a:lnSpc>
            </a:pPr>
            <a:endParaRPr b="0" lang="en-IN" sz="1800" spc="-1" strike="noStrike">
              <a:latin typeface="Arial"/>
            </a:endParaRPr>
          </a:p>
          <a:p>
            <a:pPr marL="285840" indent="-285480" algn="just">
              <a:lnSpc>
                <a:spcPct val="100000"/>
              </a:lnSpc>
              <a:buSzPct val="100000"/>
              <a:buBlip>
                <a:blip r:embed="rId1"/>
              </a:buBlip>
            </a:pPr>
            <a:r>
              <a:rPr b="1" lang="en-IN" sz="1400" spc="-1" strike="noStrike">
                <a:solidFill>
                  <a:srgbClr val="000000"/>
                </a:solidFill>
                <a:latin typeface="Verdana"/>
                <a:ea typeface="Verdana"/>
              </a:rPr>
              <a:t>Used in indexed addressing.</a:t>
            </a:r>
            <a:endParaRPr b="0" lang="en-IN" sz="1400" spc="-1" strike="noStrike">
              <a:latin typeface="Arial"/>
            </a:endParaRPr>
          </a:p>
          <a:p>
            <a:pPr algn="just">
              <a:lnSpc>
                <a:spcPct val="100000"/>
              </a:lnSpc>
            </a:pPr>
            <a:endParaRPr b="0" lang="en-IN" sz="1400" spc="-1" strike="noStrike">
              <a:latin typeface="Arial"/>
            </a:endParaRPr>
          </a:p>
          <a:p>
            <a:pPr marL="285840" indent="-285480" algn="just">
              <a:lnSpc>
                <a:spcPct val="100000"/>
              </a:lnSpc>
              <a:buSzPct val="100000"/>
              <a:buBlip>
                <a:blip r:embed="rId2"/>
              </a:buBlip>
            </a:pPr>
            <a:r>
              <a:rPr b="1" lang="en-IN" sz="1400" spc="-1" strike="noStrike">
                <a:solidFill>
                  <a:srgbClr val="000000"/>
                </a:solidFill>
                <a:latin typeface="Verdana"/>
                <a:ea typeface="Verdana"/>
              </a:rPr>
              <a:t>Instructions that process data strings use the SI and DI registers together with DS and ES respectively  in order to distinguish between the source and destination addresses.</a:t>
            </a:r>
            <a:endParaRPr b="0" lang="en-IN" sz="1400" spc="-1" strike="noStrike">
              <a:latin typeface="Arial"/>
            </a:endParaRPr>
          </a:p>
          <a:p>
            <a:pPr algn="just">
              <a:lnSpc>
                <a:spcPct val="100000"/>
              </a:lnSpc>
            </a:pPr>
            <a:endParaRPr b="0" lang="en-IN" sz="1400" spc="-1" strike="noStrike">
              <a:latin typeface="Arial"/>
            </a:endParaRPr>
          </a:p>
        </p:txBody>
      </p:sp>
      <p:sp>
        <p:nvSpPr>
          <p:cNvPr id="1528" name="CustomShape 7"/>
          <p:cNvSpPr/>
          <p:nvPr/>
        </p:nvSpPr>
        <p:spPr>
          <a:xfrm>
            <a:off x="5239440" y="152280"/>
            <a:ext cx="3657240" cy="3646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800" spc="-1" strike="noStrike">
                <a:solidFill>
                  <a:srgbClr val="000000"/>
                </a:solidFill>
                <a:latin typeface="Verdana"/>
                <a:ea typeface="Verdana"/>
              </a:rPr>
              <a:t>Execution Unit (EU)</a:t>
            </a:r>
            <a:endParaRPr b="0" lang="en-IN" sz="1800" spc="-1" strike="noStrike">
              <a:latin typeface="Arial"/>
            </a:endParaRPr>
          </a:p>
        </p:txBody>
      </p:sp>
      <p:pic>
        <p:nvPicPr>
          <p:cNvPr id="1529" name="Picture 2" descr=""/>
          <p:cNvPicPr/>
          <p:nvPr/>
        </p:nvPicPr>
        <p:blipFill>
          <a:blip r:embed="rId3"/>
          <a:stretch/>
        </p:blipFill>
        <p:spPr>
          <a:xfrm>
            <a:off x="65880" y="4300560"/>
            <a:ext cx="2600640" cy="2557080"/>
          </a:xfrm>
          <a:prstGeom prst="rect">
            <a:avLst/>
          </a:prstGeom>
          <a:ln>
            <a:noFill/>
          </a:ln>
        </p:spPr>
      </p:pic>
    </p:spTree>
  </p:cSld>
  <mc:AlternateContent>
    <mc:Choice Requires="p14">
      <p:transition spd="slow" p14:dur="2000"/>
    </mc:Choice>
    <mc:Fallback>
      <p:transition spd="slow"/>
    </mc:Fallback>
  </mc:AlternateContent>
  <p:timing>
    <p:tnLst>
      <p:par>
        <p:cTn id="960" dur="indefinite" restart="never" nodeType="tmRoot">
          <p:childTnLst>
            <p:seq>
              <p:cTn id="961" dur="indefinite" nodeType="mainSeq"/>
              <p:prevCondLst>
                <p:cond delay="0" evt="onPrev">
                  <p:tgtEl>
                    <p:sldTgt/>
                  </p:tgtEl>
                </p:cond>
              </p:prevCondLst>
              <p:nextCondLst>
                <p:cond delay="0" evt="onNext">
                  <p:tgtEl>
                    <p:sldTgt/>
                  </p:tgtEl>
                </p:cond>
              </p:nextCondLst>
            </p:seq>
          </p:childTnLst>
        </p:cTn>
      </p:par>
    </p:tnLst>
  </p:timing>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0" name="TextShape 1"/>
          <p:cNvSpPr txBox="1"/>
          <p:nvPr/>
        </p:nvSpPr>
        <p:spPr>
          <a:xfrm>
            <a:off x="2895480" y="110880"/>
            <a:ext cx="6019560" cy="487080"/>
          </a:xfrm>
          <a:prstGeom prst="rect">
            <a:avLst/>
          </a:prstGeom>
          <a:noFill/>
          <a:ln>
            <a:noFill/>
          </a:ln>
        </p:spPr>
        <p:txBody>
          <a:bodyPr anchor="ctr">
            <a:normAutofit/>
          </a:bodyPr>
          <a:p>
            <a:pPr>
              <a:lnSpc>
                <a:spcPct val="100000"/>
              </a:lnSpc>
            </a:pPr>
            <a:r>
              <a:rPr b="1" lang="en-US" sz="2000" spc="-1" strike="noStrike">
                <a:solidFill>
                  <a:srgbClr val="ff0066"/>
                </a:solidFill>
                <a:latin typeface="Verdana"/>
                <a:ea typeface="Verdana"/>
              </a:rPr>
              <a:t>Architecture</a:t>
            </a:r>
            <a:endParaRPr b="0" lang="en-US" sz="2000" spc="-1" strike="noStrike">
              <a:solidFill>
                <a:srgbClr val="000000"/>
              </a:solidFill>
              <a:latin typeface="Verdana"/>
            </a:endParaRPr>
          </a:p>
        </p:txBody>
      </p:sp>
      <p:sp>
        <p:nvSpPr>
          <p:cNvPr id="1531" name="CustomShape 2"/>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sp>
        <p:nvSpPr>
          <p:cNvPr id="1532" name="TextShape 3"/>
          <p:cNvSpPr txBox="1"/>
          <p:nvPr/>
        </p:nvSpPr>
        <p:spPr>
          <a:xfrm>
            <a:off x="6553080" y="6356520"/>
            <a:ext cx="2133360" cy="364680"/>
          </a:xfrm>
          <a:prstGeom prst="rect">
            <a:avLst/>
          </a:prstGeom>
          <a:noFill/>
          <a:ln>
            <a:noFill/>
          </a:ln>
        </p:spPr>
        <p:txBody>
          <a:bodyPr anchor="ctr"/>
          <a:p>
            <a:pPr algn="r">
              <a:lnSpc>
                <a:spcPct val="100000"/>
              </a:lnSpc>
            </a:pPr>
            <a:fld id="{6C8A30E8-35E4-43D9-A967-E5AB5100E79D}" type="slidenum">
              <a:rPr b="0" lang="en-IN" sz="1200" spc="-1" strike="noStrike">
                <a:solidFill>
                  <a:srgbClr val="8b8b8b"/>
                </a:solidFill>
                <a:latin typeface="Verdana"/>
                <a:ea typeface="Verdana"/>
              </a:rPr>
              <a:t>94</a:t>
            </a:fld>
            <a:endParaRPr b="0" lang="en-IN" sz="1200" spc="-1" strike="noStrike">
              <a:latin typeface="Times New Roman"/>
            </a:endParaRPr>
          </a:p>
        </p:txBody>
      </p:sp>
      <p:sp>
        <p:nvSpPr>
          <p:cNvPr id="1533" name="CustomShape 4"/>
          <p:cNvSpPr/>
          <p:nvPr/>
        </p:nvSpPr>
        <p:spPr>
          <a:xfrm>
            <a:off x="228240" y="1002240"/>
            <a:ext cx="1895760" cy="36468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800" spc="-1" strike="noStrike">
                <a:solidFill>
                  <a:srgbClr val="0070c0"/>
                </a:solidFill>
                <a:latin typeface="Verdana"/>
                <a:ea typeface="Verdana"/>
              </a:rPr>
              <a:t>Flag Register</a:t>
            </a:r>
            <a:endParaRPr b="0" lang="en-IN" sz="1800" spc="-1" strike="noStrike">
              <a:latin typeface="Arial"/>
            </a:endParaRPr>
          </a:p>
        </p:txBody>
      </p:sp>
      <p:graphicFrame>
        <p:nvGraphicFramePr>
          <p:cNvPr id="1534" name="Table 5"/>
          <p:cNvGraphicFramePr/>
          <p:nvPr/>
        </p:nvGraphicFramePr>
        <p:xfrm>
          <a:off x="609480" y="3505320"/>
          <a:ext cx="7695720" cy="837720"/>
        </p:xfrm>
        <a:graphic>
          <a:graphicData uri="http://schemas.openxmlformats.org/drawingml/2006/table">
            <a:tbl>
              <a:tblPr/>
              <a:tblGrid>
                <a:gridCol w="457200"/>
                <a:gridCol w="457200"/>
                <a:gridCol w="457200"/>
                <a:gridCol w="457200"/>
                <a:gridCol w="533160"/>
                <a:gridCol w="533160"/>
                <a:gridCol w="533160"/>
                <a:gridCol w="533160"/>
                <a:gridCol w="457200"/>
                <a:gridCol w="457200"/>
                <a:gridCol w="457200"/>
                <a:gridCol w="533160"/>
                <a:gridCol w="457200"/>
                <a:gridCol w="457200"/>
                <a:gridCol w="457200"/>
                <a:gridCol w="457920"/>
              </a:tblGrid>
              <a:tr h="295560">
                <a:tc>
                  <a:txBody>
                    <a:bodyPr lIns="68400" rIns="68400" tIns="0" bIns="0"/>
                    <a:p>
                      <a:pPr algn="ctr">
                        <a:lnSpc>
                          <a:spcPct val="100000"/>
                        </a:lnSpc>
                      </a:pPr>
                      <a:r>
                        <a:rPr b="0" lang="en-IN" sz="1300" spc="-1" strike="noStrike">
                          <a:solidFill>
                            <a:srgbClr val="000000"/>
                          </a:solidFill>
                          <a:latin typeface="Verdana"/>
                          <a:ea typeface="Verdana"/>
                        </a:rPr>
                        <a:t>15</a:t>
                      </a:r>
                      <a:endParaRPr b="0" lang="en-IN" sz="13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xBody>
                    <a:bodyPr lIns="68400" rIns="68400" tIns="0" bIns="0"/>
                    <a:p>
                      <a:pPr algn="ctr">
                        <a:lnSpc>
                          <a:spcPct val="100000"/>
                        </a:lnSpc>
                      </a:pPr>
                      <a:r>
                        <a:rPr b="0" lang="en-IN" sz="1300" spc="-1" strike="noStrike">
                          <a:solidFill>
                            <a:srgbClr val="000000"/>
                          </a:solidFill>
                          <a:latin typeface="Verdana"/>
                          <a:ea typeface="Verdana"/>
                        </a:rPr>
                        <a:t>14</a:t>
                      </a:r>
                      <a:endParaRPr b="0" lang="en-IN" sz="13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xBody>
                    <a:bodyPr lIns="68400" rIns="68400" tIns="0" bIns="0"/>
                    <a:p>
                      <a:pPr algn="ctr">
                        <a:lnSpc>
                          <a:spcPct val="100000"/>
                        </a:lnSpc>
                      </a:pPr>
                      <a:r>
                        <a:rPr b="0" lang="en-IN" sz="1300" spc="-1" strike="noStrike">
                          <a:solidFill>
                            <a:srgbClr val="000000"/>
                          </a:solidFill>
                          <a:latin typeface="Verdana"/>
                          <a:ea typeface="Verdana"/>
                        </a:rPr>
                        <a:t>13</a:t>
                      </a:r>
                      <a:endParaRPr b="0" lang="en-IN" sz="13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xBody>
                    <a:bodyPr lIns="68400" rIns="68400" tIns="0" bIns="0"/>
                    <a:p>
                      <a:pPr algn="ctr">
                        <a:lnSpc>
                          <a:spcPct val="100000"/>
                        </a:lnSpc>
                      </a:pPr>
                      <a:r>
                        <a:rPr b="0" lang="en-IN" sz="1300" spc="-1" strike="noStrike">
                          <a:solidFill>
                            <a:srgbClr val="000000"/>
                          </a:solidFill>
                          <a:latin typeface="Verdana"/>
                          <a:ea typeface="Verdana"/>
                        </a:rPr>
                        <a:t>12</a:t>
                      </a:r>
                      <a:endParaRPr b="0" lang="en-IN" sz="13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xBody>
                    <a:bodyPr lIns="68400" rIns="68400" tIns="0" bIns="0"/>
                    <a:p>
                      <a:pPr algn="ctr">
                        <a:lnSpc>
                          <a:spcPct val="100000"/>
                        </a:lnSpc>
                      </a:pPr>
                      <a:r>
                        <a:rPr b="0" lang="en-IN" sz="1300" spc="-1" strike="noStrike">
                          <a:solidFill>
                            <a:srgbClr val="000000"/>
                          </a:solidFill>
                          <a:latin typeface="Verdana"/>
                          <a:ea typeface="Verdana"/>
                        </a:rPr>
                        <a:t>11</a:t>
                      </a:r>
                      <a:endParaRPr b="0" lang="en-IN" sz="13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xBody>
                    <a:bodyPr lIns="68400" rIns="68400" tIns="0" bIns="0"/>
                    <a:p>
                      <a:pPr algn="ctr">
                        <a:lnSpc>
                          <a:spcPct val="100000"/>
                        </a:lnSpc>
                      </a:pPr>
                      <a:r>
                        <a:rPr b="0" lang="en-IN" sz="1300" spc="-1" strike="noStrike">
                          <a:solidFill>
                            <a:srgbClr val="000000"/>
                          </a:solidFill>
                          <a:latin typeface="Verdana"/>
                          <a:ea typeface="Verdana"/>
                        </a:rPr>
                        <a:t>10</a:t>
                      </a:r>
                      <a:endParaRPr b="0" lang="en-IN" sz="13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xBody>
                    <a:bodyPr lIns="68400" rIns="68400" tIns="0" bIns="0"/>
                    <a:p>
                      <a:pPr algn="ctr">
                        <a:lnSpc>
                          <a:spcPct val="100000"/>
                        </a:lnSpc>
                      </a:pPr>
                      <a:r>
                        <a:rPr b="0" lang="en-IN" sz="1300" spc="-1" strike="noStrike">
                          <a:solidFill>
                            <a:srgbClr val="000000"/>
                          </a:solidFill>
                          <a:latin typeface="Verdana"/>
                          <a:ea typeface="Verdana"/>
                        </a:rPr>
                        <a:t>9</a:t>
                      </a:r>
                      <a:endParaRPr b="0" lang="en-IN" sz="13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xBody>
                    <a:bodyPr lIns="68400" rIns="68400" tIns="0" bIns="0"/>
                    <a:p>
                      <a:pPr algn="ctr">
                        <a:lnSpc>
                          <a:spcPct val="100000"/>
                        </a:lnSpc>
                      </a:pPr>
                      <a:r>
                        <a:rPr b="0" lang="en-IN" sz="1300" spc="-1" strike="noStrike">
                          <a:solidFill>
                            <a:srgbClr val="000000"/>
                          </a:solidFill>
                          <a:latin typeface="Verdana"/>
                          <a:ea typeface="Verdana"/>
                        </a:rPr>
                        <a:t>8</a:t>
                      </a:r>
                      <a:endParaRPr b="0" lang="en-IN" sz="13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xBody>
                    <a:bodyPr lIns="68400" rIns="68400" tIns="0" bIns="0"/>
                    <a:p>
                      <a:pPr algn="ctr">
                        <a:lnSpc>
                          <a:spcPct val="100000"/>
                        </a:lnSpc>
                      </a:pPr>
                      <a:r>
                        <a:rPr b="0" lang="en-IN" sz="1300" spc="-1" strike="noStrike">
                          <a:solidFill>
                            <a:srgbClr val="000000"/>
                          </a:solidFill>
                          <a:latin typeface="Verdana"/>
                          <a:ea typeface="Verdana"/>
                        </a:rPr>
                        <a:t>7</a:t>
                      </a:r>
                      <a:endParaRPr b="0" lang="en-IN" sz="13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xBody>
                    <a:bodyPr lIns="68400" rIns="68400" tIns="0" bIns="0"/>
                    <a:p>
                      <a:pPr algn="ctr">
                        <a:lnSpc>
                          <a:spcPct val="100000"/>
                        </a:lnSpc>
                      </a:pPr>
                      <a:r>
                        <a:rPr b="0" lang="en-IN" sz="1300" spc="-1" strike="noStrike">
                          <a:solidFill>
                            <a:srgbClr val="000000"/>
                          </a:solidFill>
                          <a:latin typeface="Verdana"/>
                          <a:ea typeface="Verdana"/>
                        </a:rPr>
                        <a:t>6</a:t>
                      </a:r>
                      <a:endParaRPr b="0" lang="en-IN" sz="13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xBody>
                    <a:bodyPr lIns="68400" rIns="68400" tIns="0" bIns="0"/>
                    <a:p>
                      <a:pPr algn="ctr">
                        <a:lnSpc>
                          <a:spcPct val="100000"/>
                        </a:lnSpc>
                      </a:pPr>
                      <a:r>
                        <a:rPr b="0" lang="en-IN" sz="1300" spc="-1" strike="noStrike">
                          <a:solidFill>
                            <a:srgbClr val="000000"/>
                          </a:solidFill>
                          <a:latin typeface="Verdana"/>
                          <a:ea typeface="Verdana"/>
                        </a:rPr>
                        <a:t>5</a:t>
                      </a:r>
                      <a:endParaRPr b="0" lang="en-IN" sz="13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xBody>
                    <a:bodyPr lIns="68400" rIns="68400" tIns="0" bIns="0"/>
                    <a:p>
                      <a:pPr algn="ctr">
                        <a:lnSpc>
                          <a:spcPct val="100000"/>
                        </a:lnSpc>
                      </a:pPr>
                      <a:r>
                        <a:rPr b="0" lang="en-IN" sz="1300" spc="-1" strike="noStrike">
                          <a:solidFill>
                            <a:srgbClr val="000000"/>
                          </a:solidFill>
                          <a:latin typeface="Verdana"/>
                          <a:ea typeface="Verdana"/>
                        </a:rPr>
                        <a:t>4</a:t>
                      </a:r>
                      <a:endParaRPr b="0" lang="en-IN" sz="13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xBody>
                    <a:bodyPr lIns="68400" rIns="68400" tIns="0" bIns="0"/>
                    <a:p>
                      <a:pPr algn="ctr">
                        <a:lnSpc>
                          <a:spcPct val="100000"/>
                        </a:lnSpc>
                      </a:pPr>
                      <a:r>
                        <a:rPr b="0" lang="en-IN" sz="1300" spc="-1" strike="noStrike">
                          <a:solidFill>
                            <a:srgbClr val="000000"/>
                          </a:solidFill>
                          <a:latin typeface="Verdana"/>
                          <a:ea typeface="Verdana"/>
                        </a:rPr>
                        <a:t>3</a:t>
                      </a:r>
                      <a:endParaRPr b="0" lang="en-IN" sz="13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xBody>
                    <a:bodyPr lIns="68400" rIns="68400" tIns="0" bIns="0"/>
                    <a:p>
                      <a:pPr algn="ctr">
                        <a:lnSpc>
                          <a:spcPct val="100000"/>
                        </a:lnSpc>
                      </a:pPr>
                      <a:r>
                        <a:rPr b="0" lang="en-IN" sz="1300" spc="-1" strike="noStrike">
                          <a:solidFill>
                            <a:srgbClr val="000000"/>
                          </a:solidFill>
                          <a:latin typeface="Verdana"/>
                          <a:ea typeface="Verdana"/>
                        </a:rPr>
                        <a:t>2</a:t>
                      </a:r>
                      <a:endParaRPr b="0" lang="en-IN" sz="13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xBody>
                    <a:bodyPr lIns="68400" rIns="68400" tIns="0" bIns="0"/>
                    <a:p>
                      <a:pPr algn="ctr">
                        <a:lnSpc>
                          <a:spcPct val="100000"/>
                        </a:lnSpc>
                      </a:pPr>
                      <a:r>
                        <a:rPr b="0" lang="en-IN" sz="1300" spc="-1" strike="noStrike">
                          <a:solidFill>
                            <a:srgbClr val="000000"/>
                          </a:solidFill>
                          <a:latin typeface="Verdana"/>
                          <a:ea typeface="Verdana"/>
                        </a:rPr>
                        <a:t>1</a:t>
                      </a:r>
                      <a:endParaRPr b="0" lang="en-IN" sz="13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xBody>
                    <a:bodyPr lIns="68400" rIns="68400" tIns="0" bIns="0"/>
                    <a:p>
                      <a:pPr algn="ctr">
                        <a:lnSpc>
                          <a:spcPct val="100000"/>
                        </a:lnSpc>
                      </a:pPr>
                      <a:r>
                        <a:rPr b="0" lang="en-IN" sz="1300" spc="-1" strike="noStrike">
                          <a:solidFill>
                            <a:srgbClr val="000000"/>
                          </a:solidFill>
                          <a:latin typeface="Verdana"/>
                          <a:ea typeface="Verdana"/>
                        </a:rPr>
                        <a:t>0</a:t>
                      </a:r>
                      <a:endParaRPr b="0" lang="en-IN" sz="13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r>
              <a:tr h="542160">
                <a:tc>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cc0099"/>
                    </a:solidFill>
                  </a:tcPr>
                </a:tc>
                <a:tc>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cc0099"/>
                    </a:solidFill>
                  </a:tcPr>
                </a:tc>
                <a:tc>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cc0099"/>
                    </a:solidFill>
                  </a:tcPr>
                </a:tc>
                <a:tc>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cc0099"/>
                    </a:solidFill>
                  </a:tcPr>
                </a:tc>
                <a:tc>
                  <a:txBody>
                    <a:bodyPr lIns="68400" rIns="68400" tIns="0" bIns="0"/>
                    <a:p>
                      <a:pPr algn="ctr">
                        <a:lnSpc>
                          <a:spcPct val="100000"/>
                        </a:lnSpc>
                      </a:pPr>
                      <a:endParaRPr b="0" lang="en-IN" sz="1800" spc="-1" strike="noStrike">
                        <a:latin typeface="Arial"/>
                      </a:endParaRPr>
                    </a:p>
                    <a:p>
                      <a:pPr algn="ctr">
                        <a:lnSpc>
                          <a:spcPct val="100000"/>
                        </a:lnSpc>
                      </a:pPr>
                      <a:r>
                        <a:rPr b="1" lang="en-IN" sz="1300" spc="-1" strike="noStrike">
                          <a:solidFill>
                            <a:srgbClr val="ffffff"/>
                          </a:solidFill>
                          <a:latin typeface="Verdana"/>
                          <a:ea typeface="Verdana"/>
                        </a:rPr>
                        <a:t>OF</a:t>
                      </a:r>
                      <a:endParaRPr b="0" lang="en-IN" sz="13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cc0099"/>
                    </a:solidFill>
                  </a:tcPr>
                </a:tc>
                <a:tc>
                  <a:txBody>
                    <a:bodyPr lIns="68400" rIns="68400" tIns="0" bIns="0"/>
                    <a:p>
                      <a:pPr algn="ctr">
                        <a:lnSpc>
                          <a:spcPct val="100000"/>
                        </a:lnSpc>
                      </a:pPr>
                      <a:endParaRPr b="0" lang="en-IN" sz="1800" spc="-1" strike="noStrike">
                        <a:latin typeface="Arial"/>
                      </a:endParaRPr>
                    </a:p>
                    <a:p>
                      <a:pPr algn="ctr">
                        <a:lnSpc>
                          <a:spcPct val="100000"/>
                        </a:lnSpc>
                      </a:pPr>
                      <a:r>
                        <a:rPr b="1" lang="en-IN" sz="1300" spc="-1" strike="noStrike">
                          <a:solidFill>
                            <a:srgbClr val="ffffff"/>
                          </a:solidFill>
                          <a:latin typeface="Verdana"/>
                          <a:ea typeface="Verdana"/>
                        </a:rPr>
                        <a:t>DF</a:t>
                      </a:r>
                      <a:endParaRPr b="0" lang="en-IN" sz="13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cc0099"/>
                    </a:solidFill>
                  </a:tcPr>
                </a:tc>
                <a:tc>
                  <a:txBody>
                    <a:bodyPr lIns="68400" rIns="68400" tIns="0" bIns="0"/>
                    <a:p>
                      <a:pPr algn="ctr">
                        <a:lnSpc>
                          <a:spcPct val="100000"/>
                        </a:lnSpc>
                      </a:pPr>
                      <a:endParaRPr b="0" lang="en-IN" sz="1800" spc="-1" strike="noStrike">
                        <a:latin typeface="Arial"/>
                      </a:endParaRPr>
                    </a:p>
                    <a:p>
                      <a:pPr algn="ctr">
                        <a:lnSpc>
                          <a:spcPct val="100000"/>
                        </a:lnSpc>
                      </a:pPr>
                      <a:r>
                        <a:rPr b="1" lang="en-IN" sz="1300" spc="-1" strike="noStrike">
                          <a:solidFill>
                            <a:srgbClr val="ffffff"/>
                          </a:solidFill>
                          <a:latin typeface="Verdana"/>
                          <a:ea typeface="Verdana"/>
                        </a:rPr>
                        <a:t>IF</a:t>
                      </a:r>
                      <a:endParaRPr b="0" lang="en-IN" sz="13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cc0099"/>
                    </a:solidFill>
                  </a:tcPr>
                </a:tc>
                <a:tc>
                  <a:txBody>
                    <a:bodyPr lIns="68400" rIns="68400" tIns="0" bIns="0"/>
                    <a:p>
                      <a:pPr algn="ctr">
                        <a:lnSpc>
                          <a:spcPct val="100000"/>
                        </a:lnSpc>
                      </a:pPr>
                      <a:endParaRPr b="0" lang="en-IN" sz="1800" spc="-1" strike="noStrike">
                        <a:latin typeface="Arial"/>
                      </a:endParaRPr>
                    </a:p>
                    <a:p>
                      <a:pPr algn="ctr">
                        <a:lnSpc>
                          <a:spcPct val="100000"/>
                        </a:lnSpc>
                      </a:pPr>
                      <a:r>
                        <a:rPr b="1" lang="en-IN" sz="1300" spc="-1" strike="noStrike">
                          <a:solidFill>
                            <a:srgbClr val="ffffff"/>
                          </a:solidFill>
                          <a:latin typeface="Verdana"/>
                          <a:ea typeface="Verdana"/>
                        </a:rPr>
                        <a:t>TF</a:t>
                      </a:r>
                      <a:endParaRPr b="0" lang="en-IN" sz="13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cc0099"/>
                    </a:solidFill>
                  </a:tcPr>
                </a:tc>
                <a:tc>
                  <a:txBody>
                    <a:bodyPr lIns="68400" rIns="68400" tIns="0" bIns="0"/>
                    <a:p>
                      <a:pPr algn="ctr">
                        <a:lnSpc>
                          <a:spcPct val="100000"/>
                        </a:lnSpc>
                      </a:pPr>
                      <a:endParaRPr b="0" lang="en-IN" sz="1800" spc="-1" strike="noStrike">
                        <a:latin typeface="Arial"/>
                      </a:endParaRPr>
                    </a:p>
                    <a:p>
                      <a:pPr algn="ctr">
                        <a:lnSpc>
                          <a:spcPct val="100000"/>
                        </a:lnSpc>
                      </a:pPr>
                      <a:r>
                        <a:rPr b="1" lang="en-IN" sz="1300" spc="-1" strike="noStrike">
                          <a:solidFill>
                            <a:srgbClr val="ffffff"/>
                          </a:solidFill>
                          <a:latin typeface="Verdana"/>
                          <a:ea typeface="Verdana"/>
                        </a:rPr>
                        <a:t>SF</a:t>
                      </a:r>
                      <a:endParaRPr b="0" lang="en-IN" sz="13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cc0099"/>
                    </a:solidFill>
                  </a:tcPr>
                </a:tc>
                <a:tc>
                  <a:txBody>
                    <a:bodyPr lIns="68400" rIns="68400" tIns="0" bIns="0"/>
                    <a:p>
                      <a:pPr algn="ctr">
                        <a:lnSpc>
                          <a:spcPct val="100000"/>
                        </a:lnSpc>
                      </a:pPr>
                      <a:endParaRPr b="0" lang="en-IN" sz="1800" spc="-1" strike="noStrike">
                        <a:latin typeface="Arial"/>
                      </a:endParaRPr>
                    </a:p>
                    <a:p>
                      <a:pPr algn="ctr">
                        <a:lnSpc>
                          <a:spcPct val="100000"/>
                        </a:lnSpc>
                      </a:pPr>
                      <a:r>
                        <a:rPr b="1" lang="en-IN" sz="1300" spc="-1" strike="noStrike">
                          <a:solidFill>
                            <a:srgbClr val="ffffff"/>
                          </a:solidFill>
                          <a:latin typeface="Verdana"/>
                          <a:ea typeface="Verdana"/>
                        </a:rPr>
                        <a:t>ZF</a:t>
                      </a:r>
                      <a:endParaRPr b="0" lang="en-IN" sz="13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cc0099"/>
                    </a:solidFill>
                  </a:tcPr>
                </a:tc>
                <a:tc>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cc0099"/>
                    </a:solidFill>
                  </a:tcPr>
                </a:tc>
                <a:tc>
                  <a:txBody>
                    <a:bodyPr lIns="68400" rIns="68400" tIns="0" bIns="0"/>
                    <a:p>
                      <a:pPr algn="ctr">
                        <a:lnSpc>
                          <a:spcPct val="100000"/>
                        </a:lnSpc>
                      </a:pPr>
                      <a:endParaRPr b="0" lang="en-IN" sz="1800" spc="-1" strike="noStrike">
                        <a:latin typeface="Arial"/>
                      </a:endParaRPr>
                    </a:p>
                    <a:p>
                      <a:pPr algn="ctr">
                        <a:lnSpc>
                          <a:spcPct val="100000"/>
                        </a:lnSpc>
                      </a:pPr>
                      <a:r>
                        <a:rPr b="1" lang="en-IN" sz="1300" spc="-1" strike="noStrike">
                          <a:solidFill>
                            <a:srgbClr val="ffffff"/>
                          </a:solidFill>
                          <a:latin typeface="Verdana"/>
                          <a:ea typeface="Verdana"/>
                        </a:rPr>
                        <a:t>AF</a:t>
                      </a:r>
                      <a:endParaRPr b="0" lang="en-IN" sz="13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cc0099"/>
                    </a:solidFill>
                  </a:tcPr>
                </a:tc>
                <a:tc>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cc0099"/>
                    </a:solidFill>
                  </a:tcPr>
                </a:tc>
                <a:tc>
                  <a:txBody>
                    <a:bodyPr lIns="68400" rIns="68400" tIns="0" bIns="0"/>
                    <a:p>
                      <a:pPr algn="ctr">
                        <a:lnSpc>
                          <a:spcPct val="100000"/>
                        </a:lnSpc>
                      </a:pPr>
                      <a:endParaRPr b="0" lang="en-IN" sz="1800" spc="-1" strike="noStrike">
                        <a:latin typeface="Arial"/>
                      </a:endParaRPr>
                    </a:p>
                    <a:p>
                      <a:pPr algn="ctr">
                        <a:lnSpc>
                          <a:spcPct val="100000"/>
                        </a:lnSpc>
                      </a:pPr>
                      <a:r>
                        <a:rPr b="1" lang="en-IN" sz="1300" spc="-1" strike="noStrike">
                          <a:solidFill>
                            <a:srgbClr val="ffffff"/>
                          </a:solidFill>
                          <a:latin typeface="Verdana"/>
                          <a:ea typeface="Verdana"/>
                        </a:rPr>
                        <a:t>PF</a:t>
                      </a:r>
                      <a:endParaRPr b="0" lang="en-IN" sz="13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cc0099"/>
                    </a:solidFill>
                  </a:tcPr>
                </a:tc>
                <a:tc>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cc0099"/>
                    </a:solidFill>
                  </a:tcPr>
                </a:tc>
                <a:tc>
                  <a:txBody>
                    <a:bodyPr lIns="68400" rIns="68400" tIns="0" bIns="0"/>
                    <a:p>
                      <a:pPr algn="ctr">
                        <a:lnSpc>
                          <a:spcPct val="100000"/>
                        </a:lnSpc>
                      </a:pPr>
                      <a:endParaRPr b="0" lang="en-IN" sz="1800" spc="-1" strike="noStrike">
                        <a:latin typeface="Arial"/>
                      </a:endParaRPr>
                    </a:p>
                    <a:p>
                      <a:pPr algn="ctr">
                        <a:lnSpc>
                          <a:spcPct val="100000"/>
                        </a:lnSpc>
                      </a:pPr>
                      <a:r>
                        <a:rPr b="1" lang="en-IN" sz="1300" spc="-1" strike="noStrike">
                          <a:solidFill>
                            <a:srgbClr val="ffffff"/>
                          </a:solidFill>
                          <a:latin typeface="Verdana"/>
                          <a:ea typeface="Verdana"/>
                        </a:rPr>
                        <a:t>CF</a:t>
                      </a:r>
                      <a:endParaRPr b="0" lang="en-IN" sz="13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cc0099"/>
                    </a:solidFill>
                  </a:tcPr>
                </a:tc>
              </a:tr>
            </a:tbl>
          </a:graphicData>
        </a:graphic>
      </p:graphicFrame>
      <p:sp>
        <p:nvSpPr>
          <p:cNvPr id="1535" name="CustomShape 6"/>
          <p:cNvSpPr/>
          <p:nvPr/>
        </p:nvSpPr>
        <p:spPr>
          <a:xfrm>
            <a:off x="6553080" y="838080"/>
            <a:ext cx="2514240" cy="1133280"/>
          </a:xfrm>
          <a:prstGeom prst="borderCallout2">
            <a:avLst>
              <a:gd name="adj1" fmla="val 100263"/>
              <a:gd name="adj2" fmla="val 99703"/>
              <a:gd name="adj3" fmla="val 138918"/>
              <a:gd name="adj4" fmla="val 99851"/>
              <a:gd name="adj5" fmla="val 272164"/>
              <a:gd name="adj6" fmla="val 59420"/>
            </a:avLst>
          </a:prstGeom>
          <a:solidFill>
            <a:srgbClr val="ffff99"/>
          </a:solidFill>
          <a:ln w="6480">
            <a:solidFill>
              <a:srgbClr val="ff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200" spc="-1" strike="noStrike">
                <a:solidFill>
                  <a:srgbClr val="000000"/>
                </a:solidFill>
                <a:latin typeface="Verdana"/>
                <a:ea typeface="Verdana"/>
              </a:rPr>
              <a:t>Carry Flag</a:t>
            </a:r>
            <a:endParaRPr b="0" lang="en-IN" sz="1200" spc="-1" strike="noStrike">
              <a:latin typeface="Arial"/>
            </a:endParaRPr>
          </a:p>
          <a:p>
            <a:pPr algn="ctr">
              <a:lnSpc>
                <a:spcPct val="100000"/>
              </a:lnSpc>
            </a:pPr>
            <a:endParaRPr b="0" lang="en-IN" sz="1200" spc="-1" strike="noStrike">
              <a:latin typeface="Arial"/>
            </a:endParaRPr>
          </a:p>
          <a:p>
            <a:pPr algn="just">
              <a:lnSpc>
                <a:spcPct val="100000"/>
              </a:lnSpc>
            </a:pPr>
            <a:r>
              <a:rPr b="0" lang="en-IN" sz="1200" spc="-1" strike="noStrike">
                <a:solidFill>
                  <a:srgbClr val="000000"/>
                </a:solidFill>
                <a:latin typeface="Verdana"/>
                <a:ea typeface="Verdana"/>
              </a:rPr>
              <a:t>This flag is set, when there is a carry out of MSB in case of addition or a borrow in case of subtraction.</a:t>
            </a:r>
            <a:endParaRPr b="0" lang="en-IN" sz="1200" spc="-1" strike="noStrike">
              <a:latin typeface="Arial"/>
            </a:endParaRPr>
          </a:p>
        </p:txBody>
      </p:sp>
      <p:sp>
        <p:nvSpPr>
          <p:cNvPr id="1536" name="CustomShape 7"/>
          <p:cNvSpPr/>
          <p:nvPr/>
        </p:nvSpPr>
        <p:spPr>
          <a:xfrm>
            <a:off x="5638680" y="2085840"/>
            <a:ext cx="2847600" cy="1133280"/>
          </a:xfrm>
          <a:prstGeom prst="borderCallout2">
            <a:avLst>
              <a:gd name="adj1" fmla="val 99423"/>
              <a:gd name="adj2" fmla="val 62245"/>
              <a:gd name="adj3" fmla="val 127153"/>
              <a:gd name="adj4" fmla="val 62450"/>
              <a:gd name="adj5" fmla="val 173845"/>
              <a:gd name="adj6" fmla="val 53624"/>
            </a:avLst>
          </a:prstGeom>
          <a:solidFill>
            <a:srgbClr val="ffff99"/>
          </a:solidFill>
          <a:ln w="6480">
            <a:solidFill>
              <a:srgbClr val="ff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200" spc="-1" strike="noStrike">
                <a:solidFill>
                  <a:srgbClr val="000000"/>
                </a:solidFill>
                <a:latin typeface="Verdana"/>
                <a:ea typeface="Verdana"/>
              </a:rPr>
              <a:t>Parity Flag</a:t>
            </a:r>
            <a:endParaRPr b="0" lang="en-IN" sz="1200" spc="-1" strike="noStrike">
              <a:latin typeface="Arial"/>
            </a:endParaRPr>
          </a:p>
          <a:p>
            <a:pPr algn="ctr">
              <a:lnSpc>
                <a:spcPct val="100000"/>
              </a:lnSpc>
            </a:pPr>
            <a:endParaRPr b="0" lang="en-IN" sz="1200" spc="-1" strike="noStrike">
              <a:latin typeface="Arial"/>
            </a:endParaRPr>
          </a:p>
          <a:p>
            <a:pPr algn="just">
              <a:lnSpc>
                <a:spcPct val="100000"/>
              </a:lnSpc>
            </a:pPr>
            <a:r>
              <a:rPr b="0" lang="en-IN" sz="1200" spc="-1" strike="noStrike">
                <a:solidFill>
                  <a:srgbClr val="000000"/>
                </a:solidFill>
                <a:latin typeface="Verdana"/>
                <a:ea typeface="Verdana"/>
              </a:rPr>
              <a:t>This flag is set to 1, if the lower byte of the result contains even number   of 1’s ; for odd number of  1’s  set to zero.</a:t>
            </a:r>
            <a:endParaRPr b="0" lang="en-IN" sz="1200" spc="-1" strike="noStrike">
              <a:latin typeface="Arial"/>
            </a:endParaRPr>
          </a:p>
        </p:txBody>
      </p:sp>
      <p:sp>
        <p:nvSpPr>
          <p:cNvPr id="1537" name="CustomShape 8"/>
          <p:cNvSpPr/>
          <p:nvPr/>
        </p:nvSpPr>
        <p:spPr>
          <a:xfrm>
            <a:off x="3124080" y="723960"/>
            <a:ext cx="3200040" cy="1247400"/>
          </a:xfrm>
          <a:prstGeom prst="borderCallout2">
            <a:avLst>
              <a:gd name="adj1" fmla="val 100872"/>
              <a:gd name="adj2" fmla="val 75001"/>
              <a:gd name="adj3" fmla="val 201501"/>
              <a:gd name="adj4" fmla="val 74885"/>
              <a:gd name="adj5" fmla="val 269830"/>
              <a:gd name="adj6" fmla="val 94241"/>
            </a:avLst>
          </a:prstGeom>
          <a:solidFill>
            <a:srgbClr val="ffff99"/>
          </a:solidFill>
          <a:ln w="6480">
            <a:solidFill>
              <a:srgbClr val="ff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200" spc="-1" strike="noStrike">
                <a:solidFill>
                  <a:srgbClr val="000000"/>
                </a:solidFill>
                <a:latin typeface="Verdana"/>
                <a:ea typeface="Verdana"/>
              </a:rPr>
              <a:t>Auxiliary Carry Flag</a:t>
            </a:r>
            <a:endParaRPr b="0" lang="en-IN" sz="1200" spc="-1" strike="noStrike">
              <a:latin typeface="Arial"/>
            </a:endParaRPr>
          </a:p>
          <a:p>
            <a:pPr algn="ctr">
              <a:lnSpc>
                <a:spcPct val="100000"/>
              </a:lnSpc>
            </a:pPr>
            <a:endParaRPr b="0" lang="en-IN" sz="1200" spc="-1" strike="noStrike">
              <a:latin typeface="Arial"/>
            </a:endParaRPr>
          </a:p>
          <a:p>
            <a:pPr algn="just">
              <a:lnSpc>
                <a:spcPct val="100000"/>
              </a:lnSpc>
            </a:pPr>
            <a:r>
              <a:rPr b="0" lang="en-IN" sz="1200" spc="-1" strike="noStrike">
                <a:solidFill>
                  <a:srgbClr val="000000"/>
                </a:solidFill>
                <a:latin typeface="Verdana"/>
                <a:ea typeface="Verdana"/>
              </a:rPr>
              <a:t>This is set, if there is a carry from the lowest nibble, i.e, bit three during addition, or borrow for the lowest nibble, i.e, bit three, during subtraction.</a:t>
            </a:r>
            <a:endParaRPr b="0" lang="en-IN" sz="1200" spc="-1" strike="noStrike">
              <a:latin typeface="Arial"/>
            </a:endParaRPr>
          </a:p>
        </p:txBody>
      </p:sp>
      <p:sp>
        <p:nvSpPr>
          <p:cNvPr id="1538" name="CustomShape 9"/>
          <p:cNvSpPr/>
          <p:nvPr/>
        </p:nvSpPr>
        <p:spPr>
          <a:xfrm>
            <a:off x="2500920" y="2076480"/>
            <a:ext cx="2666520" cy="1133280"/>
          </a:xfrm>
          <a:prstGeom prst="borderCallout2">
            <a:avLst>
              <a:gd name="adj1" fmla="val 98582"/>
              <a:gd name="adj2" fmla="val 99703"/>
              <a:gd name="adj3" fmla="val 121272"/>
              <a:gd name="adj4" fmla="val 100242"/>
              <a:gd name="adj5" fmla="val 167122"/>
              <a:gd name="adj6" fmla="val 106211"/>
            </a:avLst>
          </a:prstGeom>
          <a:solidFill>
            <a:srgbClr val="ffff99"/>
          </a:solidFill>
          <a:ln w="6480">
            <a:solidFill>
              <a:srgbClr val="ff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200" spc="-1" strike="noStrike">
                <a:solidFill>
                  <a:srgbClr val="000000"/>
                </a:solidFill>
                <a:latin typeface="Verdana"/>
                <a:ea typeface="Verdana"/>
              </a:rPr>
              <a:t>Zero Flag</a:t>
            </a:r>
            <a:endParaRPr b="0" lang="en-IN" sz="1200" spc="-1" strike="noStrike">
              <a:latin typeface="Arial"/>
            </a:endParaRPr>
          </a:p>
          <a:p>
            <a:pPr algn="ctr">
              <a:lnSpc>
                <a:spcPct val="100000"/>
              </a:lnSpc>
            </a:pPr>
            <a:endParaRPr b="0" lang="en-IN" sz="1200" spc="-1" strike="noStrike">
              <a:latin typeface="Arial"/>
            </a:endParaRPr>
          </a:p>
          <a:p>
            <a:pPr algn="just">
              <a:lnSpc>
                <a:spcPct val="100000"/>
              </a:lnSpc>
            </a:pPr>
            <a:r>
              <a:rPr b="0" lang="en-IN" sz="1200" spc="-1" strike="noStrike">
                <a:solidFill>
                  <a:srgbClr val="000000"/>
                </a:solidFill>
                <a:latin typeface="Verdana"/>
                <a:ea typeface="Verdana"/>
              </a:rPr>
              <a:t>This flag is set, if the result of the computation or comparison performed by an instruction is zero</a:t>
            </a:r>
            <a:endParaRPr b="0" lang="en-IN" sz="1200" spc="-1" strike="noStrike">
              <a:latin typeface="Arial"/>
            </a:endParaRPr>
          </a:p>
        </p:txBody>
      </p:sp>
      <p:sp>
        <p:nvSpPr>
          <p:cNvPr id="1539" name="CustomShape 10"/>
          <p:cNvSpPr/>
          <p:nvPr/>
        </p:nvSpPr>
        <p:spPr>
          <a:xfrm>
            <a:off x="62640" y="2095560"/>
            <a:ext cx="2299320" cy="952200"/>
          </a:xfrm>
          <a:prstGeom prst="borderCallout2">
            <a:avLst>
              <a:gd name="adj1" fmla="val 99858"/>
              <a:gd name="adj2" fmla="val 90354"/>
              <a:gd name="adj3" fmla="val 129399"/>
              <a:gd name="adj4" fmla="val 90348"/>
              <a:gd name="adj5" fmla="val 195897"/>
              <a:gd name="adj6" fmla="val 205196"/>
            </a:avLst>
          </a:prstGeom>
          <a:solidFill>
            <a:srgbClr val="ffff99"/>
          </a:solidFill>
          <a:ln w="6480">
            <a:solidFill>
              <a:srgbClr val="ff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200" spc="-1" strike="noStrike">
                <a:solidFill>
                  <a:srgbClr val="000000"/>
                </a:solidFill>
                <a:latin typeface="Verdana"/>
                <a:ea typeface="Verdana"/>
              </a:rPr>
              <a:t>Sign Flag</a:t>
            </a:r>
            <a:endParaRPr b="0" lang="en-IN" sz="1200" spc="-1" strike="noStrike">
              <a:latin typeface="Arial"/>
            </a:endParaRPr>
          </a:p>
          <a:p>
            <a:pPr algn="ctr">
              <a:lnSpc>
                <a:spcPct val="100000"/>
              </a:lnSpc>
            </a:pPr>
            <a:endParaRPr b="0" lang="en-IN" sz="1200" spc="-1" strike="noStrike">
              <a:latin typeface="Arial"/>
            </a:endParaRPr>
          </a:p>
          <a:p>
            <a:pPr algn="ctr">
              <a:lnSpc>
                <a:spcPct val="100000"/>
              </a:lnSpc>
            </a:pPr>
            <a:r>
              <a:rPr b="0" lang="en-IN" sz="1200" spc="-1" strike="noStrike">
                <a:solidFill>
                  <a:srgbClr val="000000"/>
                </a:solidFill>
                <a:latin typeface="Verdana"/>
                <a:ea typeface="Verdana"/>
              </a:rPr>
              <a:t>This flag is set, when the result of any computation is negative</a:t>
            </a:r>
            <a:endParaRPr b="0" lang="en-IN" sz="1200" spc="-1" strike="noStrike">
              <a:latin typeface="Arial"/>
            </a:endParaRPr>
          </a:p>
        </p:txBody>
      </p:sp>
      <p:sp>
        <p:nvSpPr>
          <p:cNvPr id="1540" name="CustomShape 11"/>
          <p:cNvSpPr/>
          <p:nvPr/>
        </p:nvSpPr>
        <p:spPr>
          <a:xfrm>
            <a:off x="6388560" y="4419720"/>
            <a:ext cx="2666520" cy="1092600"/>
          </a:xfrm>
          <a:prstGeom prst="borderCallout2">
            <a:avLst>
              <a:gd name="adj1" fmla="val 48942"/>
              <a:gd name="adj2" fmla="val 61"/>
              <a:gd name="adj3" fmla="val 49483"/>
              <a:gd name="adj4" fmla="val -9402"/>
              <a:gd name="adj5" fmla="val -25853"/>
              <a:gd name="adj6" fmla="val -78432"/>
            </a:avLst>
          </a:prstGeom>
          <a:solidFill>
            <a:srgbClr val="ffff99"/>
          </a:solidFill>
          <a:ln w="6480">
            <a:solidFill>
              <a:srgbClr val="ff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200" spc="-1" strike="noStrike">
                <a:solidFill>
                  <a:srgbClr val="000000"/>
                </a:solidFill>
                <a:latin typeface="Verdana"/>
                <a:ea typeface="Verdana"/>
              </a:rPr>
              <a:t>Trap Flag</a:t>
            </a:r>
            <a:endParaRPr b="0" lang="en-IN" sz="1200" spc="-1" strike="noStrike">
              <a:latin typeface="Arial"/>
            </a:endParaRPr>
          </a:p>
          <a:p>
            <a:pPr algn="just">
              <a:lnSpc>
                <a:spcPct val="100000"/>
              </a:lnSpc>
            </a:pPr>
            <a:r>
              <a:rPr b="0" lang="en-IN" sz="1200" spc="-1" strike="noStrike">
                <a:solidFill>
                  <a:srgbClr val="000000"/>
                </a:solidFill>
                <a:latin typeface="Verdana"/>
                <a:ea typeface="Verdana"/>
              </a:rPr>
              <a:t>If this flag is set, the processor enters the single step execution mode by generating internal interrupts after the execution of each instruction</a:t>
            </a:r>
            <a:endParaRPr b="0" lang="en-IN" sz="1200" spc="-1" strike="noStrike">
              <a:latin typeface="Arial"/>
            </a:endParaRPr>
          </a:p>
        </p:txBody>
      </p:sp>
      <p:sp>
        <p:nvSpPr>
          <p:cNvPr id="1541" name="CustomShape 12"/>
          <p:cNvSpPr/>
          <p:nvPr/>
        </p:nvSpPr>
        <p:spPr>
          <a:xfrm>
            <a:off x="6019920" y="5562720"/>
            <a:ext cx="3047760" cy="1066320"/>
          </a:xfrm>
          <a:prstGeom prst="borderCallout2">
            <a:avLst>
              <a:gd name="adj1" fmla="val -677"/>
              <a:gd name="adj2" fmla="val 5323"/>
              <a:gd name="adj3" fmla="val -29464"/>
              <a:gd name="adj4" fmla="val 5434"/>
              <a:gd name="adj5" fmla="val -124699"/>
              <a:gd name="adj6" fmla="val -72519"/>
            </a:avLst>
          </a:prstGeom>
          <a:solidFill>
            <a:srgbClr val="ffff99"/>
          </a:solidFill>
          <a:ln w="6480">
            <a:solidFill>
              <a:srgbClr val="ff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200" spc="-1" strike="noStrike">
                <a:solidFill>
                  <a:srgbClr val="000000"/>
                </a:solidFill>
                <a:latin typeface="Verdana"/>
                <a:ea typeface="Verdana"/>
              </a:rPr>
              <a:t>Interrupt Flag</a:t>
            </a:r>
            <a:endParaRPr b="0" lang="en-IN" sz="1200" spc="-1" strike="noStrike">
              <a:latin typeface="Arial"/>
            </a:endParaRPr>
          </a:p>
          <a:p>
            <a:pPr algn="ctr">
              <a:lnSpc>
                <a:spcPct val="100000"/>
              </a:lnSpc>
            </a:pPr>
            <a:endParaRPr b="0" lang="en-IN" sz="1200" spc="-1" strike="noStrike">
              <a:latin typeface="Arial"/>
            </a:endParaRPr>
          </a:p>
          <a:p>
            <a:pPr algn="ctr">
              <a:lnSpc>
                <a:spcPct val="100000"/>
              </a:lnSpc>
            </a:pPr>
            <a:r>
              <a:rPr b="0" lang="en-IN" sz="1200" spc="-1" strike="noStrike">
                <a:solidFill>
                  <a:srgbClr val="000000"/>
                </a:solidFill>
                <a:latin typeface="Verdana"/>
                <a:ea typeface="Verdana"/>
              </a:rPr>
              <a:t>Causes the 8086 to recognize external mask interrupts; clearing IF disables these interrupts.</a:t>
            </a:r>
            <a:endParaRPr b="0" lang="en-IN" sz="1200" spc="-1" strike="noStrike">
              <a:latin typeface="Arial"/>
            </a:endParaRPr>
          </a:p>
        </p:txBody>
      </p:sp>
      <p:sp>
        <p:nvSpPr>
          <p:cNvPr id="1542" name="CustomShape 13"/>
          <p:cNvSpPr/>
          <p:nvPr/>
        </p:nvSpPr>
        <p:spPr>
          <a:xfrm>
            <a:off x="1281600" y="5562720"/>
            <a:ext cx="4571640" cy="1168920"/>
          </a:xfrm>
          <a:prstGeom prst="borderCallout2">
            <a:avLst>
              <a:gd name="adj1" fmla="val -1622"/>
              <a:gd name="adj2" fmla="val 83453"/>
              <a:gd name="adj3" fmla="val -39345"/>
              <a:gd name="adj4" fmla="val 83278"/>
              <a:gd name="adj5" fmla="val -109940"/>
              <a:gd name="adj6" fmla="val 43205"/>
            </a:avLst>
          </a:prstGeom>
          <a:solidFill>
            <a:srgbClr val="ffff99"/>
          </a:solidFill>
          <a:ln w="6480">
            <a:solidFill>
              <a:srgbClr val="ff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200" spc="-1" strike="noStrike">
                <a:solidFill>
                  <a:srgbClr val="000000"/>
                </a:solidFill>
                <a:latin typeface="Verdana"/>
                <a:ea typeface="Verdana"/>
              </a:rPr>
              <a:t>Direction Flag</a:t>
            </a:r>
            <a:endParaRPr b="0" lang="en-IN" sz="1200" spc="-1" strike="noStrike">
              <a:latin typeface="Arial"/>
            </a:endParaRPr>
          </a:p>
          <a:p>
            <a:pPr algn="just">
              <a:lnSpc>
                <a:spcPct val="100000"/>
              </a:lnSpc>
            </a:pPr>
            <a:r>
              <a:rPr b="0" lang="en-IN" sz="1100" spc="-1" strike="noStrike">
                <a:solidFill>
                  <a:srgbClr val="000000"/>
                </a:solidFill>
                <a:latin typeface="Verdana"/>
                <a:ea typeface="Verdana"/>
              </a:rPr>
              <a:t>This is used by string manipulation instructions. If this flag bit is ‘0’, the string is processed beginning from the lowest address to the highest address, i.e., auto incrementing mode. Otherwise, the string is processed from the highest address towards the lowest address, i.e., auto incrementing mode.</a:t>
            </a:r>
            <a:endParaRPr b="0" lang="en-IN" sz="1100" spc="-1" strike="noStrike">
              <a:latin typeface="Arial"/>
            </a:endParaRPr>
          </a:p>
        </p:txBody>
      </p:sp>
      <p:sp>
        <p:nvSpPr>
          <p:cNvPr id="1543" name="CustomShape 14"/>
          <p:cNvSpPr/>
          <p:nvPr/>
        </p:nvSpPr>
        <p:spPr>
          <a:xfrm>
            <a:off x="62640" y="4469760"/>
            <a:ext cx="4890240" cy="1168920"/>
          </a:xfrm>
          <a:prstGeom prst="borderCallout2">
            <a:avLst>
              <a:gd name="adj1" fmla="val 822"/>
              <a:gd name="adj2" fmla="val 3404"/>
              <a:gd name="adj3" fmla="val -28754"/>
              <a:gd name="adj4" fmla="val 3229"/>
              <a:gd name="adj5" fmla="val -29288"/>
              <a:gd name="adj6" fmla="val 49438"/>
            </a:avLst>
          </a:prstGeom>
          <a:solidFill>
            <a:srgbClr val="ffff99"/>
          </a:solidFill>
          <a:ln w="6480">
            <a:solidFill>
              <a:srgbClr val="ff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IN" sz="1200" spc="-1" strike="noStrike">
                <a:solidFill>
                  <a:srgbClr val="000000"/>
                </a:solidFill>
                <a:latin typeface="Verdana"/>
                <a:ea typeface="Verdana"/>
              </a:rPr>
              <a:t>Over flow Flag</a:t>
            </a:r>
            <a:endParaRPr b="0" lang="en-IN" sz="1200" spc="-1" strike="noStrike">
              <a:latin typeface="Arial"/>
            </a:endParaRPr>
          </a:p>
          <a:p>
            <a:pPr algn="ctr">
              <a:lnSpc>
                <a:spcPct val="100000"/>
              </a:lnSpc>
            </a:pPr>
            <a:r>
              <a:rPr b="0" lang="en-IN" sz="1100" spc="-1" strike="noStrike">
                <a:solidFill>
                  <a:srgbClr val="000000"/>
                </a:solidFill>
                <a:latin typeface="Verdana"/>
                <a:ea typeface="Verdana"/>
              </a:rPr>
              <a:t>This flag is set, if an overflow occurs, i.e, if the result of a signed operation is large enough to accommodate in a destination register. The result is of more than 7-bits in size in case of 8-bit signed operation and more than 15-bits in size in case of 16-bit sign operations, then the overflow will be set. </a:t>
            </a:r>
            <a:endParaRPr b="0" lang="en-IN" sz="1100" spc="-1" strike="noStrike">
              <a:latin typeface="Arial"/>
            </a:endParaRPr>
          </a:p>
        </p:txBody>
      </p:sp>
      <p:sp>
        <p:nvSpPr>
          <p:cNvPr id="1544" name="CustomShape 15"/>
          <p:cNvSpPr/>
          <p:nvPr/>
        </p:nvSpPr>
        <p:spPr>
          <a:xfrm>
            <a:off x="5239440" y="152280"/>
            <a:ext cx="3657240" cy="3646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800" spc="-1" strike="noStrike">
                <a:solidFill>
                  <a:srgbClr val="000000"/>
                </a:solidFill>
                <a:latin typeface="Verdana"/>
                <a:ea typeface="Verdana"/>
              </a:rPr>
              <a:t>Execution Unit (EU)</a:t>
            </a:r>
            <a:endParaRPr b="0" lang="en-IN" sz="1800" spc="-1" strike="noStrike">
              <a:latin typeface="Arial"/>
            </a:endParaRPr>
          </a:p>
        </p:txBody>
      </p:sp>
    </p:spTree>
  </p:cSld>
  <mc:AlternateContent>
    <mc:Choice Requires="p14">
      <p:transition spd="slow" p14:dur="2000"/>
    </mc:Choice>
    <mc:Fallback>
      <p:transition spd="slow"/>
    </mc:Fallback>
  </mc:AlternateContent>
  <p:timing>
    <p:tnLst>
      <p:par>
        <p:cTn id="962" dur="indefinite" restart="never" nodeType="tmRoot">
          <p:childTnLst>
            <p:seq>
              <p:cTn id="963" dur="indefinite" nodeType="mainSeq">
                <p:childTnLst>
                  <p:par>
                    <p:cTn id="964" fill="hold">
                      <p:stCondLst>
                        <p:cond delay="indefinite"/>
                      </p:stCondLst>
                      <p:childTnLst>
                        <p:par>
                          <p:cTn id="965" fill="hold">
                            <p:stCondLst>
                              <p:cond delay="0"/>
                            </p:stCondLst>
                            <p:childTnLst>
                              <p:par>
                                <p:cTn id="966" nodeType="clickEffect" fill="hold" presetClass="entr" presetID="10">
                                  <p:stCondLst>
                                    <p:cond delay="0"/>
                                  </p:stCondLst>
                                  <p:childTnLst>
                                    <p:set>
                                      <p:cBhvr>
                                        <p:cTn id="967" dur="1" fill="hold">
                                          <p:stCondLst>
                                            <p:cond delay="0"/>
                                          </p:stCondLst>
                                        </p:cTn>
                                        <p:tgtEl>
                                          <p:spTgt spid="1535"/>
                                        </p:tgtEl>
                                        <p:attrNameLst>
                                          <p:attrName>style.visibility</p:attrName>
                                        </p:attrNameLst>
                                      </p:cBhvr>
                                      <p:to>
                                        <p:strVal val="visible"/>
                                      </p:to>
                                    </p:set>
                                    <p:animEffect filter="fade" transition="in">
                                      <p:cBhvr additive="repl">
                                        <p:cTn id="968" dur="500"/>
                                        <p:tgtEl>
                                          <p:spTgt spid="1535"/>
                                        </p:tgtEl>
                                      </p:cBhvr>
                                    </p:animEffect>
                                  </p:childTnLst>
                                </p:cTn>
                              </p:par>
                            </p:childTnLst>
                          </p:cTn>
                        </p:par>
                      </p:childTnLst>
                    </p:cTn>
                  </p:par>
                  <p:par>
                    <p:cTn id="969" fill="hold">
                      <p:stCondLst>
                        <p:cond delay="indefinite"/>
                      </p:stCondLst>
                      <p:childTnLst>
                        <p:par>
                          <p:cTn id="970" fill="hold">
                            <p:stCondLst>
                              <p:cond delay="0"/>
                            </p:stCondLst>
                            <p:childTnLst>
                              <p:par>
                                <p:cTn id="971" nodeType="clickEffect" fill="hold" presetClass="entr" presetID="10">
                                  <p:stCondLst>
                                    <p:cond delay="0"/>
                                  </p:stCondLst>
                                  <p:childTnLst>
                                    <p:set>
                                      <p:cBhvr>
                                        <p:cTn id="972" dur="1" fill="hold">
                                          <p:stCondLst>
                                            <p:cond delay="0"/>
                                          </p:stCondLst>
                                        </p:cTn>
                                        <p:tgtEl>
                                          <p:spTgt spid="1536"/>
                                        </p:tgtEl>
                                        <p:attrNameLst>
                                          <p:attrName>style.visibility</p:attrName>
                                        </p:attrNameLst>
                                      </p:cBhvr>
                                      <p:to>
                                        <p:strVal val="visible"/>
                                      </p:to>
                                    </p:set>
                                    <p:animEffect filter="fade" transition="in">
                                      <p:cBhvr additive="repl">
                                        <p:cTn id="973" dur="500"/>
                                        <p:tgtEl>
                                          <p:spTgt spid="1536"/>
                                        </p:tgtEl>
                                      </p:cBhvr>
                                    </p:animEffect>
                                  </p:childTnLst>
                                </p:cTn>
                              </p:par>
                            </p:childTnLst>
                          </p:cTn>
                        </p:par>
                      </p:childTnLst>
                    </p:cTn>
                  </p:par>
                  <p:par>
                    <p:cTn id="974" fill="hold">
                      <p:stCondLst>
                        <p:cond delay="indefinite"/>
                      </p:stCondLst>
                      <p:childTnLst>
                        <p:par>
                          <p:cTn id="975" fill="hold">
                            <p:stCondLst>
                              <p:cond delay="0"/>
                            </p:stCondLst>
                            <p:childTnLst>
                              <p:par>
                                <p:cTn id="976" nodeType="clickEffect" fill="hold" presetClass="entr" presetID="10">
                                  <p:stCondLst>
                                    <p:cond delay="0"/>
                                  </p:stCondLst>
                                  <p:childTnLst>
                                    <p:set>
                                      <p:cBhvr>
                                        <p:cTn id="977" dur="1" fill="hold">
                                          <p:stCondLst>
                                            <p:cond delay="0"/>
                                          </p:stCondLst>
                                        </p:cTn>
                                        <p:tgtEl>
                                          <p:spTgt spid="1537"/>
                                        </p:tgtEl>
                                        <p:attrNameLst>
                                          <p:attrName>style.visibility</p:attrName>
                                        </p:attrNameLst>
                                      </p:cBhvr>
                                      <p:to>
                                        <p:strVal val="visible"/>
                                      </p:to>
                                    </p:set>
                                    <p:animEffect filter="fade" transition="in">
                                      <p:cBhvr additive="repl">
                                        <p:cTn id="978" dur="500"/>
                                        <p:tgtEl>
                                          <p:spTgt spid="1537"/>
                                        </p:tgtEl>
                                      </p:cBhvr>
                                    </p:animEffect>
                                  </p:childTnLst>
                                </p:cTn>
                              </p:par>
                            </p:childTnLst>
                          </p:cTn>
                        </p:par>
                      </p:childTnLst>
                    </p:cTn>
                  </p:par>
                  <p:par>
                    <p:cTn id="979" fill="hold">
                      <p:stCondLst>
                        <p:cond delay="indefinite"/>
                      </p:stCondLst>
                      <p:childTnLst>
                        <p:par>
                          <p:cTn id="980" fill="hold">
                            <p:stCondLst>
                              <p:cond delay="0"/>
                            </p:stCondLst>
                            <p:childTnLst>
                              <p:par>
                                <p:cTn id="981" nodeType="clickEffect" fill="hold" presetClass="entr" presetID="10">
                                  <p:stCondLst>
                                    <p:cond delay="0"/>
                                  </p:stCondLst>
                                  <p:childTnLst>
                                    <p:set>
                                      <p:cBhvr>
                                        <p:cTn id="982" dur="1" fill="hold">
                                          <p:stCondLst>
                                            <p:cond delay="0"/>
                                          </p:stCondLst>
                                        </p:cTn>
                                        <p:tgtEl>
                                          <p:spTgt spid="1538"/>
                                        </p:tgtEl>
                                        <p:attrNameLst>
                                          <p:attrName>style.visibility</p:attrName>
                                        </p:attrNameLst>
                                      </p:cBhvr>
                                      <p:to>
                                        <p:strVal val="visible"/>
                                      </p:to>
                                    </p:set>
                                    <p:animEffect filter="fade" transition="in">
                                      <p:cBhvr additive="repl">
                                        <p:cTn id="983" dur="500"/>
                                        <p:tgtEl>
                                          <p:spTgt spid="1538"/>
                                        </p:tgtEl>
                                      </p:cBhvr>
                                    </p:animEffect>
                                  </p:childTnLst>
                                </p:cTn>
                              </p:par>
                            </p:childTnLst>
                          </p:cTn>
                        </p:par>
                      </p:childTnLst>
                    </p:cTn>
                  </p:par>
                  <p:par>
                    <p:cTn id="984" fill="hold">
                      <p:stCondLst>
                        <p:cond delay="indefinite"/>
                      </p:stCondLst>
                      <p:childTnLst>
                        <p:par>
                          <p:cTn id="985" fill="hold">
                            <p:stCondLst>
                              <p:cond delay="0"/>
                            </p:stCondLst>
                            <p:childTnLst>
                              <p:par>
                                <p:cTn id="986" nodeType="clickEffect" fill="hold" presetClass="entr" presetID="10">
                                  <p:stCondLst>
                                    <p:cond delay="0"/>
                                  </p:stCondLst>
                                  <p:childTnLst>
                                    <p:set>
                                      <p:cBhvr>
                                        <p:cTn id="987" dur="1" fill="hold">
                                          <p:stCondLst>
                                            <p:cond delay="0"/>
                                          </p:stCondLst>
                                        </p:cTn>
                                        <p:tgtEl>
                                          <p:spTgt spid="1539"/>
                                        </p:tgtEl>
                                        <p:attrNameLst>
                                          <p:attrName>style.visibility</p:attrName>
                                        </p:attrNameLst>
                                      </p:cBhvr>
                                      <p:to>
                                        <p:strVal val="visible"/>
                                      </p:to>
                                    </p:set>
                                    <p:animEffect filter="fade" transition="in">
                                      <p:cBhvr additive="repl">
                                        <p:cTn id="988" dur="500"/>
                                        <p:tgtEl>
                                          <p:spTgt spid="1539"/>
                                        </p:tgtEl>
                                      </p:cBhvr>
                                    </p:animEffect>
                                  </p:childTnLst>
                                </p:cTn>
                              </p:par>
                            </p:childTnLst>
                          </p:cTn>
                        </p:par>
                      </p:childTnLst>
                    </p:cTn>
                  </p:par>
                  <p:par>
                    <p:cTn id="989" fill="hold">
                      <p:stCondLst>
                        <p:cond delay="indefinite"/>
                      </p:stCondLst>
                      <p:childTnLst>
                        <p:par>
                          <p:cTn id="990" fill="hold">
                            <p:stCondLst>
                              <p:cond delay="0"/>
                            </p:stCondLst>
                            <p:childTnLst>
                              <p:par>
                                <p:cTn id="991" nodeType="clickEffect" fill="hold" presetClass="entr" presetID="10">
                                  <p:stCondLst>
                                    <p:cond delay="0"/>
                                  </p:stCondLst>
                                  <p:childTnLst>
                                    <p:set>
                                      <p:cBhvr>
                                        <p:cTn id="992" dur="1" fill="hold">
                                          <p:stCondLst>
                                            <p:cond delay="0"/>
                                          </p:stCondLst>
                                        </p:cTn>
                                        <p:tgtEl>
                                          <p:spTgt spid="1540"/>
                                        </p:tgtEl>
                                        <p:attrNameLst>
                                          <p:attrName>style.visibility</p:attrName>
                                        </p:attrNameLst>
                                      </p:cBhvr>
                                      <p:to>
                                        <p:strVal val="visible"/>
                                      </p:to>
                                    </p:set>
                                    <p:animEffect filter="fade" transition="in">
                                      <p:cBhvr additive="repl">
                                        <p:cTn id="993" dur="500"/>
                                        <p:tgtEl>
                                          <p:spTgt spid="1540"/>
                                        </p:tgtEl>
                                      </p:cBhvr>
                                    </p:animEffect>
                                  </p:childTnLst>
                                </p:cTn>
                              </p:par>
                            </p:childTnLst>
                          </p:cTn>
                        </p:par>
                      </p:childTnLst>
                    </p:cTn>
                  </p:par>
                  <p:par>
                    <p:cTn id="994" fill="hold">
                      <p:stCondLst>
                        <p:cond delay="indefinite"/>
                      </p:stCondLst>
                      <p:childTnLst>
                        <p:par>
                          <p:cTn id="995" fill="hold">
                            <p:stCondLst>
                              <p:cond delay="0"/>
                            </p:stCondLst>
                            <p:childTnLst>
                              <p:par>
                                <p:cTn id="996" nodeType="clickEffect" fill="hold" presetClass="entr" presetID="10">
                                  <p:stCondLst>
                                    <p:cond delay="0"/>
                                  </p:stCondLst>
                                  <p:childTnLst>
                                    <p:set>
                                      <p:cBhvr>
                                        <p:cTn id="997" dur="1" fill="hold">
                                          <p:stCondLst>
                                            <p:cond delay="0"/>
                                          </p:stCondLst>
                                        </p:cTn>
                                        <p:tgtEl>
                                          <p:spTgt spid="1541"/>
                                        </p:tgtEl>
                                        <p:attrNameLst>
                                          <p:attrName>style.visibility</p:attrName>
                                        </p:attrNameLst>
                                      </p:cBhvr>
                                      <p:to>
                                        <p:strVal val="visible"/>
                                      </p:to>
                                    </p:set>
                                    <p:animEffect filter="fade" transition="in">
                                      <p:cBhvr additive="repl">
                                        <p:cTn id="998" dur="500"/>
                                        <p:tgtEl>
                                          <p:spTgt spid="1541"/>
                                        </p:tgtEl>
                                      </p:cBhvr>
                                    </p:animEffect>
                                  </p:childTnLst>
                                </p:cTn>
                              </p:par>
                            </p:childTnLst>
                          </p:cTn>
                        </p:par>
                      </p:childTnLst>
                    </p:cTn>
                  </p:par>
                  <p:par>
                    <p:cTn id="999" fill="hold">
                      <p:stCondLst>
                        <p:cond delay="indefinite"/>
                      </p:stCondLst>
                      <p:childTnLst>
                        <p:par>
                          <p:cTn id="1000" fill="hold">
                            <p:stCondLst>
                              <p:cond delay="0"/>
                            </p:stCondLst>
                            <p:childTnLst>
                              <p:par>
                                <p:cTn id="1001" nodeType="clickEffect" fill="hold" presetClass="entr" presetID="10">
                                  <p:stCondLst>
                                    <p:cond delay="0"/>
                                  </p:stCondLst>
                                  <p:childTnLst>
                                    <p:set>
                                      <p:cBhvr>
                                        <p:cTn id="1002" dur="1" fill="hold">
                                          <p:stCondLst>
                                            <p:cond delay="0"/>
                                          </p:stCondLst>
                                        </p:cTn>
                                        <p:tgtEl>
                                          <p:spTgt spid="1542"/>
                                        </p:tgtEl>
                                        <p:attrNameLst>
                                          <p:attrName>style.visibility</p:attrName>
                                        </p:attrNameLst>
                                      </p:cBhvr>
                                      <p:to>
                                        <p:strVal val="visible"/>
                                      </p:to>
                                    </p:set>
                                    <p:animEffect filter="fade" transition="in">
                                      <p:cBhvr additive="repl">
                                        <p:cTn id="1003" dur="500"/>
                                        <p:tgtEl>
                                          <p:spTgt spid="1542"/>
                                        </p:tgtEl>
                                      </p:cBhvr>
                                    </p:animEffect>
                                  </p:childTnLst>
                                </p:cTn>
                              </p:par>
                            </p:childTnLst>
                          </p:cTn>
                        </p:par>
                      </p:childTnLst>
                    </p:cTn>
                  </p:par>
                  <p:par>
                    <p:cTn id="1004" fill="hold">
                      <p:stCondLst>
                        <p:cond delay="indefinite"/>
                      </p:stCondLst>
                      <p:childTnLst>
                        <p:par>
                          <p:cTn id="1005" fill="hold">
                            <p:stCondLst>
                              <p:cond delay="0"/>
                            </p:stCondLst>
                            <p:childTnLst>
                              <p:par>
                                <p:cTn id="1006" nodeType="clickEffect" fill="hold" presetClass="entr" presetID="10">
                                  <p:stCondLst>
                                    <p:cond delay="0"/>
                                  </p:stCondLst>
                                  <p:childTnLst>
                                    <p:set>
                                      <p:cBhvr>
                                        <p:cTn id="1007" dur="1" fill="hold">
                                          <p:stCondLst>
                                            <p:cond delay="0"/>
                                          </p:stCondLst>
                                        </p:cTn>
                                        <p:tgtEl>
                                          <p:spTgt spid="1543"/>
                                        </p:tgtEl>
                                        <p:attrNameLst>
                                          <p:attrName>style.visibility</p:attrName>
                                        </p:attrNameLst>
                                      </p:cBhvr>
                                      <p:to>
                                        <p:strVal val="visible"/>
                                      </p:to>
                                    </p:set>
                                    <p:animEffect filter="fade" transition="in">
                                      <p:cBhvr additive="repl">
                                        <p:cTn id="1008" dur="500"/>
                                        <p:tgtEl>
                                          <p:spTgt spid="154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5" name="TextShape 1"/>
          <p:cNvSpPr txBox="1"/>
          <p:nvPr/>
        </p:nvSpPr>
        <p:spPr>
          <a:xfrm>
            <a:off x="6553080" y="6356520"/>
            <a:ext cx="2133360" cy="364680"/>
          </a:xfrm>
          <a:prstGeom prst="rect">
            <a:avLst/>
          </a:prstGeom>
          <a:noFill/>
          <a:ln>
            <a:noFill/>
          </a:ln>
        </p:spPr>
        <p:txBody>
          <a:bodyPr anchor="ctr"/>
          <a:p>
            <a:pPr algn="r">
              <a:lnSpc>
                <a:spcPct val="100000"/>
              </a:lnSpc>
            </a:pPr>
            <a:fld id="{03386CAE-44E0-4436-9633-62C040E6DCD9}" type="slidenum">
              <a:rPr b="0" lang="en-IN" sz="1200" spc="-1" strike="noStrike">
                <a:solidFill>
                  <a:srgbClr val="8b8b8b"/>
                </a:solidFill>
                <a:latin typeface="Verdana"/>
                <a:ea typeface="Verdana"/>
              </a:rPr>
              <a:t>94</a:t>
            </a:fld>
            <a:endParaRPr b="0" lang="en-IN" sz="1200" spc="-1" strike="noStrike">
              <a:latin typeface="Times New Roman"/>
            </a:endParaRPr>
          </a:p>
        </p:txBody>
      </p:sp>
      <p:sp>
        <p:nvSpPr>
          <p:cNvPr id="1546" name="CustomShape 2"/>
          <p:cNvSpPr/>
          <p:nvPr/>
        </p:nvSpPr>
        <p:spPr>
          <a:xfrm>
            <a:off x="2895480" y="110880"/>
            <a:ext cx="6019560" cy="487080"/>
          </a:xfrm>
          <a:prstGeom prst="rect">
            <a:avLst/>
          </a:prstGeom>
          <a:noFill/>
          <a:ln>
            <a:noFill/>
          </a:ln>
        </p:spPr>
        <p:style>
          <a:lnRef idx="0"/>
          <a:fillRef idx="0"/>
          <a:effectRef idx="0"/>
          <a:fontRef idx="minor"/>
        </p:style>
        <p:txBody>
          <a:bodyPr anchor="ctr">
            <a:normAutofit/>
          </a:bodyPr>
          <a:p>
            <a:pPr>
              <a:lnSpc>
                <a:spcPct val="100000"/>
              </a:lnSpc>
            </a:pPr>
            <a:r>
              <a:rPr b="1" lang="en-IN" sz="2000" spc="-1" strike="noStrike">
                <a:solidFill>
                  <a:srgbClr val="ff0066"/>
                </a:solidFill>
                <a:latin typeface="Verdana"/>
                <a:ea typeface="Verdana"/>
              </a:rPr>
              <a:t>Architecture</a:t>
            </a:r>
            <a:endParaRPr b="0" lang="en-IN" sz="2000" spc="-1" strike="noStrike">
              <a:latin typeface="Arial"/>
            </a:endParaRPr>
          </a:p>
        </p:txBody>
      </p:sp>
      <p:sp>
        <p:nvSpPr>
          <p:cNvPr id="1547" name="CustomShape 3"/>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graphicFrame>
        <p:nvGraphicFramePr>
          <p:cNvPr id="1548" name="Table 4"/>
          <p:cNvGraphicFramePr/>
          <p:nvPr/>
        </p:nvGraphicFramePr>
        <p:xfrm>
          <a:off x="263880" y="2882520"/>
          <a:ext cx="8610120" cy="3795480"/>
        </p:xfrm>
        <a:graphic>
          <a:graphicData uri="http://schemas.openxmlformats.org/drawingml/2006/table">
            <a:tbl>
              <a:tblPr/>
              <a:tblGrid>
                <a:gridCol w="838080"/>
                <a:gridCol w="2743200"/>
                <a:gridCol w="1752480"/>
                <a:gridCol w="3276360"/>
              </a:tblGrid>
              <a:tr h="335160">
                <a:tc>
                  <a:txBody>
                    <a:bodyPr lIns="91080" rIns="91080"/>
                    <a:p>
                      <a:pPr algn="ctr">
                        <a:lnSpc>
                          <a:spcPct val="100000"/>
                        </a:lnSpc>
                      </a:pPr>
                      <a:r>
                        <a:rPr b="0" lang="en-IN" sz="1400" spc="-1" strike="noStrike">
                          <a:solidFill>
                            <a:srgbClr val="000000"/>
                          </a:solidFill>
                          <a:latin typeface="Verdana"/>
                          <a:ea typeface="Verdana"/>
                        </a:rPr>
                        <a:t>Sl.No.</a:t>
                      </a:r>
                      <a:endParaRPr b="0" lang="en-IN" sz="1400" spc="-1" strike="noStrike">
                        <a:latin typeface="Arial"/>
                      </a:endParaRPr>
                    </a:p>
                  </a:txBody>
                  <a:tcPr marL="91080" marR="91080">
                    <a:noFill/>
                  </a:tcPr>
                </a:tc>
                <a:tc>
                  <a:txBody>
                    <a:bodyPr lIns="91080" rIns="91080"/>
                    <a:p>
                      <a:pPr algn="ctr">
                        <a:lnSpc>
                          <a:spcPct val="100000"/>
                        </a:lnSpc>
                      </a:pPr>
                      <a:r>
                        <a:rPr b="0" lang="en-IN" sz="1400" spc="-1" strike="noStrike">
                          <a:solidFill>
                            <a:srgbClr val="000000"/>
                          </a:solidFill>
                          <a:latin typeface="Verdana"/>
                          <a:ea typeface="Verdana"/>
                        </a:rPr>
                        <a:t>Type</a:t>
                      </a:r>
                      <a:endParaRPr b="0" lang="en-IN" sz="1400" spc="-1" strike="noStrike">
                        <a:latin typeface="Arial"/>
                      </a:endParaRPr>
                    </a:p>
                  </a:txBody>
                  <a:tcPr marL="91080" marR="91080">
                    <a:noFill/>
                  </a:tcPr>
                </a:tc>
                <a:tc>
                  <a:txBody>
                    <a:bodyPr lIns="91080" rIns="91080"/>
                    <a:p>
                      <a:pPr algn="ctr">
                        <a:lnSpc>
                          <a:spcPct val="100000"/>
                        </a:lnSpc>
                      </a:pPr>
                      <a:r>
                        <a:rPr b="0" lang="en-IN" sz="1400" spc="-1" strike="noStrike">
                          <a:solidFill>
                            <a:srgbClr val="000000"/>
                          </a:solidFill>
                          <a:latin typeface="Verdana"/>
                          <a:ea typeface="Verdana"/>
                        </a:rPr>
                        <a:t>Register width</a:t>
                      </a:r>
                      <a:endParaRPr b="0" lang="en-IN" sz="1400" spc="-1" strike="noStrike">
                        <a:latin typeface="Arial"/>
                      </a:endParaRPr>
                    </a:p>
                  </a:txBody>
                  <a:tcPr marL="91080" marR="91080">
                    <a:noFill/>
                  </a:tcPr>
                </a:tc>
                <a:tc>
                  <a:txBody>
                    <a:bodyPr lIns="91080" rIns="91080"/>
                    <a:p>
                      <a:pPr algn="ctr">
                        <a:lnSpc>
                          <a:spcPct val="100000"/>
                        </a:lnSpc>
                      </a:pPr>
                      <a:r>
                        <a:rPr b="0" lang="en-IN" sz="1400" spc="-1" strike="noStrike">
                          <a:solidFill>
                            <a:srgbClr val="000000"/>
                          </a:solidFill>
                          <a:latin typeface="Verdana"/>
                          <a:ea typeface="Verdana"/>
                        </a:rPr>
                        <a:t>Name of register</a:t>
                      </a:r>
                      <a:endParaRPr b="0" lang="en-IN" sz="1400" spc="-1" strike="noStrike">
                        <a:latin typeface="Arial"/>
                      </a:endParaRPr>
                    </a:p>
                  </a:txBody>
                  <a:tcPr marL="91080" marR="91080">
                    <a:noFill/>
                  </a:tcPr>
                </a:tc>
              </a:tr>
              <a:tr h="501480">
                <a:tc rowSpan="2">
                  <a:txBody>
                    <a:bodyPr lIns="91080" rIns="91080"/>
                    <a:p>
                      <a:pPr algn="ctr">
                        <a:lnSpc>
                          <a:spcPct val="100000"/>
                        </a:lnSpc>
                      </a:pPr>
                      <a:r>
                        <a:rPr b="1" lang="en-IN" sz="1400" spc="-1" strike="noStrike">
                          <a:solidFill>
                            <a:srgbClr val="000000"/>
                          </a:solidFill>
                          <a:latin typeface="Verdana"/>
                          <a:ea typeface="Verdana"/>
                        </a:rPr>
                        <a:t>1</a:t>
                      </a:r>
                      <a:endParaRPr b="0" lang="en-IN" sz="1400" spc="-1" strike="noStrike">
                        <a:latin typeface="Arial"/>
                      </a:endParaRPr>
                    </a:p>
                  </a:txBody>
                  <a:tcPr marL="91080" marR="91080">
                    <a:noFill/>
                  </a:tcPr>
                </a:tc>
                <a:tc rowSpan="2">
                  <a:txBody>
                    <a:bodyPr lIns="91080" rIns="91080"/>
                    <a:p>
                      <a:pPr>
                        <a:lnSpc>
                          <a:spcPct val="100000"/>
                        </a:lnSpc>
                      </a:pPr>
                      <a:r>
                        <a:rPr b="1" lang="en-IN" sz="1400" spc="-1" strike="noStrike">
                          <a:solidFill>
                            <a:srgbClr val="000000"/>
                          </a:solidFill>
                          <a:latin typeface="Verdana"/>
                          <a:ea typeface="Verdana"/>
                        </a:rPr>
                        <a:t>General purpose register</a:t>
                      </a:r>
                      <a:endParaRPr b="0" lang="en-IN" sz="1400" spc="-1" strike="noStrike">
                        <a:latin typeface="Arial"/>
                      </a:endParaRPr>
                    </a:p>
                  </a:txBody>
                  <a:tcPr marL="91080" marR="91080">
                    <a:noFill/>
                  </a:tcPr>
                </a:tc>
                <a:tc>
                  <a:txBody>
                    <a:bodyPr lIns="91080" rIns="91080"/>
                    <a:p>
                      <a:pPr>
                        <a:lnSpc>
                          <a:spcPct val="100000"/>
                        </a:lnSpc>
                      </a:pPr>
                      <a:r>
                        <a:rPr b="1" lang="en-IN" sz="1400" spc="-1" strike="noStrike">
                          <a:solidFill>
                            <a:srgbClr val="000000"/>
                          </a:solidFill>
                          <a:latin typeface="Verdana"/>
                          <a:ea typeface="Verdana"/>
                        </a:rPr>
                        <a:t>16 bit</a:t>
                      </a:r>
                      <a:endParaRPr b="0" lang="en-IN" sz="1400" spc="-1" strike="noStrike">
                        <a:latin typeface="Arial"/>
                      </a:endParaRPr>
                    </a:p>
                  </a:txBody>
                  <a:tcPr marL="91080" marR="91080">
                    <a:noFill/>
                  </a:tcPr>
                </a:tc>
                <a:tc>
                  <a:txBody>
                    <a:bodyPr lIns="91080" rIns="91080"/>
                    <a:p>
                      <a:pPr>
                        <a:lnSpc>
                          <a:spcPct val="100000"/>
                        </a:lnSpc>
                      </a:pPr>
                      <a:r>
                        <a:rPr b="1" lang="en-IN" sz="1400" spc="-1" strike="noStrike">
                          <a:solidFill>
                            <a:srgbClr val="000000"/>
                          </a:solidFill>
                          <a:latin typeface="Verdana"/>
                          <a:ea typeface="Verdana"/>
                        </a:rPr>
                        <a:t>AX, BX, CX, DX</a:t>
                      </a:r>
                      <a:endParaRPr b="0" lang="en-IN" sz="1400" spc="-1" strike="noStrike">
                        <a:latin typeface="Arial"/>
                      </a:endParaRPr>
                    </a:p>
                  </a:txBody>
                  <a:tcPr marL="91080" marR="91080">
                    <a:noFill/>
                  </a:tcPr>
                </a:tc>
              </a:tr>
              <a:tr h="473400">
                <a:tc vMerge="1">
                  <a:tcPr marL="90000" marR="90000">
                    <a:solidFill>
                      <a:srgbClr val="729fcf"/>
                    </a:solidFill>
                  </a:tcPr>
                </a:tc>
                <a:tc vMerge="1">
                  <a:tcPr marL="90000" marR="90000">
                    <a:solidFill>
                      <a:srgbClr val="729fcf"/>
                    </a:solidFill>
                  </a:tcPr>
                </a:tc>
                <a:tc>
                  <a:txBody>
                    <a:bodyPr lIns="91080" rIns="91080"/>
                    <a:p>
                      <a:pPr>
                        <a:lnSpc>
                          <a:spcPct val="100000"/>
                        </a:lnSpc>
                      </a:pPr>
                      <a:r>
                        <a:rPr b="1" lang="en-IN" sz="1400" spc="-1" strike="noStrike">
                          <a:solidFill>
                            <a:srgbClr val="000000"/>
                          </a:solidFill>
                          <a:latin typeface="Verdana"/>
                          <a:ea typeface="Verdana"/>
                        </a:rPr>
                        <a:t>8 bit</a:t>
                      </a:r>
                      <a:endParaRPr b="0" lang="en-IN" sz="1400" spc="-1" strike="noStrike">
                        <a:latin typeface="Arial"/>
                      </a:endParaRPr>
                    </a:p>
                  </a:txBody>
                  <a:tcPr marL="91080" marR="91080">
                    <a:noFill/>
                  </a:tcPr>
                </a:tc>
                <a:tc>
                  <a:txBody>
                    <a:bodyPr lIns="91080" rIns="91080"/>
                    <a:p>
                      <a:pPr>
                        <a:lnSpc>
                          <a:spcPct val="100000"/>
                        </a:lnSpc>
                      </a:pPr>
                      <a:r>
                        <a:rPr b="1" lang="en-IN" sz="1400" spc="-1" strike="noStrike">
                          <a:solidFill>
                            <a:srgbClr val="000000"/>
                          </a:solidFill>
                          <a:latin typeface="Verdana"/>
                          <a:ea typeface="Verdana"/>
                        </a:rPr>
                        <a:t>AL, AH, BL, BH, CL, CH, DL, DH</a:t>
                      </a:r>
                      <a:endParaRPr b="0" lang="en-IN" sz="1400" spc="-1" strike="noStrike">
                        <a:latin typeface="Arial"/>
                      </a:endParaRPr>
                    </a:p>
                  </a:txBody>
                  <a:tcPr marL="91080" marR="91080">
                    <a:noFill/>
                  </a:tcPr>
                </a:tc>
              </a:tr>
              <a:tr h="496800">
                <a:tc>
                  <a:txBody>
                    <a:bodyPr lIns="91080" rIns="91080"/>
                    <a:p>
                      <a:pPr algn="ctr">
                        <a:lnSpc>
                          <a:spcPct val="100000"/>
                        </a:lnSpc>
                      </a:pPr>
                      <a:r>
                        <a:rPr b="1" lang="en-IN" sz="1400" spc="-1" strike="noStrike">
                          <a:solidFill>
                            <a:srgbClr val="000000"/>
                          </a:solidFill>
                          <a:latin typeface="Verdana"/>
                          <a:ea typeface="Verdana"/>
                        </a:rPr>
                        <a:t>2</a:t>
                      </a:r>
                      <a:endParaRPr b="0" lang="en-IN" sz="1400" spc="-1" strike="noStrike">
                        <a:latin typeface="Arial"/>
                      </a:endParaRPr>
                    </a:p>
                  </a:txBody>
                  <a:tcPr marL="91080" marR="91080">
                    <a:noFill/>
                  </a:tcPr>
                </a:tc>
                <a:tc>
                  <a:txBody>
                    <a:bodyPr lIns="91080" rIns="91080"/>
                    <a:p>
                      <a:pPr>
                        <a:lnSpc>
                          <a:spcPct val="100000"/>
                        </a:lnSpc>
                      </a:pPr>
                      <a:r>
                        <a:rPr b="1" lang="en-IN" sz="1400" spc="-1" strike="noStrike">
                          <a:solidFill>
                            <a:srgbClr val="000000"/>
                          </a:solidFill>
                          <a:latin typeface="Verdana"/>
                          <a:ea typeface="Verdana"/>
                        </a:rPr>
                        <a:t>Pointer register</a:t>
                      </a:r>
                      <a:endParaRPr b="0" lang="en-IN" sz="1400" spc="-1" strike="noStrike">
                        <a:latin typeface="Arial"/>
                      </a:endParaRPr>
                    </a:p>
                  </a:txBody>
                  <a:tcPr marL="91080" marR="91080">
                    <a:noFill/>
                  </a:tcPr>
                </a:tc>
                <a:tc>
                  <a:txBody>
                    <a:bodyPr lIns="91080" rIns="91080"/>
                    <a:p>
                      <a:pPr>
                        <a:lnSpc>
                          <a:spcPct val="100000"/>
                        </a:lnSpc>
                      </a:pPr>
                      <a:r>
                        <a:rPr b="1" lang="en-IN" sz="1400" spc="-1" strike="noStrike">
                          <a:solidFill>
                            <a:srgbClr val="000000"/>
                          </a:solidFill>
                          <a:latin typeface="Verdana"/>
                          <a:ea typeface="Verdana"/>
                        </a:rPr>
                        <a:t>16 bit</a:t>
                      </a:r>
                      <a:endParaRPr b="0" lang="en-IN" sz="1400" spc="-1" strike="noStrike">
                        <a:latin typeface="Arial"/>
                      </a:endParaRPr>
                    </a:p>
                  </a:txBody>
                  <a:tcPr marL="91080" marR="91080">
                    <a:noFill/>
                  </a:tcPr>
                </a:tc>
                <a:tc>
                  <a:txBody>
                    <a:bodyPr lIns="91080" rIns="91080"/>
                    <a:p>
                      <a:pPr>
                        <a:lnSpc>
                          <a:spcPct val="100000"/>
                        </a:lnSpc>
                      </a:pPr>
                      <a:r>
                        <a:rPr b="1" lang="en-IN" sz="1400" spc="-1" strike="noStrike">
                          <a:solidFill>
                            <a:srgbClr val="000000"/>
                          </a:solidFill>
                          <a:latin typeface="Verdana"/>
                          <a:ea typeface="Verdana"/>
                        </a:rPr>
                        <a:t>SP, BP</a:t>
                      </a:r>
                      <a:endParaRPr b="0" lang="en-IN" sz="1400" spc="-1" strike="noStrike">
                        <a:latin typeface="Arial"/>
                      </a:endParaRPr>
                    </a:p>
                  </a:txBody>
                  <a:tcPr marL="91080" marR="91080">
                    <a:noFill/>
                  </a:tcPr>
                </a:tc>
              </a:tr>
              <a:tr h="496800">
                <a:tc>
                  <a:txBody>
                    <a:bodyPr lIns="91080" rIns="91080"/>
                    <a:p>
                      <a:pPr algn="ctr">
                        <a:lnSpc>
                          <a:spcPct val="100000"/>
                        </a:lnSpc>
                      </a:pPr>
                      <a:r>
                        <a:rPr b="1" lang="en-IN" sz="1400" spc="-1" strike="noStrike">
                          <a:solidFill>
                            <a:srgbClr val="000000"/>
                          </a:solidFill>
                          <a:latin typeface="Verdana"/>
                          <a:ea typeface="Verdana"/>
                        </a:rPr>
                        <a:t>3</a:t>
                      </a:r>
                      <a:endParaRPr b="0" lang="en-IN" sz="1400" spc="-1" strike="noStrike">
                        <a:latin typeface="Arial"/>
                      </a:endParaRPr>
                    </a:p>
                  </a:txBody>
                  <a:tcPr marL="91080" marR="91080">
                    <a:noFill/>
                  </a:tcPr>
                </a:tc>
                <a:tc>
                  <a:txBody>
                    <a:bodyPr lIns="91080" rIns="91080"/>
                    <a:p>
                      <a:pPr>
                        <a:lnSpc>
                          <a:spcPct val="100000"/>
                        </a:lnSpc>
                      </a:pPr>
                      <a:r>
                        <a:rPr b="1" lang="en-IN" sz="1400" spc="-1" strike="noStrike">
                          <a:solidFill>
                            <a:srgbClr val="000000"/>
                          </a:solidFill>
                          <a:latin typeface="Verdana"/>
                          <a:ea typeface="Verdana"/>
                        </a:rPr>
                        <a:t>Index register</a:t>
                      </a:r>
                      <a:endParaRPr b="0" lang="en-IN" sz="1400" spc="-1" strike="noStrike">
                        <a:latin typeface="Arial"/>
                      </a:endParaRPr>
                    </a:p>
                  </a:txBody>
                  <a:tcPr marL="91080" marR="91080">
                    <a:noFill/>
                  </a:tcPr>
                </a:tc>
                <a:tc>
                  <a:txBody>
                    <a:bodyPr lIns="91080" rIns="91080"/>
                    <a:p>
                      <a:pPr>
                        <a:lnSpc>
                          <a:spcPct val="100000"/>
                        </a:lnSpc>
                      </a:pPr>
                      <a:r>
                        <a:rPr b="1" lang="en-IN" sz="1400" spc="-1" strike="noStrike">
                          <a:solidFill>
                            <a:srgbClr val="000000"/>
                          </a:solidFill>
                          <a:latin typeface="Verdana"/>
                          <a:ea typeface="Verdana"/>
                        </a:rPr>
                        <a:t>16 bit</a:t>
                      </a:r>
                      <a:endParaRPr b="0" lang="en-IN" sz="1400" spc="-1" strike="noStrike">
                        <a:latin typeface="Arial"/>
                      </a:endParaRPr>
                    </a:p>
                  </a:txBody>
                  <a:tcPr marL="91080" marR="91080">
                    <a:noFill/>
                  </a:tcPr>
                </a:tc>
                <a:tc>
                  <a:txBody>
                    <a:bodyPr lIns="91080" rIns="91080"/>
                    <a:p>
                      <a:pPr>
                        <a:lnSpc>
                          <a:spcPct val="100000"/>
                        </a:lnSpc>
                      </a:pPr>
                      <a:r>
                        <a:rPr b="1" lang="en-IN" sz="1400" spc="-1" strike="noStrike">
                          <a:solidFill>
                            <a:srgbClr val="000000"/>
                          </a:solidFill>
                          <a:latin typeface="Verdana"/>
                          <a:ea typeface="Verdana"/>
                        </a:rPr>
                        <a:t>SI, DI</a:t>
                      </a:r>
                      <a:endParaRPr b="0" lang="en-IN" sz="1400" spc="-1" strike="noStrike">
                        <a:latin typeface="Arial"/>
                      </a:endParaRPr>
                    </a:p>
                  </a:txBody>
                  <a:tcPr marL="91080" marR="91080">
                    <a:noFill/>
                  </a:tcPr>
                </a:tc>
              </a:tr>
              <a:tr h="496800">
                <a:tc>
                  <a:txBody>
                    <a:bodyPr lIns="91080" rIns="91080"/>
                    <a:p>
                      <a:pPr algn="ctr">
                        <a:lnSpc>
                          <a:spcPct val="100000"/>
                        </a:lnSpc>
                      </a:pPr>
                      <a:r>
                        <a:rPr b="1" lang="en-IN" sz="1400" spc="-1" strike="noStrike">
                          <a:solidFill>
                            <a:srgbClr val="000000"/>
                          </a:solidFill>
                          <a:latin typeface="Verdana"/>
                          <a:ea typeface="Verdana"/>
                        </a:rPr>
                        <a:t>4</a:t>
                      </a:r>
                      <a:endParaRPr b="0" lang="en-IN" sz="1400" spc="-1" strike="noStrike">
                        <a:latin typeface="Arial"/>
                      </a:endParaRPr>
                    </a:p>
                  </a:txBody>
                  <a:tcPr marL="91080" marR="91080">
                    <a:noFill/>
                  </a:tcPr>
                </a:tc>
                <a:tc>
                  <a:txBody>
                    <a:bodyPr lIns="91080" rIns="91080"/>
                    <a:p>
                      <a:pPr>
                        <a:lnSpc>
                          <a:spcPct val="100000"/>
                        </a:lnSpc>
                      </a:pPr>
                      <a:r>
                        <a:rPr b="1" lang="en-IN" sz="1400" spc="-1" strike="noStrike">
                          <a:solidFill>
                            <a:srgbClr val="000000"/>
                          </a:solidFill>
                          <a:latin typeface="Verdana"/>
                          <a:ea typeface="Verdana"/>
                        </a:rPr>
                        <a:t>Instruction Pointer</a:t>
                      </a:r>
                      <a:endParaRPr b="0" lang="en-IN" sz="1400" spc="-1" strike="noStrike">
                        <a:latin typeface="Arial"/>
                      </a:endParaRPr>
                    </a:p>
                  </a:txBody>
                  <a:tcPr marL="91080" marR="91080">
                    <a:noFill/>
                  </a:tcPr>
                </a:tc>
                <a:tc>
                  <a:txBody>
                    <a:bodyPr lIns="91080" rIns="91080"/>
                    <a:p>
                      <a:pPr>
                        <a:lnSpc>
                          <a:spcPct val="100000"/>
                        </a:lnSpc>
                      </a:pPr>
                      <a:r>
                        <a:rPr b="1" lang="en-IN" sz="1400" spc="-1" strike="noStrike">
                          <a:solidFill>
                            <a:srgbClr val="000000"/>
                          </a:solidFill>
                          <a:latin typeface="Verdana"/>
                          <a:ea typeface="Verdana"/>
                        </a:rPr>
                        <a:t>16 bit</a:t>
                      </a:r>
                      <a:endParaRPr b="0" lang="en-IN" sz="1400" spc="-1" strike="noStrike">
                        <a:latin typeface="Arial"/>
                      </a:endParaRPr>
                    </a:p>
                  </a:txBody>
                  <a:tcPr marL="91080" marR="91080">
                    <a:noFill/>
                  </a:tcPr>
                </a:tc>
                <a:tc>
                  <a:txBody>
                    <a:bodyPr lIns="91080" rIns="91080"/>
                    <a:p>
                      <a:pPr>
                        <a:lnSpc>
                          <a:spcPct val="100000"/>
                        </a:lnSpc>
                      </a:pPr>
                      <a:r>
                        <a:rPr b="1" lang="en-IN" sz="1400" spc="-1" strike="noStrike">
                          <a:solidFill>
                            <a:srgbClr val="000000"/>
                          </a:solidFill>
                          <a:latin typeface="Verdana"/>
                          <a:ea typeface="Verdana"/>
                        </a:rPr>
                        <a:t>IP</a:t>
                      </a:r>
                      <a:endParaRPr b="0" lang="en-IN" sz="1400" spc="-1" strike="noStrike">
                        <a:latin typeface="Arial"/>
                      </a:endParaRPr>
                    </a:p>
                  </a:txBody>
                  <a:tcPr marL="91080" marR="91080">
                    <a:noFill/>
                  </a:tcPr>
                </a:tc>
              </a:tr>
              <a:tr h="496800">
                <a:tc>
                  <a:txBody>
                    <a:bodyPr lIns="91080" rIns="91080"/>
                    <a:p>
                      <a:pPr algn="ctr">
                        <a:lnSpc>
                          <a:spcPct val="100000"/>
                        </a:lnSpc>
                      </a:pPr>
                      <a:r>
                        <a:rPr b="1" lang="en-IN" sz="1400" spc="-1" strike="noStrike">
                          <a:solidFill>
                            <a:srgbClr val="000000"/>
                          </a:solidFill>
                          <a:latin typeface="Verdana"/>
                          <a:ea typeface="Verdana"/>
                        </a:rPr>
                        <a:t>5</a:t>
                      </a:r>
                      <a:endParaRPr b="0" lang="en-IN" sz="1400" spc="-1" strike="noStrike">
                        <a:latin typeface="Arial"/>
                      </a:endParaRPr>
                    </a:p>
                  </a:txBody>
                  <a:tcPr marL="91080" marR="91080">
                    <a:noFill/>
                  </a:tcPr>
                </a:tc>
                <a:tc>
                  <a:txBody>
                    <a:bodyPr lIns="91080" rIns="91080"/>
                    <a:p>
                      <a:pPr>
                        <a:lnSpc>
                          <a:spcPct val="100000"/>
                        </a:lnSpc>
                      </a:pPr>
                      <a:r>
                        <a:rPr b="1" lang="en-IN" sz="1400" spc="-1" strike="noStrike">
                          <a:solidFill>
                            <a:srgbClr val="000000"/>
                          </a:solidFill>
                          <a:latin typeface="Verdana"/>
                          <a:ea typeface="Verdana"/>
                        </a:rPr>
                        <a:t>Segment register</a:t>
                      </a:r>
                      <a:endParaRPr b="0" lang="en-IN" sz="1400" spc="-1" strike="noStrike">
                        <a:latin typeface="Arial"/>
                      </a:endParaRPr>
                    </a:p>
                  </a:txBody>
                  <a:tcPr marL="91080" marR="91080">
                    <a:noFill/>
                  </a:tcPr>
                </a:tc>
                <a:tc>
                  <a:txBody>
                    <a:bodyPr lIns="91080" rIns="91080"/>
                    <a:p>
                      <a:pPr>
                        <a:lnSpc>
                          <a:spcPct val="100000"/>
                        </a:lnSpc>
                      </a:pPr>
                      <a:r>
                        <a:rPr b="1" lang="en-IN" sz="1400" spc="-1" strike="noStrike">
                          <a:solidFill>
                            <a:srgbClr val="000000"/>
                          </a:solidFill>
                          <a:latin typeface="Verdana"/>
                          <a:ea typeface="Verdana"/>
                        </a:rPr>
                        <a:t>16 bit</a:t>
                      </a:r>
                      <a:endParaRPr b="0" lang="en-IN" sz="1400" spc="-1" strike="noStrike">
                        <a:latin typeface="Arial"/>
                      </a:endParaRPr>
                    </a:p>
                  </a:txBody>
                  <a:tcPr marL="91080" marR="91080">
                    <a:noFill/>
                  </a:tcPr>
                </a:tc>
                <a:tc>
                  <a:txBody>
                    <a:bodyPr lIns="91080" rIns="91080"/>
                    <a:p>
                      <a:pPr>
                        <a:lnSpc>
                          <a:spcPct val="100000"/>
                        </a:lnSpc>
                      </a:pPr>
                      <a:r>
                        <a:rPr b="1" lang="en-IN" sz="1400" spc="-1" strike="noStrike">
                          <a:solidFill>
                            <a:srgbClr val="000000"/>
                          </a:solidFill>
                          <a:latin typeface="Verdana"/>
                          <a:ea typeface="Verdana"/>
                        </a:rPr>
                        <a:t>CS, DS, SS, ES</a:t>
                      </a:r>
                      <a:endParaRPr b="0" lang="en-IN" sz="1400" spc="-1" strike="noStrike">
                        <a:latin typeface="Arial"/>
                      </a:endParaRPr>
                    </a:p>
                  </a:txBody>
                  <a:tcPr marL="91080" marR="91080">
                    <a:noFill/>
                  </a:tcPr>
                </a:tc>
              </a:tr>
              <a:tr h="498240">
                <a:tc>
                  <a:txBody>
                    <a:bodyPr lIns="91080" rIns="91080"/>
                    <a:p>
                      <a:pPr algn="ctr">
                        <a:lnSpc>
                          <a:spcPct val="100000"/>
                        </a:lnSpc>
                      </a:pPr>
                      <a:r>
                        <a:rPr b="1" lang="en-IN" sz="1400" spc="-1" strike="noStrike">
                          <a:solidFill>
                            <a:srgbClr val="000000"/>
                          </a:solidFill>
                          <a:latin typeface="Verdana"/>
                          <a:ea typeface="Verdana"/>
                        </a:rPr>
                        <a:t>6</a:t>
                      </a:r>
                      <a:endParaRPr b="0" lang="en-IN" sz="1400" spc="-1" strike="noStrike">
                        <a:latin typeface="Arial"/>
                      </a:endParaRPr>
                    </a:p>
                  </a:txBody>
                  <a:tcPr marL="91080" marR="91080">
                    <a:noFill/>
                  </a:tcPr>
                </a:tc>
                <a:tc>
                  <a:txBody>
                    <a:bodyPr lIns="91080" rIns="91080"/>
                    <a:p>
                      <a:pPr>
                        <a:lnSpc>
                          <a:spcPct val="100000"/>
                        </a:lnSpc>
                      </a:pPr>
                      <a:r>
                        <a:rPr b="1" lang="en-IN" sz="1400" spc="-1" strike="noStrike">
                          <a:solidFill>
                            <a:srgbClr val="000000"/>
                          </a:solidFill>
                          <a:latin typeface="Verdana"/>
                          <a:ea typeface="Verdana"/>
                        </a:rPr>
                        <a:t>Flag (PSW)</a:t>
                      </a:r>
                      <a:endParaRPr b="0" lang="en-IN" sz="1400" spc="-1" strike="noStrike">
                        <a:latin typeface="Arial"/>
                      </a:endParaRPr>
                    </a:p>
                  </a:txBody>
                  <a:tcPr marL="91080" marR="91080">
                    <a:noFill/>
                  </a:tcPr>
                </a:tc>
                <a:tc>
                  <a:txBody>
                    <a:bodyPr lIns="91080" rIns="91080"/>
                    <a:p>
                      <a:pPr>
                        <a:lnSpc>
                          <a:spcPct val="100000"/>
                        </a:lnSpc>
                      </a:pPr>
                      <a:r>
                        <a:rPr b="1" lang="en-IN" sz="1400" spc="-1" strike="noStrike">
                          <a:solidFill>
                            <a:srgbClr val="000000"/>
                          </a:solidFill>
                          <a:latin typeface="Verdana"/>
                          <a:ea typeface="Verdana"/>
                        </a:rPr>
                        <a:t>16 bit</a:t>
                      </a:r>
                      <a:endParaRPr b="0" lang="en-IN" sz="1400" spc="-1" strike="noStrike">
                        <a:latin typeface="Arial"/>
                      </a:endParaRPr>
                    </a:p>
                  </a:txBody>
                  <a:tcPr marL="91080" marR="91080">
                    <a:noFill/>
                  </a:tcPr>
                </a:tc>
                <a:tc>
                  <a:txBody>
                    <a:bodyPr lIns="91080" rIns="91080"/>
                    <a:p>
                      <a:pPr>
                        <a:lnSpc>
                          <a:spcPct val="100000"/>
                        </a:lnSpc>
                      </a:pPr>
                      <a:r>
                        <a:rPr b="1" lang="en-IN" sz="1400" spc="-1" strike="noStrike">
                          <a:solidFill>
                            <a:srgbClr val="000000"/>
                          </a:solidFill>
                          <a:latin typeface="Verdana"/>
                          <a:ea typeface="Verdana"/>
                        </a:rPr>
                        <a:t>Flag register</a:t>
                      </a:r>
                      <a:endParaRPr b="0" lang="en-IN" sz="1400" spc="-1" strike="noStrike">
                        <a:latin typeface="Arial"/>
                      </a:endParaRPr>
                    </a:p>
                  </a:txBody>
                  <a:tcPr marL="91080" marR="91080">
                    <a:noFill/>
                  </a:tcPr>
                </a:tc>
              </a:tr>
            </a:tbl>
          </a:graphicData>
        </a:graphic>
      </p:graphicFrame>
      <p:sp>
        <p:nvSpPr>
          <p:cNvPr id="1549" name="CustomShape 5"/>
          <p:cNvSpPr/>
          <p:nvPr/>
        </p:nvSpPr>
        <p:spPr>
          <a:xfrm>
            <a:off x="152280" y="990720"/>
            <a:ext cx="1904760" cy="820440"/>
          </a:xfrm>
          <a:prstGeom prst="rect">
            <a:avLst/>
          </a:prstGeom>
          <a:noFill/>
          <a:ln>
            <a:noFill/>
          </a:ln>
        </p:spPr>
        <p:style>
          <a:lnRef idx="0"/>
          <a:fillRef idx="0"/>
          <a:effectRef idx="0"/>
          <a:fontRef idx="minor"/>
        </p:style>
        <p:txBody>
          <a:bodyPr lIns="90000" rIns="90000" tIns="45000" bIns="45000"/>
          <a:p>
            <a:pPr algn="r">
              <a:lnSpc>
                <a:spcPct val="100000"/>
              </a:lnSpc>
            </a:pPr>
            <a:r>
              <a:rPr b="1" lang="en-IN" sz="1600" spc="-1" strike="noStrike">
                <a:solidFill>
                  <a:srgbClr val="0070c0"/>
                </a:solidFill>
                <a:latin typeface="Verdana"/>
                <a:ea typeface="Verdana"/>
              </a:rPr>
              <a:t>8086 registers categorized groups </a:t>
            </a:r>
            <a:endParaRPr b="0" lang="en-IN" sz="1600" spc="-1" strike="noStrike">
              <a:latin typeface="Arial"/>
            </a:endParaRPr>
          </a:p>
        </p:txBody>
      </p:sp>
      <p:sp>
        <p:nvSpPr>
          <p:cNvPr id="1550" name="Line 6"/>
          <p:cNvSpPr/>
          <p:nvPr/>
        </p:nvSpPr>
        <p:spPr>
          <a:xfrm>
            <a:off x="2033640" y="1100520"/>
            <a:ext cx="360" cy="1218960"/>
          </a:xfrm>
          <a:prstGeom prst="line">
            <a:avLst/>
          </a:prstGeom>
          <a:ln>
            <a:solidFill>
              <a:srgbClr val="ff0000"/>
            </a:solidFill>
            <a:round/>
          </a:ln>
        </p:spPr>
        <p:style>
          <a:lnRef idx="1">
            <a:schemeClr val="accent1"/>
          </a:lnRef>
          <a:fillRef idx="0">
            <a:schemeClr val="accent1"/>
          </a:fillRef>
          <a:effectRef idx="0">
            <a:schemeClr val="accent1"/>
          </a:effectRef>
          <a:fontRef idx="minor"/>
        </p:style>
      </p:sp>
      <p:graphicFrame>
        <p:nvGraphicFramePr>
          <p:cNvPr id="1551" name="Table 7"/>
          <p:cNvGraphicFramePr/>
          <p:nvPr/>
        </p:nvGraphicFramePr>
        <p:xfrm>
          <a:off x="4038480" y="1295280"/>
          <a:ext cx="5028840" cy="609120"/>
        </p:xfrm>
        <a:graphic>
          <a:graphicData uri="http://schemas.openxmlformats.org/drawingml/2006/table">
            <a:tbl>
              <a:tblPr/>
              <a:tblGrid>
                <a:gridCol w="298440"/>
                <a:gridCol w="298440"/>
                <a:gridCol w="298440"/>
                <a:gridCol w="298440"/>
                <a:gridCol w="348480"/>
                <a:gridCol w="348480"/>
                <a:gridCol w="348480"/>
                <a:gridCol w="348480"/>
                <a:gridCol w="298440"/>
                <a:gridCol w="298440"/>
                <a:gridCol w="298440"/>
                <a:gridCol w="348480"/>
                <a:gridCol w="298440"/>
                <a:gridCol w="298440"/>
                <a:gridCol w="298440"/>
                <a:gridCol w="302040"/>
              </a:tblGrid>
              <a:tr h="214920">
                <a:tc>
                  <a:txBody>
                    <a:bodyPr lIns="68400" rIns="68400" tIns="0" bIns="0"/>
                    <a:p>
                      <a:pPr algn="ctr">
                        <a:lnSpc>
                          <a:spcPct val="100000"/>
                        </a:lnSpc>
                      </a:pPr>
                      <a:r>
                        <a:rPr b="0" lang="en-IN" sz="900" spc="-1" strike="noStrike">
                          <a:solidFill>
                            <a:srgbClr val="000000"/>
                          </a:solidFill>
                          <a:latin typeface="Verdana"/>
                          <a:ea typeface="Verdana"/>
                        </a:rPr>
                        <a:t>15</a:t>
                      </a:r>
                      <a:endParaRPr b="0" lang="en-IN" sz="9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xBody>
                    <a:bodyPr lIns="68400" rIns="68400" tIns="0" bIns="0"/>
                    <a:p>
                      <a:pPr algn="ctr">
                        <a:lnSpc>
                          <a:spcPct val="100000"/>
                        </a:lnSpc>
                      </a:pPr>
                      <a:r>
                        <a:rPr b="0" lang="en-IN" sz="900" spc="-1" strike="noStrike">
                          <a:solidFill>
                            <a:srgbClr val="000000"/>
                          </a:solidFill>
                          <a:latin typeface="Verdana"/>
                          <a:ea typeface="Verdana"/>
                        </a:rPr>
                        <a:t>14</a:t>
                      </a:r>
                      <a:endParaRPr b="0" lang="en-IN" sz="9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xBody>
                    <a:bodyPr lIns="68400" rIns="68400" tIns="0" bIns="0"/>
                    <a:p>
                      <a:pPr algn="ctr">
                        <a:lnSpc>
                          <a:spcPct val="100000"/>
                        </a:lnSpc>
                      </a:pPr>
                      <a:r>
                        <a:rPr b="0" lang="en-IN" sz="900" spc="-1" strike="noStrike">
                          <a:solidFill>
                            <a:srgbClr val="000000"/>
                          </a:solidFill>
                          <a:latin typeface="Verdana"/>
                          <a:ea typeface="Verdana"/>
                        </a:rPr>
                        <a:t>13</a:t>
                      </a:r>
                      <a:endParaRPr b="0" lang="en-IN" sz="9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xBody>
                    <a:bodyPr lIns="68400" rIns="68400" tIns="0" bIns="0"/>
                    <a:p>
                      <a:pPr algn="ctr">
                        <a:lnSpc>
                          <a:spcPct val="100000"/>
                        </a:lnSpc>
                      </a:pPr>
                      <a:r>
                        <a:rPr b="0" lang="en-IN" sz="900" spc="-1" strike="noStrike">
                          <a:solidFill>
                            <a:srgbClr val="000000"/>
                          </a:solidFill>
                          <a:latin typeface="Verdana"/>
                          <a:ea typeface="Verdana"/>
                        </a:rPr>
                        <a:t>12</a:t>
                      </a:r>
                      <a:endParaRPr b="0" lang="en-IN" sz="9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xBody>
                    <a:bodyPr lIns="68400" rIns="68400" tIns="0" bIns="0"/>
                    <a:p>
                      <a:pPr algn="ctr">
                        <a:lnSpc>
                          <a:spcPct val="100000"/>
                        </a:lnSpc>
                      </a:pPr>
                      <a:r>
                        <a:rPr b="0" lang="en-IN" sz="900" spc="-1" strike="noStrike">
                          <a:solidFill>
                            <a:srgbClr val="000000"/>
                          </a:solidFill>
                          <a:latin typeface="Verdana"/>
                          <a:ea typeface="Verdana"/>
                        </a:rPr>
                        <a:t>11</a:t>
                      </a:r>
                      <a:endParaRPr b="0" lang="en-IN" sz="9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xBody>
                    <a:bodyPr lIns="68400" rIns="68400" tIns="0" bIns="0"/>
                    <a:p>
                      <a:pPr algn="ctr">
                        <a:lnSpc>
                          <a:spcPct val="100000"/>
                        </a:lnSpc>
                      </a:pPr>
                      <a:r>
                        <a:rPr b="0" lang="en-IN" sz="900" spc="-1" strike="noStrike">
                          <a:solidFill>
                            <a:srgbClr val="000000"/>
                          </a:solidFill>
                          <a:latin typeface="Verdana"/>
                          <a:ea typeface="Verdana"/>
                        </a:rPr>
                        <a:t>10</a:t>
                      </a:r>
                      <a:endParaRPr b="0" lang="en-IN" sz="9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xBody>
                    <a:bodyPr lIns="68400" rIns="68400" tIns="0" bIns="0"/>
                    <a:p>
                      <a:pPr algn="ctr">
                        <a:lnSpc>
                          <a:spcPct val="100000"/>
                        </a:lnSpc>
                      </a:pPr>
                      <a:r>
                        <a:rPr b="0" lang="en-IN" sz="900" spc="-1" strike="noStrike">
                          <a:solidFill>
                            <a:srgbClr val="000000"/>
                          </a:solidFill>
                          <a:latin typeface="Verdana"/>
                          <a:ea typeface="Verdana"/>
                        </a:rPr>
                        <a:t>9</a:t>
                      </a:r>
                      <a:endParaRPr b="0" lang="en-IN" sz="9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xBody>
                    <a:bodyPr lIns="68400" rIns="68400" tIns="0" bIns="0"/>
                    <a:p>
                      <a:pPr algn="ctr">
                        <a:lnSpc>
                          <a:spcPct val="100000"/>
                        </a:lnSpc>
                      </a:pPr>
                      <a:r>
                        <a:rPr b="0" lang="en-IN" sz="900" spc="-1" strike="noStrike">
                          <a:solidFill>
                            <a:srgbClr val="000000"/>
                          </a:solidFill>
                          <a:latin typeface="Verdana"/>
                          <a:ea typeface="Verdana"/>
                        </a:rPr>
                        <a:t>8</a:t>
                      </a:r>
                      <a:endParaRPr b="0" lang="en-IN" sz="9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xBody>
                    <a:bodyPr lIns="68400" rIns="68400" tIns="0" bIns="0"/>
                    <a:p>
                      <a:pPr algn="ctr">
                        <a:lnSpc>
                          <a:spcPct val="100000"/>
                        </a:lnSpc>
                      </a:pPr>
                      <a:r>
                        <a:rPr b="0" lang="en-IN" sz="900" spc="-1" strike="noStrike">
                          <a:solidFill>
                            <a:srgbClr val="000000"/>
                          </a:solidFill>
                          <a:latin typeface="Verdana"/>
                          <a:ea typeface="Verdana"/>
                        </a:rPr>
                        <a:t>7</a:t>
                      </a:r>
                      <a:endParaRPr b="0" lang="en-IN" sz="9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xBody>
                    <a:bodyPr lIns="68400" rIns="68400" tIns="0" bIns="0"/>
                    <a:p>
                      <a:pPr algn="ctr">
                        <a:lnSpc>
                          <a:spcPct val="100000"/>
                        </a:lnSpc>
                      </a:pPr>
                      <a:r>
                        <a:rPr b="0" lang="en-IN" sz="900" spc="-1" strike="noStrike">
                          <a:solidFill>
                            <a:srgbClr val="000000"/>
                          </a:solidFill>
                          <a:latin typeface="Verdana"/>
                          <a:ea typeface="Verdana"/>
                        </a:rPr>
                        <a:t>6</a:t>
                      </a:r>
                      <a:endParaRPr b="0" lang="en-IN" sz="9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xBody>
                    <a:bodyPr lIns="68400" rIns="68400" tIns="0" bIns="0"/>
                    <a:p>
                      <a:pPr algn="ctr">
                        <a:lnSpc>
                          <a:spcPct val="100000"/>
                        </a:lnSpc>
                      </a:pPr>
                      <a:r>
                        <a:rPr b="0" lang="en-IN" sz="900" spc="-1" strike="noStrike">
                          <a:solidFill>
                            <a:srgbClr val="000000"/>
                          </a:solidFill>
                          <a:latin typeface="Verdana"/>
                          <a:ea typeface="Verdana"/>
                        </a:rPr>
                        <a:t>5</a:t>
                      </a:r>
                      <a:endParaRPr b="0" lang="en-IN" sz="9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xBody>
                    <a:bodyPr lIns="68400" rIns="68400" tIns="0" bIns="0"/>
                    <a:p>
                      <a:pPr algn="ctr">
                        <a:lnSpc>
                          <a:spcPct val="100000"/>
                        </a:lnSpc>
                      </a:pPr>
                      <a:r>
                        <a:rPr b="0" lang="en-IN" sz="900" spc="-1" strike="noStrike">
                          <a:solidFill>
                            <a:srgbClr val="000000"/>
                          </a:solidFill>
                          <a:latin typeface="Verdana"/>
                          <a:ea typeface="Verdana"/>
                        </a:rPr>
                        <a:t>4</a:t>
                      </a:r>
                      <a:endParaRPr b="0" lang="en-IN" sz="9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xBody>
                    <a:bodyPr lIns="68400" rIns="68400" tIns="0" bIns="0"/>
                    <a:p>
                      <a:pPr algn="ctr">
                        <a:lnSpc>
                          <a:spcPct val="100000"/>
                        </a:lnSpc>
                      </a:pPr>
                      <a:r>
                        <a:rPr b="0" lang="en-IN" sz="900" spc="-1" strike="noStrike">
                          <a:solidFill>
                            <a:srgbClr val="000000"/>
                          </a:solidFill>
                          <a:latin typeface="Verdana"/>
                          <a:ea typeface="Verdana"/>
                        </a:rPr>
                        <a:t>3</a:t>
                      </a:r>
                      <a:endParaRPr b="0" lang="en-IN" sz="9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xBody>
                    <a:bodyPr lIns="68400" rIns="68400" tIns="0" bIns="0"/>
                    <a:p>
                      <a:pPr algn="ctr">
                        <a:lnSpc>
                          <a:spcPct val="100000"/>
                        </a:lnSpc>
                      </a:pPr>
                      <a:r>
                        <a:rPr b="0" lang="en-IN" sz="900" spc="-1" strike="noStrike">
                          <a:solidFill>
                            <a:srgbClr val="000000"/>
                          </a:solidFill>
                          <a:latin typeface="Verdana"/>
                          <a:ea typeface="Verdana"/>
                        </a:rPr>
                        <a:t>2</a:t>
                      </a:r>
                      <a:endParaRPr b="0" lang="en-IN" sz="9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xBody>
                    <a:bodyPr lIns="68400" rIns="68400" tIns="0" bIns="0"/>
                    <a:p>
                      <a:pPr algn="ctr">
                        <a:lnSpc>
                          <a:spcPct val="100000"/>
                        </a:lnSpc>
                      </a:pPr>
                      <a:r>
                        <a:rPr b="0" lang="en-IN" sz="900" spc="-1" strike="noStrike">
                          <a:solidFill>
                            <a:srgbClr val="000000"/>
                          </a:solidFill>
                          <a:latin typeface="Verdana"/>
                          <a:ea typeface="Verdana"/>
                        </a:rPr>
                        <a:t>1</a:t>
                      </a:r>
                      <a:endParaRPr b="0" lang="en-IN" sz="9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xBody>
                    <a:bodyPr lIns="68400" rIns="68400" tIns="0" bIns="0"/>
                    <a:p>
                      <a:pPr algn="ctr">
                        <a:lnSpc>
                          <a:spcPct val="100000"/>
                        </a:lnSpc>
                      </a:pPr>
                      <a:r>
                        <a:rPr b="0" lang="en-IN" sz="900" spc="-1" strike="noStrike">
                          <a:solidFill>
                            <a:srgbClr val="000000"/>
                          </a:solidFill>
                          <a:latin typeface="Verdana"/>
                          <a:ea typeface="Verdana"/>
                        </a:rPr>
                        <a:t>0</a:t>
                      </a:r>
                      <a:endParaRPr b="0" lang="en-IN" sz="9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r>
              <a:tr h="394200">
                <a:tc>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f0000"/>
                    </a:solidFill>
                  </a:tcPr>
                </a:tc>
                <a:tc>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f0000"/>
                    </a:solidFill>
                  </a:tcPr>
                </a:tc>
                <a:tc>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f0000"/>
                    </a:solidFill>
                  </a:tcPr>
                </a:tc>
                <a:tc>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f0000"/>
                    </a:solidFill>
                  </a:tcPr>
                </a:tc>
                <a:tc>
                  <a:txBody>
                    <a:bodyPr lIns="68400" rIns="68400" tIns="0" bIns="0"/>
                    <a:p>
                      <a:pPr algn="ctr">
                        <a:lnSpc>
                          <a:spcPct val="100000"/>
                        </a:lnSpc>
                      </a:pPr>
                      <a:endParaRPr b="0" lang="en-IN" sz="1800" spc="-1" strike="noStrike">
                        <a:latin typeface="Arial"/>
                      </a:endParaRPr>
                    </a:p>
                    <a:p>
                      <a:pPr algn="ctr">
                        <a:lnSpc>
                          <a:spcPct val="100000"/>
                        </a:lnSpc>
                      </a:pPr>
                      <a:r>
                        <a:rPr b="1" lang="en-IN" sz="900" spc="-1" strike="noStrike">
                          <a:solidFill>
                            <a:srgbClr val="ffffff"/>
                          </a:solidFill>
                          <a:latin typeface="Verdana"/>
                          <a:ea typeface="Verdana"/>
                        </a:rPr>
                        <a:t>OF</a:t>
                      </a:r>
                      <a:endParaRPr b="0" lang="en-IN" sz="9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f0000"/>
                    </a:solidFill>
                  </a:tcPr>
                </a:tc>
                <a:tc>
                  <a:txBody>
                    <a:bodyPr lIns="68400" rIns="68400" tIns="0" bIns="0"/>
                    <a:p>
                      <a:pPr algn="ctr">
                        <a:lnSpc>
                          <a:spcPct val="100000"/>
                        </a:lnSpc>
                      </a:pPr>
                      <a:endParaRPr b="0" lang="en-IN" sz="1800" spc="-1" strike="noStrike">
                        <a:latin typeface="Arial"/>
                      </a:endParaRPr>
                    </a:p>
                    <a:p>
                      <a:pPr algn="ctr">
                        <a:lnSpc>
                          <a:spcPct val="100000"/>
                        </a:lnSpc>
                      </a:pPr>
                      <a:r>
                        <a:rPr b="1" lang="en-IN" sz="900" spc="-1" strike="noStrike">
                          <a:solidFill>
                            <a:srgbClr val="ffffff"/>
                          </a:solidFill>
                          <a:latin typeface="Verdana"/>
                          <a:ea typeface="Verdana"/>
                        </a:rPr>
                        <a:t>DF</a:t>
                      </a:r>
                      <a:endParaRPr b="0" lang="en-IN" sz="9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f0000"/>
                    </a:solidFill>
                  </a:tcPr>
                </a:tc>
                <a:tc>
                  <a:txBody>
                    <a:bodyPr lIns="68400" rIns="68400" tIns="0" bIns="0"/>
                    <a:p>
                      <a:pPr algn="ctr">
                        <a:lnSpc>
                          <a:spcPct val="100000"/>
                        </a:lnSpc>
                      </a:pPr>
                      <a:endParaRPr b="0" lang="en-IN" sz="1800" spc="-1" strike="noStrike">
                        <a:latin typeface="Arial"/>
                      </a:endParaRPr>
                    </a:p>
                    <a:p>
                      <a:pPr algn="ctr">
                        <a:lnSpc>
                          <a:spcPct val="100000"/>
                        </a:lnSpc>
                      </a:pPr>
                      <a:r>
                        <a:rPr b="1" lang="en-IN" sz="900" spc="-1" strike="noStrike">
                          <a:solidFill>
                            <a:srgbClr val="ffffff"/>
                          </a:solidFill>
                          <a:latin typeface="Verdana"/>
                          <a:ea typeface="Verdana"/>
                        </a:rPr>
                        <a:t>IF</a:t>
                      </a:r>
                      <a:endParaRPr b="0" lang="en-IN" sz="9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f0000"/>
                    </a:solidFill>
                  </a:tcPr>
                </a:tc>
                <a:tc>
                  <a:txBody>
                    <a:bodyPr lIns="68400" rIns="68400" tIns="0" bIns="0"/>
                    <a:p>
                      <a:pPr algn="ctr">
                        <a:lnSpc>
                          <a:spcPct val="100000"/>
                        </a:lnSpc>
                      </a:pPr>
                      <a:endParaRPr b="0" lang="en-IN" sz="1800" spc="-1" strike="noStrike">
                        <a:latin typeface="Arial"/>
                      </a:endParaRPr>
                    </a:p>
                    <a:p>
                      <a:pPr algn="ctr">
                        <a:lnSpc>
                          <a:spcPct val="100000"/>
                        </a:lnSpc>
                      </a:pPr>
                      <a:r>
                        <a:rPr b="1" lang="en-IN" sz="900" spc="-1" strike="noStrike">
                          <a:solidFill>
                            <a:srgbClr val="ffffff"/>
                          </a:solidFill>
                          <a:latin typeface="Verdana"/>
                          <a:ea typeface="Verdana"/>
                        </a:rPr>
                        <a:t>TF</a:t>
                      </a:r>
                      <a:endParaRPr b="0" lang="en-IN" sz="9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f0000"/>
                    </a:solidFill>
                  </a:tcPr>
                </a:tc>
                <a:tc>
                  <a:txBody>
                    <a:bodyPr lIns="68400" rIns="68400" tIns="0" bIns="0"/>
                    <a:p>
                      <a:pPr algn="ctr">
                        <a:lnSpc>
                          <a:spcPct val="100000"/>
                        </a:lnSpc>
                      </a:pPr>
                      <a:endParaRPr b="0" lang="en-IN" sz="1800" spc="-1" strike="noStrike">
                        <a:latin typeface="Arial"/>
                      </a:endParaRPr>
                    </a:p>
                    <a:p>
                      <a:pPr algn="ctr">
                        <a:lnSpc>
                          <a:spcPct val="100000"/>
                        </a:lnSpc>
                      </a:pPr>
                      <a:r>
                        <a:rPr b="1" lang="en-IN" sz="900" spc="-1" strike="noStrike">
                          <a:solidFill>
                            <a:srgbClr val="ffffff"/>
                          </a:solidFill>
                          <a:latin typeface="Verdana"/>
                          <a:ea typeface="Verdana"/>
                        </a:rPr>
                        <a:t>SF</a:t>
                      </a:r>
                      <a:endParaRPr b="0" lang="en-IN" sz="9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f0000"/>
                    </a:solidFill>
                  </a:tcPr>
                </a:tc>
                <a:tc>
                  <a:txBody>
                    <a:bodyPr lIns="68400" rIns="68400" tIns="0" bIns="0"/>
                    <a:p>
                      <a:pPr algn="ctr">
                        <a:lnSpc>
                          <a:spcPct val="100000"/>
                        </a:lnSpc>
                      </a:pPr>
                      <a:endParaRPr b="0" lang="en-IN" sz="1800" spc="-1" strike="noStrike">
                        <a:latin typeface="Arial"/>
                      </a:endParaRPr>
                    </a:p>
                    <a:p>
                      <a:pPr algn="ctr">
                        <a:lnSpc>
                          <a:spcPct val="100000"/>
                        </a:lnSpc>
                      </a:pPr>
                      <a:r>
                        <a:rPr b="1" lang="en-IN" sz="900" spc="-1" strike="noStrike">
                          <a:solidFill>
                            <a:srgbClr val="ffffff"/>
                          </a:solidFill>
                          <a:latin typeface="Verdana"/>
                          <a:ea typeface="Verdana"/>
                        </a:rPr>
                        <a:t>ZF</a:t>
                      </a:r>
                      <a:endParaRPr b="0" lang="en-IN" sz="9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f0000"/>
                    </a:solidFill>
                  </a:tcPr>
                </a:tc>
                <a:tc>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f0000"/>
                    </a:solidFill>
                  </a:tcPr>
                </a:tc>
                <a:tc>
                  <a:txBody>
                    <a:bodyPr lIns="68400" rIns="68400" tIns="0" bIns="0"/>
                    <a:p>
                      <a:pPr algn="ctr">
                        <a:lnSpc>
                          <a:spcPct val="100000"/>
                        </a:lnSpc>
                      </a:pPr>
                      <a:endParaRPr b="0" lang="en-IN" sz="1800" spc="-1" strike="noStrike">
                        <a:latin typeface="Arial"/>
                      </a:endParaRPr>
                    </a:p>
                    <a:p>
                      <a:pPr algn="ctr">
                        <a:lnSpc>
                          <a:spcPct val="100000"/>
                        </a:lnSpc>
                      </a:pPr>
                      <a:r>
                        <a:rPr b="1" lang="en-IN" sz="900" spc="-1" strike="noStrike">
                          <a:solidFill>
                            <a:srgbClr val="ffffff"/>
                          </a:solidFill>
                          <a:latin typeface="Verdana"/>
                          <a:ea typeface="Verdana"/>
                        </a:rPr>
                        <a:t>AF</a:t>
                      </a:r>
                      <a:endParaRPr b="0" lang="en-IN" sz="9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f0000"/>
                    </a:solidFill>
                  </a:tcPr>
                </a:tc>
                <a:tc>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f0000"/>
                    </a:solidFill>
                  </a:tcPr>
                </a:tc>
                <a:tc>
                  <a:txBody>
                    <a:bodyPr lIns="68400" rIns="68400" tIns="0" bIns="0"/>
                    <a:p>
                      <a:pPr algn="ctr">
                        <a:lnSpc>
                          <a:spcPct val="100000"/>
                        </a:lnSpc>
                      </a:pPr>
                      <a:endParaRPr b="0" lang="en-IN" sz="1800" spc="-1" strike="noStrike">
                        <a:latin typeface="Arial"/>
                      </a:endParaRPr>
                    </a:p>
                    <a:p>
                      <a:pPr algn="ctr">
                        <a:lnSpc>
                          <a:spcPct val="100000"/>
                        </a:lnSpc>
                      </a:pPr>
                      <a:r>
                        <a:rPr b="1" lang="en-IN" sz="900" spc="-1" strike="noStrike">
                          <a:solidFill>
                            <a:srgbClr val="ffffff"/>
                          </a:solidFill>
                          <a:latin typeface="Verdana"/>
                          <a:ea typeface="Verdana"/>
                        </a:rPr>
                        <a:t>PF</a:t>
                      </a:r>
                      <a:endParaRPr b="0" lang="en-IN" sz="9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f0000"/>
                    </a:solidFill>
                  </a:tcPr>
                </a:tc>
                <a:tc>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f0000"/>
                    </a:solidFill>
                  </a:tcPr>
                </a:tc>
                <a:tc>
                  <a:txBody>
                    <a:bodyPr lIns="68400" rIns="68400" tIns="0" bIns="0"/>
                    <a:p>
                      <a:pPr algn="ctr">
                        <a:lnSpc>
                          <a:spcPct val="100000"/>
                        </a:lnSpc>
                      </a:pPr>
                      <a:endParaRPr b="0" lang="en-IN" sz="1800" spc="-1" strike="noStrike">
                        <a:latin typeface="Arial"/>
                      </a:endParaRPr>
                    </a:p>
                    <a:p>
                      <a:pPr algn="ctr">
                        <a:lnSpc>
                          <a:spcPct val="100000"/>
                        </a:lnSpc>
                      </a:pPr>
                      <a:r>
                        <a:rPr b="1" lang="en-IN" sz="900" spc="-1" strike="noStrike">
                          <a:solidFill>
                            <a:srgbClr val="ffffff"/>
                          </a:solidFill>
                          <a:latin typeface="Verdana"/>
                          <a:ea typeface="Verdana"/>
                        </a:rPr>
                        <a:t>CF</a:t>
                      </a:r>
                      <a:endParaRPr b="0" lang="en-IN" sz="9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ff0000"/>
                    </a:solidFill>
                  </a:tcPr>
                </a:tc>
              </a:tr>
            </a:tbl>
          </a:graphicData>
        </a:graphic>
      </p:graphicFrame>
      <p:pic>
        <p:nvPicPr>
          <p:cNvPr id="1552" name="Picture 2" descr=""/>
          <p:cNvPicPr/>
          <p:nvPr/>
        </p:nvPicPr>
        <p:blipFill>
          <a:blip r:embed="rId1"/>
          <a:stretch/>
        </p:blipFill>
        <p:spPr>
          <a:xfrm>
            <a:off x="2151000" y="981000"/>
            <a:ext cx="1714320" cy="1685520"/>
          </a:xfrm>
          <a:prstGeom prst="rect">
            <a:avLst/>
          </a:prstGeom>
          <a:ln>
            <a:noFill/>
          </a:ln>
        </p:spPr>
      </p:pic>
    </p:spTree>
  </p:cSld>
  <mc:AlternateContent>
    <mc:Choice Requires="p14">
      <p:transition p14:dur="10"/>
    </mc:Choice>
    <mc:Fallback>
      <p:transition/>
    </mc:Fallback>
  </mc:AlternateContent>
  <p:timing>
    <p:tnLst>
      <p:par>
        <p:cTn id="1009" dur="indefinite" restart="never" nodeType="tmRoot">
          <p:childTnLst>
            <p:seq>
              <p:cTn id="1010" dur="indefinite" nodeType="mainSeq"/>
              <p:prevCondLst>
                <p:cond delay="0" evt="onPrev">
                  <p:tgtEl>
                    <p:sldTgt/>
                  </p:tgtEl>
                </p:cond>
              </p:prevCondLst>
              <p:nextCondLst>
                <p:cond delay="0" evt="onNext">
                  <p:tgtEl>
                    <p:sldTgt/>
                  </p:tgtEl>
                </p:cond>
              </p:nextCondLst>
            </p:seq>
          </p:childTnLst>
        </p:cTn>
      </p:par>
    </p:tnLst>
  </p:timing>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3" name="TextShape 1"/>
          <p:cNvSpPr txBox="1"/>
          <p:nvPr/>
        </p:nvSpPr>
        <p:spPr>
          <a:xfrm>
            <a:off x="6553080" y="6356520"/>
            <a:ext cx="2133360" cy="364680"/>
          </a:xfrm>
          <a:prstGeom prst="rect">
            <a:avLst/>
          </a:prstGeom>
          <a:noFill/>
          <a:ln>
            <a:noFill/>
          </a:ln>
        </p:spPr>
        <p:txBody>
          <a:bodyPr anchor="ctr"/>
          <a:p>
            <a:pPr algn="r">
              <a:lnSpc>
                <a:spcPct val="100000"/>
              </a:lnSpc>
            </a:pPr>
            <a:fld id="{753A8FC1-AF60-4E5D-859D-EFE4316F41E7}" type="slidenum">
              <a:rPr b="0" lang="en-IN" sz="1200" spc="-1" strike="noStrike">
                <a:solidFill>
                  <a:srgbClr val="8b8b8b"/>
                </a:solidFill>
                <a:latin typeface="Verdana"/>
                <a:ea typeface="Verdana"/>
              </a:rPr>
              <a:t>95</a:t>
            </a:fld>
            <a:endParaRPr b="0" lang="en-IN" sz="1200" spc="-1" strike="noStrike">
              <a:latin typeface="Times New Roman"/>
            </a:endParaRPr>
          </a:p>
        </p:txBody>
      </p:sp>
      <p:sp>
        <p:nvSpPr>
          <p:cNvPr id="1554" name="CustomShape 2"/>
          <p:cNvSpPr/>
          <p:nvPr/>
        </p:nvSpPr>
        <p:spPr>
          <a:xfrm>
            <a:off x="2895480" y="110880"/>
            <a:ext cx="6019560" cy="487080"/>
          </a:xfrm>
          <a:prstGeom prst="rect">
            <a:avLst/>
          </a:prstGeom>
          <a:noFill/>
          <a:ln>
            <a:noFill/>
          </a:ln>
        </p:spPr>
        <p:style>
          <a:lnRef idx="0"/>
          <a:fillRef idx="0"/>
          <a:effectRef idx="0"/>
          <a:fontRef idx="minor"/>
        </p:style>
        <p:txBody>
          <a:bodyPr anchor="ctr">
            <a:normAutofit/>
          </a:bodyPr>
          <a:p>
            <a:pPr>
              <a:lnSpc>
                <a:spcPct val="100000"/>
              </a:lnSpc>
            </a:pPr>
            <a:r>
              <a:rPr b="1" lang="en-IN" sz="2000" spc="-1" strike="noStrike">
                <a:solidFill>
                  <a:srgbClr val="ff0066"/>
                </a:solidFill>
                <a:latin typeface="Verdana"/>
                <a:ea typeface="Verdana"/>
              </a:rPr>
              <a:t>Architecture</a:t>
            </a:r>
            <a:endParaRPr b="0" lang="en-IN" sz="2000" spc="-1" strike="noStrike">
              <a:latin typeface="Arial"/>
            </a:endParaRPr>
          </a:p>
        </p:txBody>
      </p:sp>
      <p:sp>
        <p:nvSpPr>
          <p:cNvPr id="1555" name="CustomShape 3"/>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graphicFrame>
        <p:nvGraphicFramePr>
          <p:cNvPr id="1556" name="Table 4"/>
          <p:cNvGraphicFramePr/>
          <p:nvPr/>
        </p:nvGraphicFramePr>
        <p:xfrm>
          <a:off x="348840" y="914400"/>
          <a:ext cx="8566200" cy="5754600"/>
        </p:xfrm>
        <a:graphic>
          <a:graphicData uri="http://schemas.openxmlformats.org/drawingml/2006/table">
            <a:tbl>
              <a:tblPr/>
              <a:tblGrid>
                <a:gridCol w="1022760"/>
                <a:gridCol w="2998080"/>
                <a:gridCol w="4545360"/>
              </a:tblGrid>
              <a:tr h="335160">
                <a:tc>
                  <a:txBody>
                    <a:bodyPr lIns="91080" rIns="91080"/>
                    <a:p>
                      <a:pPr algn="ctr">
                        <a:lnSpc>
                          <a:spcPct val="100000"/>
                        </a:lnSpc>
                      </a:pPr>
                      <a:r>
                        <a:rPr b="1" lang="en-IN" sz="1200" spc="-1" strike="noStrike">
                          <a:solidFill>
                            <a:srgbClr val="ffffff"/>
                          </a:solidFill>
                          <a:latin typeface="Verdana"/>
                        </a:rPr>
                        <a:t>Register</a:t>
                      </a:r>
                      <a:endParaRPr b="0" lang="en-IN" sz="1200" spc="-1" strike="noStrike">
                        <a:latin typeface="Arial"/>
                      </a:endParaRPr>
                    </a:p>
                  </a:txBody>
                  <a:tcPr marL="91080" marR="91080">
                    <a:lnL w="12240">
                      <a:solidFill>
                        <a:srgbClr val="ffffff"/>
                      </a:solidFill>
                    </a:lnL>
                    <a:lnR w="12240">
                      <a:solidFill>
                        <a:srgbClr val="ffffff"/>
                      </a:solidFill>
                    </a:lnR>
                    <a:lnT w="12240">
                      <a:solidFill>
                        <a:srgbClr val="ffffff"/>
                      </a:solidFill>
                    </a:lnT>
                    <a:lnB w="38160">
                      <a:solidFill>
                        <a:srgbClr val="ffffff"/>
                      </a:solidFill>
                    </a:lnB>
                    <a:solidFill>
                      <a:srgbClr val="c0504d"/>
                    </a:solidFill>
                  </a:tcPr>
                </a:tc>
                <a:tc>
                  <a:txBody>
                    <a:bodyPr lIns="91080" rIns="91080"/>
                    <a:p>
                      <a:pPr algn="ctr">
                        <a:lnSpc>
                          <a:spcPct val="100000"/>
                        </a:lnSpc>
                      </a:pPr>
                      <a:r>
                        <a:rPr b="1" lang="en-IN" sz="1200" spc="-1" strike="noStrike">
                          <a:solidFill>
                            <a:srgbClr val="ffffff"/>
                          </a:solidFill>
                          <a:latin typeface="Verdana"/>
                        </a:rPr>
                        <a:t>Name of the Register</a:t>
                      </a:r>
                      <a:endParaRPr b="0" lang="en-IN" sz="1200" spc="-1" strike="noStrike">
                        <a:latin typeface="Arial"/>
                      </a:endParaRPr>
                    </a:p>
                  </a:txBody>
                  <a:tcPr marL="91080" marR="91080">
                    <a:lnL w="12240">
                      <a:solidFill>
                        <a:srgbClr val="ffffff"/>
                      </a:solidFill>
                    </a:lnL>
                    <a:lnR w="12240">
                      <a:solidFill>
                        <a:srgbClr val="ffffff"/>
                      </a:solidFill>
                    </a:lnR>
                    <a:lnT w="12240">
                      <a:solidFill>
                        <a:srgbClr val="ffffff"/>
                      </a:solidFill>
                    </a:lnT>
                    <a:lnB w="38160">
                      <a:solidFill>
                        <a:srgbClr val="ffffff"/>
                      </a:solidFill>
                    </a:lnB>
                    <a:solidFill>
                      <a:srgbClr val="c0504d"/>
                    </a:solidFill>
                  </a:tcPr>
                </a:tc>
                <a:tc>
                  <a:txBody>
                    <a:bodyPr lIns="91080" rIns="91080"/>
                    <a:p>
                      <a:pPr algn="ctr">
                        <a:lnSpc>
                          <a:spcPct val="100000"/>
                        </a:lnSpc>
                      </a:pPr>
                      <a:r>
                        <a:rPr b="1" lang="en-IN" sz="1200" spc="-1" strike="noStrike">
                          <a:solidFill>
                            <a:srgbClr val="ffffff"/>
                          </a:solidFill>
                          <a:latin typeface="Verdana"/>
                        </a:rPr>
                        <a:t>Special Function</a:t>
                      </a:r>
                      <a:endParaRPr b="0" lang="en-IN" sz="1200" spc="-1" strike="noStrike">
                        <a:latin typeface="Arial"/>
                      </a:endParaRPr>
                    </a:p>
                  </a:txBody>
                  <a:tcPr marL="91080" marR="91080">
                    <a:lnL w="12240">
                      <a:solidFill>
                        <a:srgbClr val="ffffff"/>
                      </a:solidFill>
                    </a:lnL>
                    <a:lnR w="12240">
                      <a:solidFill>
                        <a:srgbClr val="ffffff"/>
                      </a:solidFill>
                    </a:lnR>
                    <a:lnT w="12240">
                      <a:solidFill>
                        <a:srgbClr val="ffffff"/>
                      </a:solidFill>
                    </a:lnT>
                    <a:lnB w="38160">
                      <a:solidFill>
                        <a:srgbClr val="ffffff"/>
                      </a:solidFill>
                    </a:lnB>
                    <a:solidFill>
                      <a:srgbClr val="c0504d"/>
                    </a:solidFill>
                  </a:tcPr>
                </a:tc>
              </a:tr>
              <a:tr h="578880">
                <a:tc>
                  <a:txBody>
                    <a:bodyPr lIns="91080" rIns="91080"/>
                    <a:p>
                      <a:pPr algn="ctr">
                        <a:lnSpc>
                          <a:spcPct val="100000"/>
                        </a:lnSpc>
                      </a:pPr>
                      <a:r>
                        <a:rPr b="1" lang="en-IN" sz="1400" spc="-1" strike="noStrike">
                          <a:solidFill>
                            <a:srgbClr val="000000"/>
                          </a:solidFill>
                          <a:latin typeface="Verdana"/>
                        </a:rPr>
                        <a:t>AX</a:t>
                      </a:r>
                      <a:endParaRPr b="0" lang="en-IN" sz="1400" spc="-1" strike="noStrike">
                        <a:latin typeface="Arial"/>
                      </a:endParaRPr>
                    </a:p>
                  </a:txBody>
                  <a:tcPr marL="91080" marR="91080">
                    <a:lnL w="12240">
                      <a:solidFill>
                        <a:srgbClr val="ffffff"/>
                      </a:solidFill>
                    </a:lnL>
                    <a:lnR w="12240">
                      <a:solidFill>
                        <a:srgbClr val="ffffff"/>
                      </a:solidFill>
                    </a:lnR>
                    <a:lnT w="12240">
                      <a:solidFill>
                        <a:srgbClr val="ffffff"/>
                      </a:solidFill>
                    </a:lnT>
                    <a:lnB w="12240">
                      <a:solidFill>
                        <a:srgbClr val="ffffff"/>
                      </a:solidFill>
                    </a:lnB>
                    <a:solidFill>
                      <a:srgbClr val="e8d0cf"/>
                    </a:solidFill>
                  </a:tcPr>
                </a:tc>
                <a:tc>
                  <a:txBody>
                    <a:bodyPr lIns="91080" rIns="91080"/>
                    <a:p>
                      <a:pPr>
                        <a:lnSpc>
                          <a:spcPct val="100000"/>
                        </a:lnSpc>
                      </a:pPr>
                      <a:r>
                        <a:rPr b="1" lang="en-IN" sz="1400" spc="-1" strike="noStrike">
                          <a:solidFill>
                            <a:srgbClr val="000000"/>
                          </a:solidFill>
                          <a:latin typeface="Verdana"/>
                        </a:rPr>
                        <a:t>16-bit Accumulator</a:t>
                      </a:r>
                      <a:endParaRPr b="0" lang="en-IN" sz="1400" spc="-1" strike="noStrike">
                        <a:latin typeface="Arial"/>
                      </a:endParaRPr>
                    </a:p>
                  </a:txBody>
                  <a:tcPr marL="91080" marR="91080">
                    <a:lnL w="12240">
                      <a:solidFill>
                        <a:srgbClr val="ffffff"/>
                      </a:solidFill>
                    </a:lnL>
                    <a:lnR w="12240">
                      <a:solidFill>
                        <a:srgbClr val="ffffff"/>
                      </a:solidFill>
                    </a:lnR>
                    <a:lnT w="12240">
                      <a:solidFill>
                        <a:srgbClr val="ffffff"/>
                      </a:solidFill>
                    </a:lnT>
                    <a:lnB w="12240">
                      <a:solidFill>
                        <a:srgbClr val="ffffff"/>
                      </a:solidFill>
                    </a:lnB>
                    <a:solidFill>
                      <a:srgbClr val="e8d0cf"/>
                    </a:solidFill>
                  </a:tcPr>
                </a:tc>
                <a:tc>
                  <a:txBody>
                    <a:bodyPr lIns="91080" rIns="91080"/>
                    <a:p>
                      <a:pPr>
                        <a:lnSpc>
                          <a:spcPct val="100000"/>
                        </a:lnSpc>
                      </a:pPr>
                      <a:r>
                        <a:rPr b="1" lang="en-IN" sz="1200" spc="-1" strike="noStrike">
                          <a:solidFill>
                            <a:srgbClr val="000000"/>
                          </a:solidFill>
                          <a:latin typeface="Verdana"/>
                        </a:rPr>
                        <a:t>Stores the 16-bit results of arithmetic and logic operations</a:t>
                      </a:r>
                      <a:endParaRPr b="0" lang="en-IN" sz="1200" spc="-1" strike="noStrike">
                        <a:latin typeface="Arial"/>
                      </a:endParaRPr>
                    </a:p>
                  </a:txBody>
                  <a:tcPr marL="91080" marR="91080">
                    <a:lnL w="12240">
                      <a:solidFill>
                        <a:srgbClr val="ffffff"/>
                      </a:solidFill>
                    </a:lnL>
                    <a:lnR w="12240">
                      <a:solidFill>
                        <a:srgbClr val="ffffff"/>
                      </a:solidFill>
                    </a:lnR>
                    <a:lnT w="12240">
                      <a:solidFill>
                        <a:srgbClr val="ffffff"/>
                      </a:solidFill>
                    </a:lnT>
                    <a:lnB w="12240">
                      <a:solidFill>
                        <a:srgbClr val="ffffff"/>
                      </a:solidFill>
                    </a:lnB>
                    <a:solidFill>
                      <a:srgbClr val="e8d0cf"/>
                    </a:solidFill>
                  </a:tcPr>
                </a:tc>
              </a:tr>
              <a:tr h="533160">
                <a:tc>
                  <a:txBody>
                    <a:bodyPr lIns="91080" rIns="91080"/>
                    <a:p>
                      <a:pPr algn="ctr">
                        <a:lnSpc>
                          <a:spcPct val="100000"/>
                        </a:lnSpc>
                      </a:pPr>
                      <a:r>
                        <a:rPr b="1" lang="en-IN" sz="1400" spc="-1" strike="noStrike">
                          <a:solidFill>
                            <a:srgbClr val="000000"/>
                          </a:solidFill>
                          <a:latin typeface="Verdana"/>
                        </a:rPr>
                        <a:t>AL</a:t>
                      </a:r>
                      <a:endParaRPr b="0" lang="en-IN" sz="1400" spc="-1" strike="noStrike">
                        <a:latin typeface="Arial"/>
                      </a:endParaRPr>
                    </a:p>
                  </a:txBody>
                  <a:tcPr marL="91080" marR="91080">
                    <a:lnL w="12240">
                      <a:solidFill>
                        <a:srgbClr val="ffffff"/>
                      </a:solidFill>
                    </a:lnL>
                    <a:lnR w="12240">
                      <a:solidFill>
                        <a:srgbClr val="ffffff"/>
                      </a:solidFill>
                    </a:lnR>
                    <a:lnT w="12240">
                      <a:solidFill>
                        <a:srgbClr val="ffffff"/>
                      </a:solidFill>
                    </a:lnT>
                    <a:lnB w="12240">
                      <a:solidFill>
                        <a:srgbClr val="ffffff"/>
                      </a:solidFill>
                    </a:lnB>
                    <a:solidFill>
                      <a:srgbClr val="f4e9e9"/>
                    </a:solidFill>
                  </a:tcPr>
                </a:tc>
                <a:tc>
                  <a:txBody>
                    <a:bodyPr lIns="91080" rIns="91080"/>
                    <a:p>
                      <a:pPr>
                        <a:lnSpc>
                          <a:spcPct val="100000"/>
                        </a:lnSpc>
                      </a:pPr>
                      <a:r>
                        <a:rPr b="1" lang="en-IN" sz="1400" spc="-1" strike="noStrike">
                          <a:solidFill>
                            <a:srgbClr val="000000"/>
                          </a:solidFill>
                          <a:latin typeface="Verdana"/>
                        </a:rPr>
                        <a:t>8-bit Accumulator</a:t>
                      </a:r>
                      <a:endParaRPr b="0" lang="en-IN" sz="1400" spc="-1" strike="noStrike">
                        <a:latin typeface="Arial"/>
                      </a:endParaRPr>
                    </a:p>
                    <a:p>
                      <a:pPr>
                        <a:lnSpc>
                          <a:spcPct val="100000"/>
                        </a:lnSpc>
                      </a:pPr>
                      <a:endParaRPr b="0" lang="en-IN" sz="1400" spc="-1" strike="noStrike">
                        <a:latin typeface="Arial"/>
                      </a:endParaRPr>
                    </a:p>
                  </a:txBody>
                  <a:tcPr marL="91080" marR="91080">
                    <a:lnL w="12240">
                      <a:solidFill>
                        <a:srgbClr val="ffffff"/>
                      </a:solidFill>
                    </a:lnL>
                    <a:lnR w="12240">
                      <a:solidFill>
                        <a:srgbClr val="ffffff"/>
                      </a:solidFill>
                    </a:lnR>
                    <a:lnT w="12240">
                      <a:solidFill>
                        <a:srgbClr val="ffffff"/>
                      </a:solidFill>
                    </a:lnT>
                    <a:lnB w="12240">
                      <a:solidFill>
                        <a:srgbClr val="ffffff"/>
                      </a:solidFill>
                    </a:lnB>
                    <a:solidFill>
                      <a:srgbClr val="f4e9e9"/>
                    </a:solidFill>
                  </a:tcPr>
                </a:tc>
                <a:tc>
                  <a:txBody>
                    <a:bodyPr lIns="91080" rIns="91080"/>
                    <a:p>
                      <a:pPr>
                        <a:lnSpc>
                          <a:spcPct val="100000"/>
                        </a:lnSpc>
                      </a:pPr>
                      <a:r>
                        <a:rPr b="1" lang="en-IN" sz="1200" spc="-1" strike="noStrike">
                          <a:solidFill>
                            <a:srgbClr val="000000"/>
                          </a:solidFill>
                          <a:latin typeface="Verdana"/>
                        </a:rPr>
                        <a:t>Stores the 8-bit results of arithmetic and logic operations</a:t>
                      </a:r>
                      <a:endParaRPr b="0" lang="en-IN" sz="1200" spc="-1" strike="noStrike">
                        <a:latin typeface="Arial"/>
                      </a:endParaRPr>
                    </a:p>
                  </a:txBody>
                  <a:tcPr marL="91080" marR="91080">
                    <a:lnL w="12240">
                      <a:solidFill>
                        <a:srgbClr val="ffffff"/>
                      </a:solidFill>
                    </a:lnL>
                    <a:lnR w="12240">
                      <a:solidFill>
                        <a:srgbClr val="ffffff"/>
                      </a:solidFill>
                    </a:lnR>
                    <a:lnT w="12240">
                      <a:solidFill>
                        <a:srgbClr val="ffffff"/>
                      </a:solidFill>
                    </a:lnT>
                    <a:lnB w="12240">
                      <a:solidFill>
                        <a:srgbClr val="ffffff"/>
                      </a:solidFill>
                    </a:lnB>
                    <a:solidFill>
                      <a:srgbClr val="f4e9e9"/>
                    </a:solidFill>
                  </a:tcPr>
                </a:tc>
              </a:tr>
              <a:tr h="609480">
                <a:tc>
                  <a:txBody>
                    <a:bodyPr lIns="91080" rIns="91080"/>
                    <a:p>
                      <a:pPr algn="ctr">
                        <a:lnSpc>
                          <a:spcPct val="100000"/>
                        </a:lnSpc>
                      </a:pPr>
                      <a:r>
                        <a:rPr b="1" lang="en-IN" sz="1400" spc="-1" strike="noStrike">
                          <a:solidFill>
                            <a:srgbClr val="000000"/>
                          </a:solidFill>
                          <a:latin typeface="Verdana"/>
                        </a:rPr>
                        <a:t>BX</a:t>
                      </a:r>
                      <a:endParaRPr b="0" lang="en-IN" sz="1400" spc="-1" strike="noStrike">
                        <a:latin typeface="Arial"/>
                      </a:endParaRPr>
                    </a:p>
                  </a:txBody>
                  <a:tcPr marL="91080" marR="91080">
                    <a:lnL w="12240">
                      <a:solidFill>
                        <a:srgbClr val="ffffff"/>
                      </a:solidFill>
                    </a:lnL>
                    <a:lnR w="12240">
                      <a:solidFill>
                        <a:srgbClr val="ffffff"/>
                      </a:solidFill>
                    </a:lnR>
                    <a:lnT w="12240">
                      <a:solidFill>
                        <a:srgbClr val="ffffff"/>
                      </a:solidFill>
                    </a:lnT>
                    <a:lnB w="12240">
                      <a:solidFill>
                        <a:srgbClr val="ffffff"/>
                      </a:solidFill>
                    </a:lnB>
                    <a:solidFill>
                      <a:srgbClr val="e8d0cf"/>
                    </a:solidFill>
                  </a:tcPr>
                </a:tc>
                <a:tc>
                  <a:txBody>
                    <a:bodyPr lIns="91080" rIns="91080"/>
                    <a:p>
                      <a:pPr>
                        <a:lnSpc>
                          <a:spcPct val="100000"/>
                        </a:lnSpc>
                      </a:pPr>
                      <a:r>
                        <a:rPr b="1" lang="en-IN" sz="1400" spc="-1" strike="noStrike">
                          <a:solidFill>
                            <a:srgbClr val="000000"/>
                          </a:solidFill>
                          <a:latin typeface="Verdana"/>
                        </a:rPr>
                        <a:t>Base register</a:t>
                      </a:r>
                      <a:endParaRPr b="0" lang="en-IN" sz="1400" spc="-1" strike="noStrike">
                        <a:latin typeface="Arial"/>
                      </a:endParaRPr>
                    </a:p>
                  </a:txBody>
                  <a:tcPr marL="91080" marR="91080">
                    <a:lnL w="12240">
                      <a:solidFill>
                        <a:srgbClr val="ffffff"/>
                      </a:solidFill>
                    </a:lnL>
                    <a:lnR w="12240">
                      <a:solidFill>
                        <a:srgbClr val="ffffff"/>
                      </a:solidFill>
                    </a:lnR>
                    <a:lnT w="12240">
                      <a:solidFill>
                        <a:srgbClr val="ffffff"/>
                      </a:solidFill>
                    </a:lnT>
                    <a:lnB w="12240">
                      <a:solidFill>
                        <a:srgbClr val="ffffff"/>
                      </a:solidFill>
                    </a:lnB>
                    <a:solidFill>
                      <a:srgbClr val="e8d0cf"/>
                    </a:solidFill>
                  </a:tcPr>
                </a:tc>
                <a:tc>
                  <a:txBody>
                    <a:bodyPr lIns="91080" rIns="91080"/>
                    <a:p>
                      <a:pPr>
                        <a:lnSpc>
                          <a:spcPct val="100000"/>
                        </a:lnSpc>
                      </a:pPr>
                      <a:r>
                        <a:rPr b="1" lang="en-IN" sz="1200" spc="-1" strike="noStrike">
                          <a:solidFill>
                            <a:srgbClr val="000000"/>
                          </a:solidFill>
                          <a:latin typeface="Verdana"/>
                        </a:rPr>
                        <a:t>Used to hold base value in base addressing mode to access memory data</a:t>
                      </a:r>
                      <a:endParaRPr b="0" lang="en-IN" sz="1200" spc="-1" strike="noStrike">
                        <a:latin typeface="Arial"/>
                      </a:endParaRPr>
                    </a:p>
                  </a:txBody>
                  <a:tcPr marL="91080" marR="91080">
                    <a:lnL w="12240">
                      <a:solidFill>
                        <a:srgbClr val="ffffff"/>
                      </a:solidFill>
                    </a:lnL>
                    <a:lnR w="12240">
                      <a:solidFill>
                        <a:srgbClr val="ffffff"/>
                      </a:solidFill>
                    </a:lnR>
                    <a:lnT w="12240">
                      <a:solidFill>
                        <a:srgbClr val="ffffff"/>
                      </a:solidFill>
                    </a:lnT>
                    <a:lnB w="12240">
                      <a:solidFill>
                        <a:srgbClr val="ffffff"/>
                      </a:solidFill>
                    </a:lnB>
                    <a:solidFill>
                      <a:srgbClr val="e8d0cf"/>
                    </a:solidFill>
                  </a:tcPr>
                </a:tc>
              </a:tr>
              <a:tr h="609480">
                <a:tc>
                  <a:txBody>
                    <a:bodyPr lIns="91080" rIns="91080"/>
                    <a:p>
                      <a:pPr algn="ctr">
                        <a:lnSpc>
                          <a:spcPct val="100000"/>
                        </a:lnSpc>
                      </a:pPr>
                      <a:r>
                        <a:rPr b="1" lang="en-IN" sz="1400" spc="-1" strike="noStrike">
                          <a:solidFill>
                            <a:srgbClr val="000000"/>
                          </a:solidFill>
                          <a:latin typeface="Verdana"/>
                        </a:rPr>
                        <a:t>CX</a:t>
                      </a:r>
                      <a:endParaRPr b="0" lang="en-IN" sz="1400" spc="-1" strike="noStrike">
                        <a:latin typeface="Arial"/>
                      </a:endParaRPr>
                    </a:p>
                  </a:txBody>
                  <a:tcPr marL="91080" marR="91080">
                    <a:lnL w="12240">
                      <a:solidFill>
                        <a:srgbClr val="ffffff"/>
                      </a:solidFill>
                    </a:lnL>
                    <a:lnR w="12240">
                      <a:solidFill>
                        <a:srgbClr val="ffffff"/>
                      </a:solidFill>
                    </a:lnR>
                    <a:lnT w="12240">
                      <a:solidFill>
                        <a:srgbClr val="ffffff"/>
                      </a:solidFill>
                    </a:lnT>
                    <a:lnB w="12240">
                      <a:solidFill>
                        <a:srgbClr val="ffffff"/>
                      </a:solidFill>
                    </a:lnB>
                    <a:solidFill>
                      <a:srgbClr val="f4e9e9"/>
                    </a:solidFill>
                  </a:tcPr>
                </a:tc>
                <a:tc>
                  <a:txBody>
                    <a:bodyPr lIns="91080" rIns="91080"/>
                    <a:p>
                      <a:pPr>
                        <a:lnSpc>
                          <a:spcPct val="100000"/>
                        </a:lnSpc>
                      </a:pPr>
                      <a:r>
                        <a:rPr b="1" lang="en-IN" sz="1400" spc="-1" strike="noStrike">
                          <a:solidFill>
                            <a:srgbClr val="000000"/>
                          </a:solidFill>
                          <a:latin typeface="Verdana"/>
                        </a:rPr>
                        <a:t>Count Register</a:t>
                      </a:r>
                      <a:endParaRPr b="0" lang="en-IN" sz="1400" spc="-1" strike="noStrike">
                        <a:latin typeface="Arial"/>
                      </a:endParaRPr>
                    </a:p>
                  </a:txBody>
                  <a:tcPr marL="91080" marR="91080">
                    <a:lnL w="12240">
                      <a:solidFill>
                        <a:srgbClr val="ffffff"/>
                      </a:solidFill>
                    </a:lnL>
                    <a:lnR w="12240">
                      <a:solidFill>
                        <a:srgbClr val="ffffff"/>
                      </a:solidFill>
                    </a:lnR>
                    <a:lnT w="12240">
                      <a:solidFill>
                        <a:srgbClr val="ffffff"/>
                      </a:solidFill>
                    </a:lnT>
                    <a:lnB w="12240">
                      <a:solidFill>
                        <a:srgbClr val="ffffff"/>
                      </a:solidFill>
                    </a:lnB>
                    <a:solidFill>
                      <a:srgbClr val="f4e9e9"/>
                    </a:solidFill>
                  </a:tcPr>
                </a:tc>
                <a:tc>
                  <a:txBody>
                    <a:bodyPr lIns="91080" rIns="91080"/>
                    <a:p>
                      <a:pPr>
                        <a:lnSpc>
                          <a:spcPct val="100000"/>
                        </a:lnSpc>
                      </a:pPr>
                      <a:r>
                        <a:rPr b="1" lang="en-IN" sz="1200" spc="-1" strike="noStrike">
                          <a:solidFill>
                            <a:srgbClr val="000000"/>
                          </a:solidFill>
                          <a:latin typeface="Verdana"/>
                        </a:rPr>
                        <a:t>Used to hold the count value in SHIFT, ROTATE and LOOP instructions</a:t>
                      </a:r>
                      <a:endParaRPr b="0" lang="en-IN" sz="1200" spc="-1" strike="noStrike">
                        <a:latin typeface="Arial"/>
                      </a:endParaRPr>
                    </a:p>
                  </a:txBody>
                  <a:tcPr marL="91080" marR="91080">
                    <a:lnL w="12240">
                      <a:solidFill>
                        <a:srgbClr val="ffffff"/>
                      </a:solidFill>
                    </a:lnL>
                    <a:lnR w="12240">
                      <a:solidFill>
                        <a:srgbClr val="ffffff"/>
                      </a:solidFill>
                    </a:lnR>
                    <a:lnT w="12240">
                      <a:solidFill>
                        <a:srgbClr val="ffffff"/>
                      </a:solidFill>
                    </a:lnT>
                    <a:lnB w="12240">
                      <a:solidFill>
                        <a:srgbClr val="ffffff"/>
                      </a:solidFill>
                    </a:lnB>
                    <a:solidFill>
                      <a:srgbClr val="f4e9e9"/>
                    </a:solidFill>
                  </a:tcPr>
                </a:tc>
              </a:tr>
              <a:tr h="609480">
                <a:tc>
                  <a:txBody>
                    <a:bodyPr lIns="91080" rIns="91080"/>
                    <a:p>
                      <a:pPr algn="ctr">
                        <a:lnSpc>
                          <a:spcPct val="100000"/>
                        </a:lnSpc>
                      </a:pPr>
                      <a:r>
                        <a:rPr b="1" lang="en-IN" sz="1400" spc="-1" strike="noStrike">
                          <a:solidFill>
                            <a:srgbClr val="000000"/>
                          </a:solidFill>
                          <a:latin typeface="Verdana"/>
                        </a:rPr>
                        <a:t>DX</a:t>
                      </a:r>
                      <a:endParaRPr b="0" lang="en-IN" sz="1400" spc="-1" strike="noStrike">
                        <a:latin typeface="Arial"/>
                      </a:endParaRPr>
                    </a:p>
                  </a:txBody>
                  <a:tcPr marL="91080" marR="91080">
                    <a:lnL w="12240">
                      <a:solidFill>
                        <a:srgbClr val="ffffff"/>
                      </a:solidFill>
                    </a:lnL>
                    <a:lnR w="12240">
                      <a:solidFill>
                        <a:srgbClr val="ffffff"/>
                      </a:solidFill>
                    </a:lnR>
                    <a:lnT w="12240">
                      <a:solidFill>
                        <a:srgbClr val="ffffff"/>
                      </a:solidFill>
                    </a:lnT>
                    <a:lnB w="12240">
                      <a:solidFill>
                        <a:srgbClr val="ffffff"/>
                      </a:solidFill>
                    </a:lnB>
                    <a:solidFill>
                      <a:srgbClr val="e8d0cf"/>
                    </a:solidFill>
                  </a:tcPr>
                </a:tc>
                <a:tc>
                  <a:txBody>
                    <a:bodyPr lIns="91080" rIns="91080"/>
                    <a:p>
                      <a:pPr>
                        <a:lnSpc>
                          <a:spcPct val="100000"/>
                        </a:lnSpc>
                      </a:pPr>
                      <a:r>
                        <a:rPr b="1" lang="en-IN" sz="1400" spc="-1" strike="noStrike">
                          <a:solidFill>
                            <a:srgbClr val="000000"/>
                          </a:solidFill>
                          <a:latin typeface="Verdana"/>
                        </a:rPr>
                        <a:t>Data Register</a:t>
                      </a:r>
                      <a:endParaRPr b="0" lang="en-IN" sz="1400" spc="-1" strike="noStrike">
                        <a:latin typeface="Arial"/>
                      </a:endParaRPr>
                    </a:p>
                  </a:txBody>
                  <a:tcPr marL="91080" marR="91080">
                    <a:lnL w="12240">
                      <a:solidFill>
                        <a:srgbClr val="ffffff"/>
                      </a:solidFill>
                    </a:lnL>
                    <a:lnR w="12240">
                      <a:solidFill>
                        <a:srgbClr val="ffffff"/>
                      </a:solidFill>
                    </a:lnR>
                    <a:lnT w="12240">
                      <a:solidFill>
                        <a:srgbClr val="ffffff"/>
                      </a:solidFill>
                    </a:lnT>
                    <a:lnB w="12240">
                      <a:solidFill>
                        <a:srgbClr val="ffffff"/>
                      </a:solidFill>
                    </a:lnB>
                    <a:solidFill>
                      <a:srgbClr val="e8d0cf"/>
                    </a:solidFill>
                  </a:tcPr>
                </a:tc>
                <a:tc>
                  <a:txBody>
                    <a:bodyPr lIns="91080" rIns="91080"/>
                    <a:p>
                      <a:pPr>
                        <a:lnSpc>
                          <a:spcPct val="100000"/>
                        </a:lnSpc>
                      </a:pPr>
                      <a:r>
                        <a:rPr b="1" lang="en-IN" sz="1200" spc="-1" strike="noStrike">
                          <a:solidFill>
                            <a:srgbClr val="000000"/>
                          </a:solidFill>
                          <a:latin typeface="Verdana"/>
                        </a:rPr>
                        <a:t>Used to hold data for multiplication and division operations</a:t>
                      </a:r>
                      <a:endParaRPr b="0" lang="en-IN" sz="1200" spc="-1" strike="noStrike">
                        <a:latin typeface="Arial"/>
                      </a:endParaRPr>
                    </a:p>
                  </a:txBody>
                  <a:tcPr marL="91080" marR="91080">
                    <a:lnL w="12240">
                      <a:solidFill>
                        <a:srgbClr val="ffffff"/>
                      </a:solidFill>
                    </a:lnL>
                    <a:lnR w="12240">
                      <a:solidFill>
                        <a:srgbClr val="ffffff"/>
                      </a:solidFill>
                    </a:lnR>
                    <a:lnT w="12240">
                      <a:solidFill>
                        <a:srgbClr val="ffffff"/>
                      </a:solidFill>
                    </a:lnT>
                    <a:lnB w="12240">
                      <a:solidFill>
                        <a:srgbClr val="ffffff"/>
                      </a:solidFill>
                    </a:lnB>
                    <a:solidFill>
                      <a:srgbClr val="e8d0cf"/>
                    </a:solidFill>
                  </a:tcPr>
                </a:tc>
              </a:tr>
              <a:tr h="609480">
                <a:tc>
                  <a:txBody>
                    <a:bodyPr lIns="91080" rIns="91080"/>
                    <a:p>
                      <a:pPr algn="ctr">
                        <a:lnSpc>
                          <a:spcPct val="100000"/>
                        </a:lnSpc>
                      </a:pPr>
                      <a:r>
                        <a:rPr b="1" lang="en-IN" sz="1400" spc="-1" strike="noStrike">
                          <a:solidFill>
                            <a:srgbClr val="000000"/>
                          </a:solidFill>
                          <a:latin typeface="Verdana"/>
                        </a:rPr>
                        <a:t>SP</a:t>
                      </a:r>
                      <a:endParaRPr b="0" lang="en-IN" sz="1400" spc="-1" strike="noStrike">
                        <a:latin typeface="Arial"/>
                      </a:endParaRPr>
                    </a:p>
                  </a:txBody>
                  <a:tcPr marL="91080" marR="91080">
                    <a:lnL w="12240">
                      <a:solidFill>
                        <a:srgbClr val="ffffff"/>
                      </a:solidFill>
                    </a:lnL>
                    <a:lnR w="12240">
                      <a:solidFill>
                        <a:srgbClr val="ffffff"/>
                      </a:solidFill>
                    </a:lnR>
                    <a:lnT w="12240">
                      <a:solidFill>
                        <a:srgbClr val="ffffff"/>
                      </a:solidFill>
                    </a:lnT>
                    <a:lnB w="12240">
                      <a:solidFill>
                        <a:srgbClr val="ffffff"/>
                      </a:solidFill>
                    </a:lnB>
                    <a:solidFill>
                      <a:srgbClr val="f4e9e9"/>
                    </a:solidFill>
                  </a:tcPr>
                </a:tc>
                <a:tc>
                  <a:txBody>
                    <a:bodyPr lIns="91080" rIns="91080"/>
                    <a:p>
                      <a:pPr>
                        <a:lnSpc>
                          <a:spcPct val="100000"/>
                        </a:lnSpc>
                      </a:pPr>
                      <a:r>
                        <a:rPr b="1" lang="en-IN" sz="1400" spc="-1" strike="noStrike">
                          <a:solidFill>
                            <a:srgbClr val="000000"/>
                          </a:solidFill>
                          <a:latin typeface="Verdana"/>
                        </a:rPr>
                        <a:t>Stack Pointer</a:t>
                      </a:r>
                      <a:endParaRPr b="0" lang="en-IN" sz="1400" spc="-1" strike="noStrike">
                        <a:latin typeface="Arial"/>
                      </a:endParaRPr>
                    </a:p>
                  </a:txBody>
                  <a:tcPr marL="91080" marR="91080">
                    <a:lnL w="12240">
                      <a:solidFill>
                        <a:srgbClr val="ffffff"/>
                      </a:solidFill>
                    </a:lnL>
                    <a:lnR w="12240">
                      <a:solidFill>
                        <a:srgbClr val="ffffff"/>
                      </a:solidFill>
                    </a:lnR>
                    <a:lnT w="12240">
                      <a:solidFill>
                        <a:srgbClr val="ffffff"/>
                      </a:solidFill>
                    </a:lnT>
                    <a:lnB w="12240">
                      <a:solidFill>
                        <a:srgbClr val="ffffff"/>
                      </a:solidFill>
                    </a:lnB>
                    <a:solidFill>
                      <a:srgbClr val="f4e9e9"/>
                    </a:solidFill>
                  </a:tcPr>
                </a:tc>
                <a:tc>
                  <a:txBody>
                    <a:bodyPr lIns="91080" rIns="91080"/>
                    <a:p>
                      <a:pPr>
                        <a:lnSpc>
                          <a:spcPct val="100000"/>
                        </a:lnSpc>
                      </a:pPr>
                      <a:r>
                        <a:rPr b="1" lang="en-IN" sz="1200" spc="-1" strike="noStrike">
                          <a:solidFill>
                            <a:srgbClr val="000000"/>
                          </a:solidFill>
                          <a:latin typeface="Verdana"/>
                        </a:rPr>
                        <a:t>Used to hold the offset address of top stack memory</a:t>
                      </a:r>
                      <a:endParaRPr b="0" lang="en-IN" sz="1200" spc="-1" strike="noStrike">
                        <a:latin typeface="Arial"/>
                      </a:endParaRPr>
                    </a:p>
                  </a:txBody>
                  <a:tcPr marL="91080" marR="91080">
                    <a:lnL w="12240">
                      <a:solidFill>
                        <a:srgbClr val="ffffff"/>
                      </a:solidFill>
                    </a:lnL>
                    <a:lnR w="12240">
                      <a:solidFill>
                        <a:srgbClr val="ffffff"/>
                      </a:solidFill>
                    </a:lnR>
                    <a:lnT w="12240">
                      <a:solidFill>
                        <a:srgbClr val="ffffff"/>
                      </a:solidFill>
                    </a:lnT>
                    <a:lnB w="12240">
                      <a:solidFill>
                        <a:srgbClr val="ffffff"/>
                      </a:solidFill>
                    </a:lnB>
                    <a:solidFill>
                      <a:srgbClr val="f4e9e9"/>
                    </a:solidFill>
                  </a:tcPr>
                </a:tc>
              </a:tr>
              <a:tr h="761760">
                <a:tc>
                  <a:txBody>
                    <a:bodyPr lIns="91080" rIns="91080"/>
                    <a:p>
                      <a:pPr algn="ctr">
                        <a:lnSpc>
                          <a:spcPct val="100000"/>
                        </a:lnSpc>
                      </a:pPr>
                      <a:r>
                        <a:rPr b="1" lang="en-IN" sz="1400" spc="-1" strike="noStrike">
                          <a:solidFill>
                            <a:srgbClr val="000000"/>
                          </a:solidFill>
                          <a:latin typeface="Verdana"/>
                        </a:rPr>
                        <a:t>BP</a:t>
                      </a:r>
                      <a:endParaRPr b="0" lang="en-IN" sz="1400" spc="-1" strike="noStrike">
                        <a:latin typeface="Arial"/>
                      </a:endParaRPr>
                    </a:p>
                  </a:txBody>
                  <a:tcPr marL="91080" marR="91080">
                    <a:lnL w="12240">
                      <a:solidFill>
                        <a:srgbClr val="ffffff"/>
                      </a:solidFill>
                    </a:lnL>
                    <a:lnR w="12240">
                      <a:solidFill>
                        <a:srgbClr val="ffffff"/>
                      </a:solidFill>
                    </a:lnR>
                    <a:lnT w="12240">
                      <a:solidFill>
                        <a:srgbClr val="ffffff"/>
                      </a:solidFill>
                    </a:lnT>
                    <a:lnB w="12240">
                      <a:solidFill>
                        <a:srgbClr val="ffffff"/>
                      </a:solidFill>
                    </a:lnB>
                    <a:solidFill>
                      <a:srgbClr val="e8d0cf"/>
                    </a:solidFill>
                  </a:tcPr>
                </a:tc>
                <a:tc>
                  <a:txBody>
                    <a:bodyPr lIns="91080" rIns="91080"/>
                    <a:p>
                      <a:pPr>
                        <a:lnSpc>
                          <a:spcPct val="100000"/>
                        </a:lnSpc>
                      </a:pPr>
                      <a:r>
                        <a:rPr b="1" lang="en-IN" sz="1400" spc="-1" strike="noStrike">
                          <a:solidFill>
                            <a:srgbClr val="000000"/>
                          </a:solidFill>
                          <a:latin typeface="Verdana"/>
                        </a:rPr>
                        <a:t>Base Pointer</a:t>
                      </a:r>
                      <a:endParaRPr b="0" lang="en-IN" sz="1400" spc="-1" strike="noStrike">
                        <a:latin typeface="Arial"/>
                      </a:endParaRPr>
                    </a:p>
                  </a:txBody>
                  <a:tcPr marL="91080" marR="91080">
                    <a:lnL w="12240">
                      <a:solidFill>
                        <a:srgbClr val="ffffff"/>
                      </a:solidFill>
                    </a:lnL>
                    <a:lnR w="12240">
                      <a:solidFill>
                        <a:srgbClr val="ffffff"/>
                      </a:solidFill>
                    </a:lnR>
                    <a:lnT w="12240">
                      <a:solidFill>
                        <a:srgbClr val="ffffff"/>
                      </a:solidFill>
                    </a:lnT>
                    <a:lnB w="12240">
                      <a:solidFill>
                        <a:srgbClr val="ffffff"/>
                      </a:solidFill>
                    </a:lnB>
                    <a:solidFill>
                      <a:srgbClr val="e8d0cf"/>
                    </a:solidFill>
                  </a:tcPr>
                </a:tc>
                <a:tc>
                  <a:txBody>
                    <a:bodyPr lIns="91080" rIns="91080"/>
                    <a:p>
                      <a:pPr>
                        <a:lnSpc>
                          <a:spcPct val="100000"/>
                        </a:lnSpc>
                      </a:pPr>
                      <a:r>
                        <a:rPr b="1" lang="en-IN" sz="1200" spc="-1" strike="noStrike">
                          <a:solidFill>
                            <a:srgbClr val="000000"/>
                          </a:solidFill>
                          <a:latin typeface="Verdana"/>
                        </a:rPr>
                        <a:t>Used to hold the base value in base addressing using SS register to access data from stack memory</a:t>
                      </a:r>
                      <a:endParaRPr b="0" lang="en-IN" sz="1200" spc="-1" strike="noStrike">
                        <a:latin typeface="Arial"/>
                      </a:endParaRPr>
                    </a:p>
                  </a:txBody>
                  <a:tcPr marL="91080" marR="91080">
                    <a:lnL w="12240">
                      <a:solidFill>
                        <a:srgbClr val="ffffff"/>
                      </a:solidFill>
                    </a:lnL>
                    <a:lnR w="12240">
                      <a:solidFill>
                        <a:srgbClr val="ffffff"/>
                      </a:solidFill>
                    </a:lnR>
                    <a:lnT w="12240">
                      <a:solidFill>
                        <a:srgbClr val="ffffff"/>
                      </a:solidFill>
                    </a:lnT>
                    <a:lnB w="12240">
                      <a:solidFill>
                        <a:srgbClr val="ffffff"/>
                      </a:solidFill>
                    </a:lnB>
                    <a:solidFill>
                      <a:srgbClr val="e8d0cf"/>
                    </a:solidFill>
                  </a:tcPr>
                </a:tc>
              </a:tr>
              <a:tr h="609480">
                <a:tc>
                  <a:txBody>
                    <a:bodyPr lIns="91080" rIns="91080"/>
                    <a:p>
                      <a:pPr algn="ctr">
                        <a:lnSpc>
                          <a:spcPct val="100000"/>
                        </a:lnSpc>
                      </a:pPr>
                      <a:r>
                        <a:rPr b="1" lang="en-IN" sz="1400" spc="-1" strike="noStrike">
                          <a:solidFill>
                            <a:srgbClr val="000000"/>
                          </a:solidFill>
                          <a:latin typeface="Verdana"/>
                        </a:rPr>
                        <a:t>SI</a:t>
                      </a:r>
                      <a:endParaRPr b="0" lang="en-IN" sz="1400" spc="-1" strike="noStrike">
                        <a:latin typeface="Arial"/>
                      </a:endParaRPr>
                    </a:p>
                  </a:txBody>
                  <a:tcPr marL="91080" marR="91080">
                    <a:lnL w="12240">
                      <a:solidFill>
                        <a:srgbClr val="ffffff"/>
                      </a:solidFill>
                    </a:lnL>
                    <a:lnR w="12240">
                      <a:solidFill>
                        <a:srgbClr val="ffffff"/>
                      </a:solidFill>
                    </a:lnR>
                    <a:lnT w="12240">
                      <a:solidFill>
                        <a:srgbClr val="ffffff"/>
                      </a:solidFill>
                    </a:lnT>
                    <a:lnB w="12240">
                      <a:solidFill>
                        <a:srgbClr val="ffffff"/>
                      </a:solidFill>
                    </a:lnB>
                    <a:solidFill>
                      <a:srgbClr val="f4e9e9"/>
                    </a:solidFill>
                  </a:tcPr>
                </a:tc>
                <a:tc>
                  <a:txBody>
                    <a:bodyPr lIns="91080" rIns="91080"/>
                    <a:p>
                      <a:pPr>
                        <a:lnSpc>
                          <a:spcPct val="100000"/>
                        </a:lnSpc>
                      </a:pPr>
                      <a:r>
                        <a:rPr b="1" lang="en-IN" sz="1400" spc="-1" strike="noStrike">
                          <a:solidFill>
                            <a:srgbClr val="000000"/>
                          </a:solidFill>
                          <a:latin typeface="Verdana"/>
                        </a:rPr>
                        <a:t>Source Index</a:t>
                      </a:r>
                      <a:endParaRPr b="0" lang="en-IN" sz="1400" spc="-1" strike="noStrike">
                        <a:latin typeface="Arial"/>
                      </a:endParaRPr>
                    </a:p>
                  </a:txBody>
                  <a:tcPr marL="91080" marR="91080">
                    <a:lnL w="12240">
                      <a:solidFill>
                        <a:srgbClr val="ffffff"/>
                      </a:solidFill>
                    </a:lnL>
                    <a:lnR w="12240">
                      <a:solidFill>
                        <a:srgbClr val="ffffff"/>
                      </a:solidFill>
                    </a:lnR>
                    <a:lnT w="12240">
                      <a:solidFill>
                        <a:srgbClr val="ffffff"/>
                      </a:solidFill>
                    </a:lnT>
                    <a:lnB w="12240">
                      <a:solidFill>
                        <a:srgbClr val="ffffff"/>
                      </a:solidFill>
                    </a:lnB>
                    <a:solidFill>
                      <a:srgbClr val="f4e9e9"/>
                    </a:solidFill>
                  </a:tcPr>
                </a:tc>
                <a:tc>
                  <a:txBody>
                    <a:bodyPr lIns="91080" rIns="91080"/>
                    <a:p>
                      <a:pPr>
                        <a:lnSpc>
                          <a:spcPct val="100000"/>
                        </a:lnSpc>
                      </a:pPr>
                      <a:r>
                        <a:rPr b="1" lang="en-IN" sz="1200" spc="-1" strike="noStrike">
                          <a:solidFill>
                            <a:srgbClr val="000000"/>
                          </a:solidFill>
                          <a:latin typeface="Verdana"/>
                        </a:rPr>
                        <a:t>Used to hold index value of source operand (data) for string instructions</a:t>
                      </a:r>
                      <a:endParaRPr b="0" lang="en-IN" sz="1200" spc="-1" strike="noStrike">
                        <a:latin typeface="Arial"/>
                      </a:endParaRPr>
                    </a:p>
                  </a:txBody>
                  <a:tcPr marL="91080" marR="91080">
                    <a:lnL w="12240">
                      <a:solidFill>
                        <a:srgbClr val="ffffff"/>
                      </a:solidFill>
                    </a:lnL>
                    <a:lnR w="12240">
                      <a:solidFill>
                        <a:srgbClr val="ffffff"/>
                      </a:solidFill>
                    </a:lnR>
                    <a:lnT w="12240">
                      <a:solidFill>
                        <a:srgbClr val="ffffff"/>
                      </a:solidFill>
                    </a:lnT>
                    <a:lnB w="12240">
                      <a:solidFill>
                        <a:srgbClr val="ffffff"/>
                      </a:solidFill>
                    </a:lnB>
                    <a:solidFill>
                      <a:srgbClr val="f4e9e9"/>
                    </a:solidFill>
                  </a:tcPr>
                </a:tc>
              </a:tr>
              <a:tr h="498240">
                <a:tc>
                  <a:txBody>
                    <a:bodyPr lIns="91080" rIns="91080"/>
                    <a:p>
                      <a:pPr algn="ctr">
                        <a:lnSpc>
                          <a:spcPct val="100000"/>
                        </a:lnSpc>
                      </a:pPr>
                      <a:r>
                        <a:rPr b="1" lang="en-IN" sz="1400" spc="-1" strike="noStrike">
                          <a:solidFill>
                            <a:srgbClr val="000000"/>
                          </a:solidFill>
                          <a:latin typeface="Verdana"/>
                        </a:rPr>
                        <a:t>DI</a:t>
                      </a:r>
                      <a:endParaRPr b="0" lang="en-IN" sz="1400" spc="-1" strike="noStrike">
                        <a:latin typeface="Arial"/>
                      </a:endParaRPr>
                    </a:p>
                  </a:txBody>
                  <a:tcPr marL="91080" marR="91080">
                    <a:lnL w="12240">
                      <a:solidFill>
                        <a:srgbClr val="ffffff"/>
                      </a:solidFill>
                    </a:lnL>
                    <a:lnR w="12240">
                      <a:solidFill>
                        <a:srgbClr val="ffffff"/>
                      </a:solidFill>
                    </a:lnR>
                    <a:lnT w="12240">
                      <a:solidFill>
                        <a:srgbClr val="ffffff"/>
                      </a:solidFill>
                    </a:lnT>
                    <a:lnB w="12240">
                      <a:solidFill>
                        <a:srgbClr val="ffffff"/>
                      </a:solidFill>
                    </a:lnB>
                    <a:solidFill>
                      <a:srgbClr val="e8d0cf"/>
                    </a:solidFill>
                  </a:tcPr>
                </a:tc>
                <a:tc>
                  <a:txBody>
                    <a:bodyPr lIns="91080" rIns="91080"/>
                    <a:p>
                      <a:pPr>
                        <a:lnSpc>
                          <a:spcPct val="100000"/>
                        </a:lnSpc>
                      </a:pPr>
                      <a:r>
                        <a:rPr b="1" lang="en-IN" sz="1400" spc="-1" strike="noStrike">
                          <a:solidFill>
                            <a:srgbClr val="000000"/>
                          </a:solidFill>
                          <a:latin typeface="Verdana"/>
                        </a:rPr>
                        <a:t>Data Index</a:t>
                      </a:r>
                      <a:endParaRPr b="0" lang="en-IN" sz="1400" spc="-1" strike="noStrike">
                        <a:latin typeface="Arial"/>
                      </a:endParaRPr>
                    </a:p>
                  </a:txBody>
                  <a:tcPr marL="91080" marR="91080">
                    <a:lnL w="12240">
                      <a:solidFill>
                        <a:srgbClr val="ffffff"/>
                      </a:solidFill>
                    </a:lnL>
                    <a:lnR w="12240">
                      <a:solidFill>
                        <a:srgbClr val="ffffff"/>
                      </a:solidFill>
                    </a:lnR>
                    <a:lnT w="12240">
                      <a:solidFill>
                        <a:srgbClr val="ffffff"/>
                      </a:solidFill>
                    </a:lnT>
                    <a:lnB w="12240">
                      <a:solidFill>
                        <a:srgbClr val="ffffff"/>
                      </a:solidFill>
                    </a:lnB>
                    <a:solidFill>
                      <a:srgbClr val="e8d0cf"/>
                    </a:solidFill>
                  </a:tcPr>
                </a:tc>
                <a:tc>
                  <a:txBody>
                    <a:bodyPr lIns="91080" rIns="91080"/>
                    <a:p>
                      <a:pPr>
                        <a:lnSpc>
                          <a:spcPct val="100000"/>
                        </a:lnSpc>
                      </a:pPr>
                      <a:r>
                        <a:rPr b="1" lang="en-IN" sz="1200" spc="-1" strike="noStrike">
                          <a:solidFill>
                            <a:srgbClr val="000000"/>
                          </a:solidFill>
                          <a:latin typeface="Verdana"/>
                        </a:rPr>
                        <a:t>Used to hold the index value of destination operand (data) for string operations</a:t>
                      </a:r>
                      <a:endParaRPr b="0" lang="en-IN" sz="1200" spc="-1" strike="noStrike">
                        <a:latin typeface="Arial"/>
                      </a:endParaRPr>
                    </a:p>
                  </a:txBody>
                  <a:tcPr marL="91080" marR="91080">
                    <a:lnL w="12240">
                      <a:solidFill>
                        <a:srgbClr val="ffffff"/>
                      </a:solidFill>
                    </a:lnL>
                    <a:lnR w="12240">
                      <a:solidFill>
                        <a:srgbClr val="ffffff"/>
                      </a:solidFill>
                    </a:lnR>
                    <a:lnT w="12240">
                      <a:solidFill>
                        <a:srgbClr val="ffffff"/>
                      </a:solidFill>
                    </a:lnT>
                    <a:lnB w="12240">
                      <a:solidFill>
                        <a:srgbClr val="ffffff"/>
                      </a:solidFill>
                    </a:lnB>
                    <a:solidFill>
                      <a:srgbClr val="e8d0cf"/>
                    </a:solidFill>
                  </a:tcPr>
                </a:tc>
              </a:tr>
            </a:tbl>
          </a:graphicData>
        </a:graphic>
      </p:graphicFrame>
      <p:sp>
        <p:nvSpPr>
          <p:cNvPr id="1557" name="CustomShape 5"/>
          <p:cNvSpPr/>
          <p:nvPr/>
        </p:nvSpPr>
        <p:spPr>
          <a:xfrm>
            <a:off x="5113440" y="169920"/>
            <a:ext cx="3837240" cy="333720"/>
          </a:xfrm>
          <a:prstGeom prst="rect">
            <a:avLst/>
          </a:prstGeom>
          <a:noFill/>
          <a:ln>
            <a:noFill/>
          </a:ln>
        </p:spPr>
        <p:style>
          <a:lnRef idx="0"/>
          <a:fillRef idx="0"/>
          <a:effectRef idx="0"/>
          <a:fontRef idx="minor"/>
        </p:style>
        <p:txBody>
          <a:bodyPr wrap="none" lIns="90000" rIns="90000" tIns="45000" bIns="45000"/>
          <a:p>
            <a:pPr>
              <a:lnSpc>
                <a:spcPct val="100000"/>
              </a:lnSpc>
            </a:pPr>
            <a:r>
              <a:rPr b="1" lang="en-IN" sz="1600" spc="-1" strike="noStrike">
                <a:solidFill>
                  <a:srgbClr val="000000"/>
                </a:solidFill>
                <a:latin typeface="Verdana"/>
              </a:rPr>
              <a:t>Registers and Special Functions</a:t>
            </a:r>
            <a:endParaRPr b="0" lang="en-IN" sz="1600" spc="-1" strike="noStrike">
              <a:latin typeface="Arial"/>
            </a:endParaRPr>
          </a:p>
        </p:txBody>
      </p:sp>
    </p:spTree>
  </p:cSld>
  <mc:AlternateContent>
    <mc:Choice Requires="p14">
      <p:transition p14:dur="10"/>
    </mc:Choice>
    <mc:Fallback>
      <p:transition/>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8" name="TextShape 1"/>
          <p:cNvSpPr txBox="1"/>
          <p:nvPr/>
        </p:nvSpPr>
        <p:spPr>
          <a:xfrm>
            <a:off x="685800" y="2130480"/>
            <a:ext cx="7772040" cy="1469520"/>
          </a:xfrm>
          <a:prstGeom prst="rect">
            <a:avLst/>
          </a:prstGeom>
          <a:noFill/>
          <a:ln>
            <a:noFill/>
          </a:ln>
        </p:spPr>
        <p:txBody>
          <a:bodyPr anchor="ctr">
            <a:normAutofit fontScale="78000"/>
          </a:bodyPr>
          <a:p>
            <a:pPr>
              <a:lnSpc>
                <a:spcPct val="100000"/>
              </a:lnSpc>
            </a:pPr>
            <a:r>
              <a:rPr b="1" lang="en-US" sz="3600" spc="-1" strike="noStrike">
                <a:solidFill>
                  <a:srgbClr val="ff0066"/>
                </a:solidFill>
                <a:latin typeface="Octapost NBP"/>
                <a:ea typeface="Verdana"/>
              </a:rPr>
              <a:t>ADDRESSING MODES</a:t>
            </a:r>
            <a:br/>
            <a:r>
              <a:rPr b="1" lang="en-US" sz="3600" spc="-1" strike="noStrike">
                <a:solidFill>
                  <a:srgbClr val="ff0066"/>
                </a:solidFill>
                <a:latin typeface="Octapost NBP"/>
                <a:ea typeface="Verdana"/>
              </a:rPr>
              <a:t>                     &amp;</a:t>
            </a:r>
            <a:br/>
            <a:r>
              <a:rPr b="1" lang="en-US" sz="3600" spc="-1" strike="noStrike">
                <a:solidFill>
                  <a:srgbClr val="ff0066"/>
                </a:solidFill>
                <a:latin typeface="Octapost NBP"/>
                <a:ea typeface="Verdana"/>
              </a:rPr>
              <a:t>Instruction set</a:t>
            </a:r>
            <a:endParaRPr b="0" lang="en-US" sz="3600" spc="-1" strike="noStrike">
              <a:solidFill>
                <a:srgbClr val="000000"/>
              </a:solidFill>
              <a:latin typeface="Verdana"/>
            </a:endParaRPr>
          </a:p>
        </p:txBody>
      </p:sp>
    </p:spTree>
  </p:cSld>
  <p:transition>
    <p:split dir="out" orient="vert"/>
  </p:transition>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9" name="TextShape 1"/>
          <p:cNvSpPr txBox="1"/>
          <p:nvPr/>
        </p:nvSpPr>
        <p:spPr>
          <a:xfrm>
            <a:off x="2895480" y="110880"/>
            <a:ext cx="6019560" cy="487080"/>
          </a:xfrm>
          <a:prstGeom prst="rect">
            <a:avLst/>
          </a:prstGeom>
          <a:noFill/>
          <a:ln>
            <a:noFill/>
          </a:ln>
        </p:spPr>
        <p:txBody>
          <a:bodyPr anchor="ctr"/>
          <a:p>
            <a:pPr>
              <a:lnSpc>
                <a:spcPct val="100000"/>
              </a:lnSpc>
            </a:pPr>
            <a:r>
              <a:rPr b="1" lang="en-US" sz="2000" spc="-1" strike="noStrike">
                <a:solidFill>
                  <a:srgbClr val="ff0066"/>
                </a:solidFill>
                <a:latin typeface="Verdana"/>
                <a:ea typeface="Verdana"/>
              </a:rPr>
              <a:t>Introduction</a:t>
            </a:r>
            <a:endParaRPr b="0" lang="en-US" sz="2000" spc="-1" strike="noStrike">
              <a:solidFill>
                <a:srgbClr val="000000"/>
              </a:solidFill>
              <a:latin typeface="Verdana"/>
            </a:endParaRPr>
          </a:p>
        </p:txBody>
      </p:sp>
      <p:sp>
        <p:nvSpPr>
          <p:cNvPr id="1560" name="TextShape 2"/>
          <p:cNvSpPr txBox="1"/>
          <p:nvPr/>
        </p:nvSpPr>
        <p:spPr>
          <a:xfrm>
            <a:off x="6553080" y="6356520"/>
            <a:ext cx="2133360" cy="364680"/>
          </a:xfrm>
          <a:prstGeom prst="rect">
            <a:avLst/>
          </a:prstGeom>
          <a:noFill/>
          <a:ln>
            <a:noFill/>
          </a:ln>
        </p:spPr>
        <p:txBody>
          <a:bodyPr anchor="ctr"/>
          <a:p>
            <a:pPr algn="r">
              <a:lnSpc>
                <a:spcPct val="100000"/>
              </a:lnSpc>
            </a:pPr>
            <a:fld id="{17E18795-7242-4D48-8DBA-74E371452AD0}" type="slidenum">
              <a:rPr b="0" lang="en-IN" sz="1200" spc="-1" strike="noStrike">
                <a:solidFill>
                  <a:srgbClr val="8b8b8b"/>
                </a:solidFill>
                <a:latin typeface="Verdana"/>
                <a:ea typeface="Verdana"/>
              </a:rPr>
              <a:t>97</a:t>
            </a:fld>
            <a:endParaRPr b="0" lang="en-IN" sz="1200" spc="-1" strike="noStrike">
              <a:latin typeface="Times New Roman"/>
            </a:endParaRPr>
          </a:p>
        </p:txBody>
      </p:sp>
      <p:sp>
        <p:nvSpPr>
          <p:cNvPr id="1561" name="CustomShape 3"/>
          <p:cNvSpPr/>
          <p:nvPr/>
        </p:nvSpPr>
        <p:spPr>
          <a:xfrm>
            <a:off x="62640" y="65880"/>
            <a:ext cx="2437920" cy="577080"/>
          </a:xfrm>
          <a:prstGeom prst="rect">
            <a:avLst/>
          </a:prstGeom>
          <a:noFill/>
          <a:ln>
            <a:noFill/>
          </a:ln>
        </p:spPr>
        <p:style>
          <a:lnRef idx="0"/>
          <a:fillRef idx="0"/>
          <a:effectRef idx="0"/>
          <a:fontRef idx="minor"/>
        </p:style>
        <p:txBody>
          <a:bodyPr lIns="90000" rIns="90000" tIns="45000" bIns="45000"/>
          <a:p>
            <a:pPr algn="ctr">
              <a:lnSpc>
                <a:spcPct val="100000"/>
              </a:lnSpc>
            </a:pPr>
            <a:r>
              <a:rPr b="1" lang="en-IN" sz="1600" spc="-1" strike="noStrike">
                <a:solidFill>
                  <a:srgbClr val="000000"/>
                </a:solidFill>
                <a:latin typeface="Octapost NBP"/>
              </a:rPr>
              <a:t>8086 Microprocessor</a:t>
            </a:r>
            <a:endParaRPr b="0" lang="en-IN" sz="1600" spc="-1" strike="noStrike">
              <a:latin typeface="Arial"/>
            </a:endParaRPr>
          </a:p>
        </p:txBody>
      </p:sp>
      <p:pic>
        <p:nvPicPr>
          <p:cNvPr id="1562" name="Picture 2" descr=""/>
          <p:cNvPicPr/>
          <p:nvPr/>
        </p:nvPicPr>
        <p:blipFill>
          <a:blip r:embed="rId1"/>
          <a:stretch/>
        </p:blipFill>
        <p:spPr>
          <a:xfrm>
            <a:off x="139680" y="1239840"/>
            <a:ext cx="4722480" cy="3941280"/>
          </a:xfrm>
          <a:prstGeom prst="rect">
            <a:avLst/>
          </a:prstGeom>
          <a:ln>
            <a:noFill/>
          </a:ln>
        </p:spPr>
      </p:pic>
      <p:sp>
        <p:nvSpPr>
          <p:cNvPr id="1563" name="CustomShape 4"/>
          <p:cNvSpPr/>
          <p:nvPr/>
        </p:nvSpPr>
        <p:spPr>
          <a:xfrm>
            <a:off x="228600" y="1458000"/>
            <a:ext cx="1599840" cy="372348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1564" name="CustomShape 5"/>
          <p:cNvSpPr/>
          <p:nvPr/>
        </p:nvSpPr>
        <p:spPr>
          <a:xfrm>
            <a:off x="239040" y="3454920"/>
            <a:ext cx="1599840" cy="15192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1565" name="CustomShape 6"/>
          <p:cNvSpPr/>
          <p:nvPr/>
        </p:nvSpPr>
        <p:spPr>
          <a:xfrm>
            <a:off x="5014800" y="915840"/>
            <a:ext cx="3976560" cy="729720"/>
          </a:xfrm>
          <a:prstGeom prst="rect">
            <a:avLst/>
          </a:prstGeom>
          <a:noFill/>
          <a:ln>
            <a:solidFill>
              <a:srgbClr val="ff0000"/>
            </a:solidFill>
          </a:ln>
        </p:spPr>
        <p:style>
          <a:lnRef idx="0"/>
          <a:fillRef idx="0"/>
          <a:effectRef idx="0"/>
          <a:fontRef idx="minor"/>
        </p:style>
        <p:txBody>
          <a:bodyPr lIns="90000" rIns="90000" tIns="45000" bIns="45000"/>
          <a:p>
            <a:pPr algn="ctr">
              <a:lnSpc>
                <a:spcPct val="100000"/>
              </a:lnSpc>
            </a:pPr>
            <a:r>
              <a:rPr b="1" lang="en-IN" sz="1400" spc="-1" strike="noStrike">
                <a:solidFill>
                  <a:srgbClr val="0070c0"/>
                </a:solidFill>
                <a:latin typeface="Verdana"/>
              </a:rPr>
              <a:t>Program</a:t>
            </a:r>
            <a:r>
              <a:rPr b="0" lang="en-IN" sz="1400" spc="-1" strike="noStrike">
                <a:solidFill>
                  <a:srgbClr val="0070c0"/>
                </a:solidFill>
                <a:latin typeface="Verdana"/>
              </a:rPr>
              <a:t> </a:t>
            </a:r>
            <a:endParaRPr b="0" lang="en-IN" sz="1400" spc="-1" strike="noStrike">
              <a:latin typeface="Arial"/>
            </a:endParaRPr>
          </a:p>
          <a:p>
            <a:pPr algn="ctr">
              <a:lnSpc>
                <a:spcPct val="100000"/>
              </a:lnSpc>
            </a:pPr>
            <a:r>
              <a:rPr b="1" lang="en-IN" sz="1400" spc="-1" strike="noStrike">
                <a:solidFill>
                  <a:srgbClr val="000000"/>
                </a:solidFill>
                <a:latin typeface="Verdana"/>
              </a:rPr>
              <a:t>A set of instructions written to solve a problem.</a:t>
            </a:r>
            <a:endParaRPr b="0" lang="en-IN" sz="1400" spc="-1" strike="noStrike">
              <a:latin typeface="Arial"/>
            </a:endParaRPr>
          </a:p>
        </p:txBody>
      </p:sp>
      <p:sp>
        <p:nvSpPr>
          <p:cNvPr id="1566" name="CustomShape 7"/>
          <p:cNvSpPr/>
          <p:nvPr/>
        </p:nvSpPr>
        <p:spPr>
          <a:xfrm>
            <a:off x="5014800" y="1865160"/>
            <a:ext cx="3976560" cy="942840"/>
          </a:xfrm>
          <a:prstGeom prst="rect">
            <a:avLst/>
          </a:prstGeom>
          <a:noFill/>
          <a:ln>
            <a:solidFill>
              <a:srgbClr val="ff0000"/>
            </a:solidFill>
          </a:ln>
        </p:spPr>
        <p:style>
          <a:lnRef idx="0"/>
          <a:fillRef idx="0"/>
          <a:effectRef idx="0"/>
          <a:fontRef idx="minor"/>
        </p:style>
        <p:txBody>
          <a:bodyPr lIns="90000" rIns="90000" tIns="45000" bIns="45000"/>
          <a:p>
            <a:pPr algn="ctr">
              <a:lnSpc>
                <a:spcPct val="100000"/>
              </a:lnSpc>
            </a:pPr>
            <a:r>
              <a:rPr b="1" lang="en-IN" sz="1400" spc="-1" strike="noStrike">
                <a:solidFill>
                  <a:srgbClr val="0070c0"/>
                </a:solidFill>
                <a:latin typeface="Verdana"/>
                <a:ea typeface="Verdana"/>
              </a:rPr>
              <a:t>Instruction</a:t>
            </a:r>
            <a:endParaRPr b="0" lang="en-IN" sz="1400" spc="-1" strike="noStrike">
              <a:latin typeface="Arial"/>
            </a:endParaRPr>
          </a:p>
          <a:p>
            <a:pPr algn="ctr">
              <a:lnSpc>
                <a:spcPct val="100000"/>
              </a:lnSpc>
            </a:pPr>
            <a:r>
              <a:rPr b="1" lang="en-IN" sz="1400" spc="-1" strike="noStrike">
                <a:solidFill>
                  <a:srgbClr val="000000"/>
                </a:solidFill>
                <a:latin typeface="Verdana"/>
                <a:ea typeface="Verdana"/>
              </a:rPr>
              <a:t>Directions which a microprocessor follows to execute a task or part of a task.</a:t>
            </a:r>
            <a:endParaRPr b="0" lang="en-IN" sz="1400" spc="-1" strike="noStrike">
              <a:latin typeface="Arial"/>
            </a:endParaRPr>
          </a:p>
        </p:txBody>
      </p:sp>
      <p:sp>
        <p:nvSpPr>
          <p:cNvPr id="1567" name="CustomShape 8"/>
          <p:cNvSpPr/>
          <p:nvPr/>
        </p:nvSpPr>
        <p:spPr>
          <a:xfrm>
            <a:off x="5790600" y="3264120"/>
            <a:ext cx="2160720" cy="303480"/>
          </a:xfrm>
          <a:prstGeom prst="rect">
            <a:avLst/>
          </a:prstGeom>
          <a:solidFill>
            <a:srgbClr val="ffff00"/>
          </a:solidFill>
          <a:ln>
            <a:noFill/>
          </a:ln>
        </p:spPr>
        <p:style>
          <a:lnRef idx="0"/>
          <a:fillRef idx="0"/>
          <a:effectRef idx="0"/>
          <a:fontRef idx="minor"/>
        </p:style>
        <p:txBody>
          <a:bodyPr wrap="none" lIns="90000" rIns="90000" tIns="45000" bIns="45000"/>
          <a:p>
            <a:pPr>
              <a:lnSpc>
                <a:spcPct val="100000"/>
              </a:lnSpc>
            </a:pPr>
            <a:r>
              <a:rPr b="1" lang="en-IN" sz="1400" spc="-1" strike="noStrike">
                <a:solidFill>
                  <a:srgbClr val="cc0099"/>
                </a:solidFill>
                <a:latin typeface="Verdana"/>
              </a:rPr>
              <a:t>Computer language</a:t>
            </a:r>
            <a:endParaRPr b="0" lang="en-IN" sz="1400" spc="-1" strike="noStrike">
              <a:latin typeface="Arial"/>
            </a:endParaRPr>
          </a:p>
        </p:txBody>
      </p:sp>
      <p:sp>
        <p:nvSpPr>
          <p:cNvPr id="1568" name="CustomShape 9"/>
          <p:cNvSpPr/>
          <p:nvPr/>
        </p:nvSpPr>
        <p:spPr>
          <a:xfrm>
            <a:off x="5029200" y="4183560"/>
            <a:ext cx="1239120" cy="303480"/>
          </a:xfrm>
          <a:prstGeom prst="rect">
            <a:avLst/>
          </a:prstGeom>
          <a:solidFill>
            <a:srgbClr val="ffff00"/>
          </a:solidFill>
          <a:ln>
            <a:noFill/>
          </a:ln>
        </p:spPr>
        <p:style>
          <a:lnRef idx="0"/>
          <a:fillRef idx="0"/>
          <a:effectRef idx="0"/>
          <a:fontRef idx="minor"/>
        </p:style>
        <p:txBody>
          <a:bodyPr wrap="none" lIns="90000" rIns="90000" tIns="45000" bIns="45000"/>
          <a:p>
            <a:pPr>
              <a:lnSpc>
                <a:spcPct val="100000"/>
              </a:lnSpc>
            </a:pPr>
            <a:r>
              <a:rPr b="1" lang="en-IN" sz="1400" spc="-1" strike="noStrike">
                <a:solidFill>
                  <a:srgbClr val="cc0099"/>
                </a:solidFill>
                <a:latin typeface="Verdana"/>
              </a:rPr>
              <a:t>High Level</a:t>
            </a:r>
            <a:endParaRPr b="0" lang="en-IN" sz="1400" spc="-1" strike="noStrike">
              <a:latin typeface="Arial"/>
            </a:endParaRPr>
          </a:p>
        </p:txBody>
      </p:sp>
      <p:sp>
        <p:nvSpPr>
          <p:cNvPr id="1569" name="CustomShape 10"/>
          <p:cNvSpPr/>
          <p:nvPr/>
        </p:nvSpPr>
        <p:spPr>
          <a:xfrm>
            <a:off x="7545960" y="4183560"/>
            <a:ext cx="1176120" cy="303480"/>
          </a:xfrm>
          <a:prstGeom prst="rect">
            <a:avLst/>
          </a:prstGeom>
          <a:solidFill>
            <a:srgbClr val="ffff00"/>
          </a:solidFill>
          <a:ln>
            <a:noFill/>
          </a:ln>
        </p:spPr>
        <p:style>
          <a:lnRef idx="0"/>
          <a:fillRef idx="0"/>
          <a:effectRef idx="0"/>
          <a:fontRef idx="minor"/>
        </p:style>
        <p:txBody>
          <a:bodyPr wrap="none" lIns="90000" rIns="90000" tIns="45000" bIns="45000"/>
          <a:p>
            <a:pPr>
              <a:lnSpc>
                <a:spcPct val="100000"/>
              </a:lnSpc>
            </a:pPr>
            <a:r>
              <a:rPr b="1" lang="en-IN" sz="1400" spc="-1" strike="noStrike">
                <a:solidFill>
                  <a:srgbClr val="cc0099"/>
                </a:solidFill>
                <a:latin typeface="Verdana"/>
              </a:rPr>
              <a:t>Low Level</a:t>
            </a:r>
            <a:endParaRPr b="0" lang="en-IN" sz="1400" spc="-1" strike="noStrike">
              <a:latin typeface="Arial"/>
            </a:endParaRPr>
          </a:p>
        </p:txBody>
      </p:sp>
      <p:sp>
        <p:nvSpPr>
          <p:cNvPr id="1570" name="CustomShape 11"/>
          <p:cNvSpPr/>
          <p:nvPr/>
        </p:nvSpPr>
        <p:spPr>
          <a:xfrm>
            <a:off x="3959280" y="5220720"/>
            <a:ext cx="2063160" cy="303480"/>
          </a:xfrm>
          <a:prstGeom prst="rect">
            <a:avLst/>
          </a:prstGeom>
          <a:solidFill>
            <a:srgbClr val="ffff00"/>
          </a:solidFill>
          <a:ln>
            <a:noFill/>
          </a:ln>
        </p:spPr>
        <p:style>
          <a:lnRef idx="0"/>
          <a:fillRef idx="0"/>
          <a:effectRef idx="0"/>
          <a:fontRef idx="minor"/>
        </p:style>
        <p:txBody>
          <a:bodyPr wrap="none" lIns="90000" rIns="90000" tIns="45000" bIns="45000"/>
          <a:p>
            <a:pPr>
              <a:lnSpc>
                <a:spcPct val="100000"/>
              </a:lnSpc>
            </a:pPr>
            <a:r>
              <a:rPr b="1" lang="en-IN" sz="1400" spc="-1" strike="noStrike">
                <a:solidFill>
                  <a:srgbClr val="cc0099"/>
                </a:solidFill>
                <a:latin typeface="Verdana"/>
              </a:rPr>
              <a:t>Machine Language</a:t>
            </a:r>
            <a:endParaRPr b="0" lang="en-IN" sz="1400" spc="-1" strike="noStrike">
              <a:latin typeface="Arial"/>
            </a:endParaRPr>
          </a:p>
        </p:txBody>
      </p:sp>
      <p:sp>
        <p:nvSpPr>
          <p:cNvPr id="1571" name="CustomShape 12"/>
          <p:cNvSpPr/>
          <p:nvPr/>
        </p:nvSpPr>
        <p:spPr>
          <a:xfrm>
            <a:off x="6628680" y="5223600"/>
            <a:ext cx="2189880" cy="303480"/>
          </a:xfrm>
          <a:prstGeom prst="rect">
            <a:avLst/>
          </a:prstGeom>
          <a:solidFill>
            <a:srgbClr val="ffff00"/>
          </a:solidFill>
          <a:ln>
            <a:noFill/>
          </a:ln>
        </p:spPr>
        <p:style>
          <a:lnRef idx="0"/>
          <a:fillRef idx="0"/>
          <a:effectRef idx="0"/>
          <a:fontRef idx="minor"/>
        </p:style>
        <p:txBody>
          <a:bodyPr wrap="none" lIns="90000" rIns="90000" tIns="45000" bIns="45000"/>
          <a:p>
            <a:pPr>
              <a:lnSpc>
                <a:spcPct val="100000"/>
              </a:lnSpc>
            </a:pPr>
            <a:r>
              <a:rPr b="1" lang="en-IN" sz="1400" spc="-1" strike="noStrike">
                <a:solidFill>
                  <a:srgbClr val="cc0099"/>
                </a:solidFill>
                <a:latin typeface="Verdana"/>
              </a:rPr>
              <a:t>Assembly Language</a:t>
            </a:r>
            <a:endParaRPr b="0" lang="en-IN" sz="1400" spc="-1" strike="noStrike">
              <a:latin typeface="Arial"/>
            </a:endParaRPr>
          </a:p>
        </p:txBody>
      </p:sp>
      <p:sp>
        <p:nvSpPr>
          <p:cNvPr id="1572" name="CustomShape 13"/>
          <p:cNvSpPr/>
          <p:nvPr/>
        </p:nvSpPr>
        <p:spPr>
          <a:xfrm>
            <a:off x="3962520" y="5664960"/>
            <a:ext cx="1980720" cy="303480"/>
          </a:xfrm>
          <a:prstGeom prst="rect">
            <a:avLst/>
          </a:prstGeom>
          <a:noFill/>
          <a:ln>
            <a:noFill/>
          </a:ln>
        </p:spPr>
        <p:style>
          <a:lnRef idx="0"/>
          <a:fillRef idx="0"/>
          <a:effectRef idx="0"/>
          <a:fontRef idx="minor"/>
        </p:style>
        <p:txBody>
          <a:bodyPr lIns="90000" rIns="90000" tIns="45000" bIns="45000"/>
          <a:p>
            <a:pPr>
              <a:lnSpc>
                <a:spcPct val="100000"/>
              </a:lnSpc>
            </a:pPr>
            <a:r>
              <a:rPr b="1" lang="en-IN" sz="1400" spc="-1" strike="noStrike">
                <a:solidFill>
                  <a:srgbClr val="000000"/>
                </a:solidFill>
                <a:latin typeface="Wingdings 2"/>
              </a:rPr>
              <a:t></a:t>
            </a:r>
            <a:r>
              <a:rPr b="1" lang="en-IN" sz="1400" spc="-1" strike="noStrike">
                <a:solidFill>
                  <a:srgbClr val="000000"/>
                </a:solidFill>
                <a:latin typeface="Agency FB"/>
              </a:rPr>
              <a:t> </a:t>
            </a:r>
            <a:r>
              <a:rPr b="1" lang="en-IN" sz="1400" spc="-1" strike="noStrike">
                <a:solidFill>
                  <a:srgbClr val="000000"/>
                </a:solidFill>
                <a:latin typeface="Verdana"/>
              </a:rPr>
              <a:t>Binary bits</a:t>
            </a:r>
            <a:endParaRPr b="0" lang="en-IN" sz="1400" spc="-1" strike="noStrike">
              <a:latin typeface="Arial"/>
            </a:endParaRPr>
          </a:p>
        </p:txBody>
      </p:sp>
      <p:sp>
        <p:nvSpPr>
          <p:cNvPr id="1573" name="CustomShape 14"/>
          <p:cNvSpPr/>
          <p:nvPr/>
        </p:nvSpPr>
        <p:spPr>
          <a:xfrm>
            <a:off x="6553080" y="5662080"/>
            <a:ext cx="2437920" cy="106452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0000"/>
              </a:buClr>
              <a:buFont typeface="Wingdings 2" charset="2"/>
              <a:buChar char=""/>
            </a:pPr>
            <a:r>
              <a:rPr b="1" lang="en-IN" sz="1400" spc="-1" strike="noStrike">
                <a:solidFill>
                  <a:srgbClr val="000000"/>
                </a:solidFill>
                <a:latin typeface="Verdana"/>
              </a:rPr>
              <a:t>English Alphabets</a:t>
            </a:r>
            <a:endParaRPr b="0" lang="en-IN" sz="1400" spc="-1" strike="noStrike">
              <a:latin typeface="Arial"/>
            </a:endParaRPr>
          </a:p>
          <a:p>
            <a:pPr marL="285840" indent="-285480">
              <a:lnSpc>
                <a:spcPct val="100000"/>
              </a:lnSpc>
              <a:buClr>
                <a:srgbClr val="000000"/>
              </a:buClr>
              <a:buFont typeface="Wingdings 2" charset="2"/>
              <a:buChar char=""/>
            </a:pPr>
            <a:r>
              <a:rPr b="1" lang="en-IN" sz="1400" spc="-1" strike="noStrike">
                <a:solidFill>
                  <a:srgbClr val="000000"/>
                </a:solidFill>
                <a:latin typeface="Verdana"/>
              </a:rPr>
              <a:t>‘</a:t>
            </a:r>
            <a:r>
              <a:rPr b="1" lang="en-IN" sz="1400" spc="-1" strike="noStrike">
                <a:solidFill>
                  <a:srgbClr val="000000"/>
                </a:solidFill>
                <a:latin typeface="Verdana"/>
              </a:rPr>
              <a:t>Mnemonics’</a:t>
            </a:r>
            <a:endParaRPr b="0" lang="en-IN" sz="1400" spc="-1" strike="noStrike">
              <a:latin typeface="Arial"/>
            </a:endParaRPr>
          </a:p>
          <a:p>
            <a:pPr marL="285840" indent="-285480">
              <a:lnSpc>
                <a:spcPct val="100000"/>
              </a:lnSpc>
              <a:buClr>
                <a:srgbClr val="000000"/>
              </a:buClr>
              <a:buFont typeface="Wingdings 2" charset="2"/>
              <a:buChar char=""/>
            </a:pPr>
            <a:r>
              <a:rPr b="1" lang="en-IN" sz="1400" spc="-1" strike="noStrike">
                <a:solidFill>
                  <a:srgbClr val="000000"/>
                </a:solidFill>
                <a:latin typeface="Verdana"/>
              </a:rPr>
              <a:t>Assembler </a:t>
            </a:r>
            <a:r>
              <a:rPr b="1" lang="en-IN" sz="1100" spc="-1" strike="noStrike">
                <a:solidFill>
                  <a:srgbClr val="000000"/>
                </a:solidFill>
                <a:latin typeface="Verdana"/>
              </a:rPr>
              <a:t>Mnemonics </a:t>
            </a:r>
            <a:r>
              <a:rPr b="1" lang="en-IN" sz="1100" spc="-1" strike="noStrike">
                <a:solidFill>
                  <a:srgbClr val="000000"/>
                </a:solidFill>
                <a:latin typeface="Symbol"/>
              </a:rPr>
              <a:t></a:t>
            </a:r>
            <a:r>
              <a:rPr b="1" lang="en-IN" sz="1100" spc="-1" strike="noStrike">
                <a:solidFill>
                  <a:srgbClr val="000000"/>
                </a:solidFill>
                <a:latin typeface="Verdana"/>
              </a:rPr>
              <a:t> Machine Language</a:t>
            </a:r>
            <a:endParaRPr b="0" lang="en-IN" sz="1100" spc="-1" strike="noStrike">
              <a:latin typeface="Arial"/>
            </a:endParaRPr>
          </a:p>
        </p:txBody>
      </p:sp>
      <p:sp>
        <p:nvSpPr>
          <p:cNvPr id="1574" name="CustomShape 15"/>
          <p:cNvSpPr/>
          <p:nvPr/>
        </p:nvSpPr>
        <p:spPr>
          <a:xfrm flipH="1">
            <a:off x="5791320" y="3571920"/>
            <a:ext cx="1079280" cy="611280"/>
          </a:xfrm>
          <a:custGeom>
            <a:avLst/>
            <a:gdLst/>
            <a:ahLst/>
            <a:rect l="l" t="t" r="r" b="b"/>
            <a:pathLst>
              <a:path w="21600" h="21600">
                <a:moveTo>
                  <a:pt x="0" y="0"/>
                </a:moveTo>
                <a:lnTo>
                  <a:pt x="21600" y="21600"/>
                </a:lnTo>
              </a:path>
            </a:pathLst>
          </a:custGeom>
          <a:noFill/>
          <a:ln>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1575" name="CustomShape 16"/>
          <p:cNvSpPr/>
          <p:nvPr/>
        </p:nvSpPr>
        <p:spPr>
          <a:xfrm>
            <a:off x="6870960" y="3571920"/>
            <a:ext cx="1262880" cy="611280"/>
          </a:xfrm>
          <a:custGeom>
            <a:avLst/>
            <a:gdLst/>
            <a:ahLst/>
            <a:rect l="l" t="t" r="r" b="b"/>
            <a:pathLst>
              <a:path w="21600" h="21600">
                <a:moveTo>
                  <a:pt x="0" y="0"/>
                </a:moveTo>
                <a:lnTo>
                  <a:pt x="21600" y="21600"/>
                </a:lnTo>
              </a:path>
            </a:pathLst>
          </a:custGeom>
          <a:noFill/>
          <a:ln>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1576" name="CustomShape 17"/>
          <p:cNvSpPr/>
          <p:nvPr/>
        </p:nvSpPr>
        <p:spPr>
          <a:xfrm flipH="1">
            <a:off x="4990320" y="4491360"/>
            <a:ext cx="3143160" cy="729000"/>
          </a:xfrm>
          <a:custGeom>
            <a:avLst/>
            <a:gdLst/>
            <a:ahLst/>
            <a:rect l="l" t="t" r="r" b="b"/>
            <a:pathLst>
              <a:path w="21600" h="21600">
                <a:moveTo>
                  <a:pt x="0" y="0"/>
                </a:moveTo>
                <a:lnTo>
                  <a:pt x="21600" y="21600"/>
                </a:lnTo>
              </a:path>
            </a:pathLst>
          </a:custGeom>
          <a:noFill/>
          <a:ln>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1577" name="CustomShape 18"/>
          <p:cNvSpPr/>
          <p:nvPr/>
        </p:nvSpPr>
        <p:spPr>
          <a:xfrm>
            <a:off x="8134200" y="4491360"/>
            <a:ext cx="247320" cy="689760"/>
          </a:xfrm>
          <a:custGeom>
            <a:avLst/>
            <a:gdLst/>
            <a:ahLst/>
            <a:rect l="l" t="t" r="r" b="b"/>
            <a:pathLst>
              <a:path w="21600" h="21600">
                <a:moveTo>
                  <a:pt x="0" y="0"/>
                </a:moveTo>
                <a:lnTo>
                  <a:pt x="21600" y="21600"/>
                </a:lnTo>
              </a:path>
            </a:pathLst>
          </a:custGeom>
          <a:noFill/>
          <a:ln>
            <a:solidFill>
              <a:schemeClr val="tx1"/>
            </a:solidFill>
            <a:round/>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p14:dur="10"/>
    </mc:Choice>
    <mc:Fallback>
      <p:transition/>
    </mc:Fallback>
  </mc:AlternateContent>
  <p:timing>
    <p:tnLst>
      <p:par>
        <p:cTn id="1011" dur="indefinite" restart="never" nodeType="tmRoot">
          <p:childTnLst>
            <p:seq>
              <p:cTn id="1012" dur="indefinite" nodeType="mainSeq">
                <p:childTnLst>
                  <p:par>
                    <p:cTn id="1013" fill="hold">
                      <p:stCondLst>
                        <p:cond delay="indefinite"/>
                      </p:stCondLst>
                      <p:childTnLst>
                        <p:par>
                          <p:cTn id="1014" fill="hold">
                            <p:stCondLst>
                              <p:cond delay="0"/>
                            </p:stCondLst>
                            <p:childTnLst>
                              <p:par>
                                <p:cTn id="1015" nodeType="clickEffect" fill="hold" presetClass="entr" presetID="10">
                                  <p:stCondLst>
                                    <p:cond delay="0"/>
                                  </p:stCondLst>
                                  <p:childTnLst>
                                    <p:set>
                                      <p:cBhvr>
                                        <p:cTn id="1016" dur="1" fill="hold">
                                          <p:stCondLst>
                                            <p:cond delay="0"/>
                                          </p:stCondLst>
                                        </p:cTn>
                                        <p:tgtEl>
                                          <p:spTgt spid="1563"/>
                                        </p:tgtEl>
                                        <p:attrNameLst>
                                          <p:attrName>style.visibility</p:attrName>
                                        </p:attrNameLst>
                                      </p:cBhvr>
                                      <p:to>
                                        <p:strVal val="visible"/>
                                      </p:to>
                                    </p:set>
                                    <p:animEffect filter="fade" transition="in">
                                      <p:cBhvr additive="repl">
                                        <p:cTn id="1017" dur="500"/>
                                        <p:tgtEl>
                                          <p:spTgt spid="1563"/>
                                        </p:tgtEl>
                                      </p:cBhvr>
                                    </p:animEffect>
                                  </p:childTnLst>
                                </p:cTn>
                              </p:par>
                              <p:par>
                                <p:cTn id="1018" nodeType="withEffect" fill="hold" presetClass="entr" presetID="10">
                                  <p:stCondLst>
                                    <p:cond delay="0"/>
                                  </p:stCondLst>
                                  <p:childTnLst>
                                    <p:set>
                                      <p:cBhvr>
                                        <p:cTn id="1019" dur="1" fill="hold">
                                          <p:stCondLst>
                                            <p:cond delay="0"/>
                                          </p:stCondLst>
                                        </p:cTn>
                                        <p:tgtEl>
                                          <p:spTgt spid="1565"/>
                                        </p:tgtEl>
                                        <p:attrNameLst>
                                          <p:attrName>style.visibility</p:attrName>
                                        </p:attrNameLst>
                                      </p:cBhvr>
                                      <p:to>
                                        <p:strVal val="visible"/>
                                      </p:to>
                                    </p:set>
                                    <p:animEffect filter="fade" transition="in">
                                      <p:cBhvr additive="repl">
                                        <p:cTn id="1020" dur="500"/>
                                        <p:tgtEl>
                                          <p:spTgt spid="1565"/>
                                        </p:tgtEl>
                                      </p:cBhvr>
                                    </p:animEffect>
                                  </p:childTnLst>
                                </p:cTn>
                              </p:par>
                            </p:childTnLst>
                          </p:cTn>
                        </p:par>
                      </p:childTnLst>
                    </p:cTn>
                  </p:par>
                  <p:par>
                    <p:cTn id="1021" fill="hold">
                      <p:stCondLst>
                        <p:cond delay="indefinite"/>
                      </p:stCondLst>
                      <p:childTnLst>
                        <p:par>
                          <p:cTn id="1022" fill="hold">
                            <p:stCondLst>
                              <p:cond delay="0"/>
                            </p:stCondLst>
                            <p:childTnLst>
                              <p:par>
                                <p:cTn id="1023" nodeType="clickEffect" fill="hold" presetClass="exit" presetID="1">
                                  <p:stCondLst>
                                    <p:cond delay="0"/>
                                  </p:stCondLst>
                                  <p:childTnLst>
                                    <p:set>
                                      <p:cBhvr>
                                        <p:cTn id="1024" dur="1" fill="hold">
                                          <p:stCondLst>
                                            <p:cond delay="0"/>
                                          </p:stCondLst>
                                        </p:cTn>
                                        <p:tgtEl>
                                          <p:spTgt spid="1563"/>
                                        </p:tgtEl>
                                        <p:attrNameLst>
                                          <p:attrName>style.visibility</p:attrName>
                                        </p:attrNameLst>
                                      </p:cBhvr>
                                      <p:to>
                                        <p:strVal val="hidden"/>
                                      </p:to>
                                    </p:set>
                                  </p:childTnLst>
                                </p:cTn>
                              </p:par>
                              <p:par>
                                <p:cTn id="1025" nodeType="withEffect" fill="hold" presetClass="entr" presetID="10">
                                  <p:stCondLst>
                                    <p:cond delay="0"/>
                                  </p:stCondLst>
                                  <p:childTnLst>
                                    <p:set>
                                      <p:cBhvr>
                                        <p:cTn id="1026" dur="1" fill="hold">
                                          <p:stCondLst>
                                            <p:cond delay="0"/>
                                          </p:stCondLst>
                                        </p:cTn>
                                        <p:tgtEl>
                                          <p:spTgt spid="1564"/>
                                        </p:tgtEl>
                                        <p:attrNameLst>
                                          <p:attrName>style.visibility</p:attrName>
                                        </p:attrNameLst>
                                      </p:cBhvr>
                                      <p:to>
                                        <p:strVal val="visible"/>
                                      </p:to>
                                    </p:set>
                                    <p:animEffect filter="fade" transition="in">
                                      <p:cBhvr additive="repl">
                                        <p:cTn id="1027" dur="500"/>
                                        <p:tgtEl>
                                          <p:spTgt spid="1564"/>
                                        </p:tgtEl>
                                      </p:cBhvr>
                                    </p:animEffect>
                                  </p:childTnLst>
                                </p:cTn>
                              </p:par>
                              <p:par>
                                <p:cTn id="1028" nodeType="withEffect" fill="hold" presetClass="entr" presetID="10">
                                  <p:stCondLst>
                                    <p:cond delay="0"/>
                                  </p:stCondLst>
                                  <p:childTnLst>
                                    <p:set>
                                      <p:cBhvr>
                                        <p:cTn id="1029" dur="1" fill="hold">
                                          <p:stCondLst>
                                            <p:cond delay="0"/>
                                          </p:stCondLst>
                                        </p:cTn>
                                        <p:tgtEl>
                                          <p:spTgt spid="1566"/>
                                        </p:tgtEl>
                                        <p:attrNameLst>
                                          <p:attrName>style.visibility</p:attrName>
                                        </p:attrNameLst>
                                      </p:cBhvr>
                                      <p:to>
                                        <p:strVal val="visible"/>
                                      </p:to>
                                    </p:set>
                                    <p:animEffect filter="fade" transition="in">
                                      <p:cBhvr additive="repl">
                                        <p:cTn id="1030" dur="500"/>
                                        <p:tgtEl>
                                          <p:spTgt spid="1566"/>
                                        </p:tgtEl>
                                      </p:cBhvr>
                                    </p:animEffect>
                                  </p:childTnLst>
                                </p:cTn>
                              </p:par>
                            </p:childTnLst>
                          </p:cTn>
                        </p:par>
                      </p:childTnLst>
                    </p:cTn>
                  </p:par>
                  <p:par>
                    <p:cTn id="1031" fill="hold">
                      <p:stCondLst>
                        <p:cond delay="indefinite"/>
                      </p:stCondLst>
                      <p:childTnLst>
                        <p:par>
                          <p:cTn id="1032" fill="hold">
                            <p:stCondLst>
                              <p:cond delay="0"/>
                            </p:stCondLst>
                            <p:childTnLst>
                              <p:par>
                                <p:cTn id="1033" nodeType="clickEffect" fill="hold" presetClass="entr" presetID="1">
                                  <p:stCondLst>
                                    <p:cond delay="0"/>
                                  </p:stCondLst>
                                  <p:childTnLst>
                                    <p:set>
                                      <p:cBhvr>
                                        <p:cTn id="1034" dur="1" fill="hold">
                                          <p:stCondLst>
                                            <p:cond delay="0"/>
                                          </p:stCondLst>
                                        </p:cTn>
                                        <p:tgtEl>
                                          <p:spTgt spid="1567"/>
                                        </p:tgtEl>
                                        <p:attrNameLst>
                                          <p:attrName>style.visibility</p:attrName>
                                        </p:attrNameLst>
                                      </p:cBhvr>
                                      <p:to>
                                        <p:strVal val="visible"/>
                                      </p:to>
                                    </p:set>
                                  </p:childTnLst>
                                </p:cTn>
                              </p:par>
                            </p:childTnLst>
                          </p:cTn>
                        </p:par>
                      </p:childTnLst>
                    </p:cTn>
                  </p:par>
                  <p:par>
                    <p:cTn id="1035" fill="hold">
                      <p:stCondLst>
                        <p:cond delay="indefinite"/>
                      </p:stCondLst>
                      <p:childTnLst>
                        <p:par>
                          <p:cTn id="1036" fill="hold">
                            <p:stCondLst>
                              <p:cond delay="0"/>
                            </p:stCondLst>
                            <p:childTnLst>
                              <p:par>
                                <p:cTn id="1037" nodeType="clickEffect" fill="hold" presetClass="entr" presetID="1">
                                  <p:stCondLst>
                                    <p:cond delay="0"/>
                                  </p:stCondLst>
                                  <p:childTnLst>
                                    <p:set>
                                      <p:cBhvr>
                                        <p:cTn id="1038" dur="1" fill="hold">
                                          <p:stCondLst>
                                            <p:cond delay="0"/>
                                          </p:stCondLst>
                                        </p:cTn>
                                        <p:tgtEl>
                                          <p:spTgt spid="1574"/>
                                        </p:tgtEl>
                                        <p:attrNameLst>
                                          <p:attrName>style.visibility</p:attrName>
                                        </p:attrNameLst>
                                      </p:cBhvr>
                                      <p:to>
                                        <p:strVal val="visible"/>
                                      </p:to>
                                    </p:set>
                                  </p:childTnLst>
                                </p:cTn>
                              </p:par>
                              <p:par>
                                <p:cTn id="1039" nodeType="withEffect" fill="hold" presetClass="entr" presetID="1">
                                  <p:stCondLst>
                                    <p:cond delay="0"/>
                                  </p:stCondLst>
                                  <p:childTnLst>
                                    <p:set>
                                      <p:cBhvr>
                                        <p:cTn id="1040" dur="1" fill="hold">
                                          <p:stCondLst>
                                            <p:cond delay="0"/>
                                          </p:stCondLst>
                                        </p:cTn>
                                        <p:tgtEl>
                                          <p:spTgt spid="1575"/>
                                        </p:tgtEl>
                                        <p:attrNameLst>
                                          <p:attrName>style.visibility</p:attrName>
                                        </p:attrNameLst>
                                      </p:cBhvr>
                                      <p:to>
                                        <p:strVal val="visible"/>
                                      </p:to>
                                    </p:set>
                                  </p:childTnLst>
                                </p:cTn>
                              </p:par>
                              <p:par>
                                <p:cTn id="1041" nodeType="withEffect" fill="hold" presetClass="entr" presetID="1">
                                  <p:stCondLst>
                                    <p:cond delay="0"/>
                                  </p:stCondLst>
                                  <p:childTnLst>
                                    <p:set>
                                      <p:cBhvr>
                                        <p:cTn id="1042" dur="1" fill="hold">
                                          <p:stCondLst>
                                            <p:cond delay="0"/>
                                          </p:stCondLst>
                                        </p:cTn>
                                        <p:tgtEl>
                                          <p:spTgt spid="1568"/>
                                        </p:tgtEl>
                                        <p:attrNameLst>
                                          <p:attrName>style.visibility</p:attrName>
                                        </p:attrNameLst>
                                      </p:cBhvr>
                                      <p:to>
                                        <p:strVal val="visible"/>
                                      </p:to>
                                    </p:set>
                                  </p:childTnLst>
                                </p:cTn>
                              </p:par>
                              <p:par>
                                <p:cTn id="1043" nodeType="withEffect" fill="hold" presetClass="entr" presetID="1">
                                  <p:stCondLst>
                                    <p:cond delay="0"/>
                                  </p:stCondLst>
                                  <p:childTnLst>
                                    <p:set>
                                      <p:cBhvr>
                                        <p:cTn id="1044" dur="1" fill="hold">
                                          <p:stCondLst>
                                            <p:cond delay="0"/>
                                          </p:stCondLst>
                                        </p:cTn>
                                        <p:tgtEl>
                                          <p:spTgt spid="1569"/>
                                        </p:tgtEl>
                                        <p:attrNameLst>
                                          <p:attrName>style.visibility</p:attrName>
                                        </p:attrNameLst>
                                      </p:cBhvr>
                                      <p:to>
                                        <p:strVal val="visible"/>
                                      </p:to>
                                    </p:set>
                                  </p:childTnLst>
                                </p:cTn>
                              </p:par>
                            </p:childTnLst>
                          </p:cTn>
                        </p:par>
                      </p:childTnLst>
                    </p:cTn>
                  </p:par>
                  <p:par>
                    <p:cTn id="1045" fill="hold">
                      <p:stCondLst>
                        <p:cond delay="indefinite"/>
                      </p:stCondLst>
                      <p:childTnLst>
                        <p:par>
                          <p:cTn id="1046" fill="hold">
                            <p:stCondLst>
                              <p:cond delay="0"/>
                            </p:stCondLst>
                            <p:childTnLst>
                              <p:par>
                                <p:cTn id="1047" nodeType="clickEffect" fill="hold" presetClass="entr" presetID="1">
                                  <p:stCondLst>
                                    <p:cond delay="0"/>
                                  </p:stCondLst>
                                  <p:childTnLst>
                                    <p:set>
                                      <p:cBhvr>
                                        <p:cTn id="1048" dur="1" fill="hold">
                                          <p:stCondLst>
                                            <p:cond delay="0"/>
                                          </p:stCondLst>
                                        </p:cTn>
                                        <p:tgtEl>
                                          <p:spTgt spid="1576"/>
                                        </p:tgtEl>
                                        <p:attrNameLst>
                                          <p:attrName>style.visibility</p:attrName>
                                        </p:attrNameLst>
                                      </p:cBhvr>
                                      <p:to>
                                        <p:strVal val="visible"/>
                                      </p:to>
                                    </p:set>
                                  </p:childTnLst>
                                </p:cTn>
                              </p:par>
                              <p:par>
                                <p:cTn id="1049" nodeType="withEffect" fill="hold" presetClass="entr" presetID="1">
                                  <p:stCondLst>
                                    <p:cond delay="0"/>
                                  </p:stCondLst>
                                  <p:childTnLst>
                                    <p:set>
                                      <p:cBhvr>
                                        <p:cTn id="1050" dur="1" fill="hold">
                                          <p:stCondLst>
                                            <p:cond delay="0"/>
                                          </p:stCondLst>
                                        </p:cTn>
                                        <p:tgtEl>
                                          <p:spTgt spid="1577"/>
                                        </p:tgtEl>
                                        <p:attrNameLst>
                                          <p:attrName>style.visibility</p:attrName>
                                        </p:attrNameLst>
                                      </p:cBhvr>
                                      <p:to>
                                        <p:strVal val="visible"/>
                                      </p:to>
                                    </p:set>
                                  </p:childTnLst>
                                </p:cTn>
                              </p:par>
                              <p:par>
                                <p:cTn id="1051" nodeType="withEffect" fill="hold" presetClass="entr" presetID="1">
                                  <p:stCondLst>
                                    <p:cond delay="0"/>
                                  </p:stCondLst>
                                  <p:childTnLst>
                                    <p:set>
                                      <p:cBhvr>
                                        <p:cTn id="1052" dur="1" fill="hold">
                                          <p:stCondLst>
                                            <p:cond delay="0"/>
                                          </p:stCondLst>
                                        </p:cTn>
                                        <p:tgtEl>
                                          <p:spTgt spid="1570"/>
                                        </p:tgtEl>
                                        <p:attrNameLst>
                                          <p:attrName>style.visibility</p:attrName>
                                        </p:attrNameLst>
                                      </p:cBhvr>
                                      <p:to>
                                        <p:strVal val="visible"/>
                                      </p:to>
                                    </p:set>
                                  </p:childTnLst>
                                </p:cTn>
                              </p:par>
                              <p:par>
                                <p:cTn id="1053" nodeType="withEffect" fill="hold" presetClass="entr" presetID="1">
                                  <p:stCondLst>
                                    <p:cond delay="0"/>
                                  </p:stCondLst>
                                  <p:childTnLst>
                                    <p:set>
                                      <p:cBhvr>
                                        <p:cTn id="1054" dur="1" fill="hold">
                                          <p:stCondLst>
                                            <p:cond delay="0"/>
                                          </p:stCondLst>
                                        </p:cTn>
                                        <p:tgtEl>
                                          <p:spTgt spid="1571"/>
                                        </p:tgtEl>
                                        <p:attrNameLst>
                                          <p:attrName>style.visibility</p:attrName>
                                        </p:attrNameLst>
                                      </p:cBhvr>
                                      <p:to>
                                        <p:strVal val="visible"/>
                                      </p:to>
                                    </p:set>
                                  </p:childTnLst>
                                </p:cTn>
                              </p:par>
                            </p:childTnLst>
                          </p:cTn>
                        </p:par>
                      </p:childTnLst>
                    </p:cTn>
                  </p:par>
                  <p:par>
                    <p:cTn id="1055" fill="hold">
                      <p:stCondLst>
                        <p:cond delay="indefinite"/>
                      </p:stCondLst>
                      <p:childTnLst>
                        <p:par>
                          <p:cTn id="1056" fill="hold">
                            <p:stCondLst>
                              <p:cond delay="0"/>
                            </p:stCondLst>
                            <p:childTnLst>
                              <p:par>
                                <p:cTn id="1057" nodeType="clickEffect" fill="hold" presetClass="entr" presetID="1">
                                  <p:stCondLst>
                                    <p:cond delay="0"/>
                                  </p:stCondLst>
                                  <p:childTnLst>
                                    <p:set>
                                      <p:cBhvr>
                                        <p:cTn id="1058" dur="1" fill="hold">
                                          <p:stCondLst>
                                            <p:cond delay="0"/>
                                          </p:stCondLst>
                                        </p:cTn>
                                        <p:tgtEl>
                                          <p:spTgt spid="1572"/>
                                        </p:tgtEl>
                                        <p:attrNameLst>
                                          <p:attrName>style.visibility</p:attrName>
                                        </p:attrNameLst>
                                      </p:cBhvr>
                                      <p:to>
                                        <p:strVal val="visible"/>
                                      </p:to>
                                    </p:set>
                                  </p:childTnLst>
                                </p:cTn>
                              </p:par>
                            </p:childTnLst>
                          </p:cTn>
                        </p:par>
                      </p:childTnLst>
                    </p:cTn>
                  </p:par>
                  <p:par>
                    <p:cTn id="1059" fill="hold">
                      <p:stCondLst>
                        <p:cond delay="indefinite"/>
                      </p:stCondLst>
                      <p:childTnLst>
                        <p:par>
                          <p:cTn id="1060" fill="hold">
                            <p:stCondLst>
                              <p:cond delay="0"/>
                            </p:stCondLst>
                            <p:childTnLst>
                              <p:par>
                                <p:cTn id="1061" nodeType="clickEffect" fill="hold" presetClass="entr" presetID="1">
                                  <p:stCondLst>
                                    <p:cond delay="0"/>
                                  </p:stCondLst>
                                  <p:childTnLst>
                                    <p:set>
                                      <p:cBhvr>
                                        <p:cTn id="1062" dur="1" fill="hold">
                                          <p:stCondLst>
                                            <p:cond delay="0"/>
                                          </p:stCondLst>
                                        </p:cTn>
                                        <p:tgtEl>
                                          <p:spTgt spid="1573"/>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8" name="TextShape 1"/>
          <p:cNvSpPr txBox="1"/>
          <p:nvPr/>
        </p:nvSpPr>
        <p:spPr>
          <a:xfrm>
            <a:off x="685800" y="2130480"/>
            <a:ext cx="7772040" cy="1469520"/>
          </a:xfrm>
          <a:prstGeom prst="rect">
            <a:avLst/>
          </a:prstGeom>
          <a:noFill/>
          <a:ln>
            <a:noFill/>
          </a:ln>
        </p:spPr>
        <p:txBody>
          <a:bodyPr anchor="ctr">
            <a:normAutofit/>
          </a:bodyPr>
          <a:p>
            <a:pPr>
              <a:lnSpc>
                <a:spcPct val="100000"/>
              </a:lnSpc>
            </a:pPr>
            <a:r>
              <a:rPr b="1" lang="en-US" sz="3600" spc="-1" strike="noStrike">
                <a:solidFill>
                  <a:srgbClr val="ff0066"/>
                </a:solidFill>
                <a:latin typeface="Octapost NBP"/>
                <a:ea typeface="Verdana"/>
              </a:rPr>
              <a:t>ADDRESSING MODES</a:t>
            </a:r>
            <a:endParaRPr b="0" lang="en-US" sz="3600" spc="-1" strike="noStrike">
              <a:solidFill>
                <a:srgbClr val="000000"/>
              </a:solidFill>
              <a:latin typeface="Verdana"/>
            </a:endParaRPr>
          </a:p>
        </p:txBody>
      </p:sp>
    </p:spTree>
  </p:cSld>
  <p:transition>
    <p:split dir="out" orient="ver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18216</TotalTime>
  <Application>LibreOffice/6.1.2.1$Linux_X86_64 LibreOffice_project/10$Build-1</Application>
  <Words>14031</Words>
  <Paragraphs>3574</Paragraphs>
  <Company>iitg</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2010-08-03T12:41:21Z</dcterms:created>
  <dc:creator>asahu</dc:creator>
  <dc:description/>
  <dc:language>en-IN</dc:language>
  <cp:lastModifiedBy/>
  <dcterms:modified xsi:type="dcterms:W3CDTF">2018-11-24T19:41:43Z</dcterms:modified>
  <cp:revision>235</cp:revision>
  <dc:subject/>
  <dc:title>8085 Architecture  &amp;  Its Assembly language programming</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Company">
    <vt:lpwstr>iitg</vt:lpwstr>
  </property>
  <property fmtid="{D5CDD505-2E9C-101B-9397-08002B2CF9AE}" pid="4" name="HiddenSlides">
    <vt:i4>2</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101</vt:i4>
  </property>
  <property fmtid="{D5CDD505-2E9C-101B-9397-08002B2CF9AE}" pid="9" name="PresentationFormat">
    <vt:lpwstr>On-screen Show (4:3)</vt:lpwstr>
  </property>
  <property fmtid="{D5CDD505-2E9C-101B-9397-08002B2CF9AE}" pid="10" name="ScaleCrop">
    <vt:bool>0</vt:bool>
  </property>
  <property fmtid="{D5CDD505-2E9C-101B-9397-08002B2CF9AE}" pid="11" name="ShareDoc">
    <vt:bool>0</vt:bool>
  </property>
  <property fmtid="{D5CDD505-2E9C-101B-9397-08002B2CF9AE}" pid="12" name="Slides">
    <vt:i4>162</vt:i4>
  </property>
</Properties>
</file>